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72" r:id="rId12"/>
    <p:sldId id="267" r:id="rId13"/>
    <p:sldId id="268" r:id="rId14"/>
    <p:sldId id="269" r:id="rId15"/>
    <p:sldId id="270" r:id="rId16"/>
    <p:sldId id="271" r:id="rId17"/>
    <p:sldId id="263" r:id="rId18"/>
    <p:sldId id="273" r:id="rId19"/>
    <p:sldId id="277" r:id="rId20"/>
    <p:sldId id="297" r:id="rId21"/>
    <p:sldId id="298" r:id="rId22"/>
    <p:sldId id="278" r:id="rId23"/>
    <p:sldId id="279" r:id="rId24"/>
    <p:sldId id="280" r:id="rId25"/>
    <p:sldId id="281" r:id="rId26"/>
    <p:sldId id="282" r:id="rId27"/>
    <p:sldId id="283" r:id="rId28"/>
    <p:sldId id="284" r:id="rId29"/>
    <p:sldId id="285" r:id="rId30"/>
    <p:sldId id="300" r:id="rId31"/>
    <p:sldId id="286" r:id="rId32"/>
    <p:sldId id="287" r:id="rId33"/>
    <p:sldId id="288" r:id="rId34"/>
    <p:sldId id="289" r:id="rId35"/>
    <p:sldId id="290" r:id="rId36"/>
    <p:sldId id="291" r:id="rId37"/>
    <p:sldId id="292" r:id="rId38"/>
    <p:sldId id="301" r:id="rId39"/>
    <p:sldId id="302" r:id="rId40"/>
    <p:sldId id="293" r:id="rId41"/>
    <p:sldId id="303" r:id="rId42"/>
    <p:sldId id="304" r:id="rId43"/>
    <p:sldId id="295" r:id="rId44"/>
    <p:sldId id="296" r:id="rId45"/>
    <p:sldId id="2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7"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1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243069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393485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241129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210680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21293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8135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186208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389651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2455761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2093293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FC7CB-5423-40B4-B86D-9B20D0A354A8}" type="datetimeFigureOut">
              <a:rPr lang="en-US" smtClean="0"/>
              <a:pPr/>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317124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FC7CB-5423-40B4-B86D-9B20D0A354A8}" type="datetimeFigureOut">
              <a:rPr lang="en-US" smtClean="0"/>
              <a:pPr/>
              <a:t>12/12/2019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71198-62EB-4B5E-94ED-25C75F7DFA5E}" type="slidenum">
              <a:rPr lang="en-US" smtClean="0"/>
              <a:pPr/>
              <a:t>‹#›</a:t>
            </a:fld>
            <a:endParaRPr lang="en-US"/>
          </a:p>
        </p:txBody>
      </p:sp>
    </p:spTree>
    <p:extLst>
      <p:ext uri="{BB962C8B-B14F-4D97-AF65-F5344CB8AC3E}">
        <p14:creationId xmlns:p14="http://schemas.microsoft.com/office/powerpoint/2010/main" xmlns="" val="3372981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1"/>
            <a:ext cx="12192000" cy="7141757"/>
          </a:xfrm>
          <a:prstGeom prst="rect">
            <a:avLst/>
          </a:prstGeom>
        </p:spPr>
      </p:pic>
    </p:spTree>
    <p:extLst>
      <p:ext uri="{BB962C8B-B14F-4D97-AF65-F5344CB8AC3E}">
        <p14:creationId xmlns:p14="http://schemas.microsoft.com/office/powerpoint/2010/main" xmlns="" val="2627920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515816" y="1121621"/>
            <a:ext cx="10703169" cy="3970318"/>
          </a:xfrm>
          <a:prstGeom prst="rect">
            <a:avLst/>
          </a:prstGeom>
        </p:spPr>
        <p:txBody>
          <a:bodyPr wrap="square">
            <a:spAutoFit/>
          </a:bodyPr>
          <a:lstStyle/>
          <a:p>
            <a:r>
              <a:rPr lang="en-US" sz="3600" b="1" dirty="0" smtClean="0">
                <a:solidFill>
                  <a:srgbClr val="FFFF00"/>
                </a:solidFill>
              </a:rPr>
              <a:t>Jeremiah 33:15-16; 15 </a:t>
            </a:r>
          </a:p>
          <a:p>
            <a:r>
              <a:rPr lang="en-US" sz="3600" dirty="0" smtClean="0">
                <a:solidFill>
                  <a:schemeClr val="bg1"/>
                </a:solidFill>
              </a:rPr>
              <a:t>In those days and at that time I will cause a righteous Branch (</a:t>
            </a:r>
            <a:r>
              <a:rPr lang="en-US" sz="3600" dirty="0" err="1" smtClean="0">
                <a:solidFill>
                  <a:schemeClr val="bg1"/>
                </a:solidFill>
              </a:rPr>
              <a:t>tsemach</a:t>
            </a:r>
            <a:r>
              <a:rPr lang="en-US" sz="3600" dirty="0" smtClean="0">
                <a:solidFill>
                  <a:schemeClr val="bg1"/>
                </a:solidFill>
              </a:rPr>
              <a:t>) of David to spring forth; and He shall execute justice and righteousness on the earth. 16 In those days Judah will be saved and Jerusalem will dwell in safety; and this is the name by which she will be called: the Lord is our righteousness.’</a:t>
            </a:r>
            <a:endParaRPr lang="en-US" sz="3600" dirty="0">
              <a:solidFill>
                <a:schemeClr val="bg1"/>
              </a:solidFill>
            </a:endParaRPr>
          </a:p>
        </p:txBody>
      </p:sp>
    </p:spTree>
    <p:extLst>
      <p:ext uri="{BB962C8B-B14F-4D97-AF65-F5344CB8AC3E}">
        <p14:creationId xmlns:p14="http://schemas.microsoft.com/office/powerpoint/2010/main" xmlns="" val="57634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832337" y="777048"/>
            <a:ext cx="10269417" cy="5078313"/>
          </a:xfrm>
          <a:prstGeom prst="rect">
            <a:avLst/>
          </a:prstGeom>
        </p:spPr>
        <p:txBody>
          <a:bodyPr wrap="square">
            <a:spAutoFit/>
          </a:bodyPr>
          <a:lstStyle/>
          <a:p>
            <a:r>
              <a:rPr lang="en-US" sz="3600" b="1" dirty="0">
                <a:solidFill>
                  <a:srgbClr val="FFFF00"/>
                </a:solidFill>
              </a:rPr>
              <a:t>Zechariah 3:8-9</a:t>
            </a:r>
          </a:p>
          <a:p>
            <a:r>
              <a:rPr lang="en-US" sz="3600" dirty="0">
                <a:solidFill>
                  <a:schemeClr val="bg1"/>
                </a:solidFill>
              </a:rPr>
              <a:t>8 Now listen, Joshua the high priest, you and your friends who are sitting in front of you—indeed they are men who are a symbol, for behold, I am going to bring in My servant the Branch (</a:t>
            </a:r>
            <a:r>
              <a:rPr lang="en-US" sz="3600" i="1" dirty="0" err="1">
                <a:solidFill>
                  <a:schemeClr val="bg1"/>
                </a:solidFill>
              </a:rPr>
              <a:t>tsemach</a:t>
            </a:r>
            <a:r>
              <a:rPr lang="en-US" sz="3600" dirty="0">
                <a:solidFill>
                  <a:schemeClr val="bg1"/>
                </a:solidFill>
              </a:rPr>
              <a:t>). 9 For behold, the stone that I have set before Joshua; on one stone are seven eyes. Behold, I will engrave an inscription on it,’ declares the Lord of hosts, ‘and I will remove the iniquity of that land in one day.</a:t>
            </a:r>
          </a:p>
        </p:txBody>
      </p:sp>
    </p:spTree>
    <p:extLst>
      <p:ext uri="{BB962C8B-B14F-4D97-AF65-F5344CB8AC3E}">
        <p14:creationId xmlns:p14="http://schemas.microsoft.com/office/powerpoint/2010/main" xmlns="" val="308864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754742"/>
            <a:ext cx="12192000" cy="7612742"/>
          </a:xfrm>
          <a:prstGeom prst="rect">
            <a:avLst/>
          </a:prstGeom>
        </p:spPr>
      </p:pic>
      <p:sp>
        <p:nvSpPr>
          <p:cNvPr id="4" name="Content Placeholder 3"/>
          <p:cNvSpPr>
            <a:spLocks noGrp="1"/>
          </p:cNvSpPr>
          <p:nvPr>
            <p:ph idx="1"/>
          </p:nvPr>
        </p:nvSpPr>
        <p:spPr>
          <a:xfrm>
            <a:off x="326571" y="4992914"/>
            <a:ext cx="11538857" cy="1727199"/>
          </a:xfrm>
          <a:solidFill>
            <a:schemeClr val="accent1">
              <a:lumMod val="50000"/>
            </a:schemeClr>
          </a:solidFill>
        </p:spPr>
        <p:txBody>
          <a:bodyPr>
            <a:noAutofit/>
          </a:bodyPr>
          <a:lstStyle/>
          <a:p>
            <a:r>
              <a:rPr lang="en-US" sz="3200" dirty="0" smtClean="0">
                <a:solidFill>
                  <a:schemeClr val="bg1"/>
                </a:solidFill>
              </a:rPr>
              <a:t>The Branch passages refer to the coming Messiah.</a:t>
            </a:r>
          </a:p>
          <a:p>
            <a:r>
              <a:rPr lang="en-US" sz="3200" dirty="0" err="1" smtClean="0">
                <a:solidFill>
                  <a:schemeClr val="bg1"/>
                </a:solidFill>
              </a:rPr>
              <a:t>Tsemach</a:t>
            </a:r>
            <a:r>
              <a:rPr lang="en-US" sz="3200" dirty="0" smtClean="0">
                <a:solidFill>
                  <a:schemeClr val="bg1"/>
                </a:solidFill>
              </a:rPr>
              <a:t> texts refer to Zerubbabel; </a:t>
            </a:r>
            <a:r>
              <a:rPr lang="en-US" sz="3200" dirty="0" err="1" smtClean="0">
                <a:solidFill>
                  <a:schemeClr val="bg1"/>
                </a:solidFill>
              </a:rPr>
              <a:t>Nezer</a:t>
            </a:r>
            <a:r>
              <a:rPr lang="en-US" sz="3200" dirty="0" smtClean="0">
                <a:solidFill>
                  <a:schemeClr val="bg1"/>
                </a:solidFill>
              </a:rPr>
              <a:t> texts refer to Messiah.</a:t>
            </a:r>
          </a:p>
          <a:p>
            <a:r>
              <a:rPr lang="en-US" sz="3200" dirty="0" smtClean="0">
                <a:solidFill>
                  <a:schemeClr val="bg1"/>
                </a:solidFill>
              </a:rPr>
              <a:t>The Branch fulfillment is either Joshua or Zerubbabel.</a:t>
            </a:r>
            <a:endParaRPr lang="en-US" sz="3200" dirty="0">
              <a:solidFill>
                <a:schemeClr val="bg1"/>
              </a:solidFill>
            </a:endParaRPr>
          </a:p>
        </p:txBody>
      </p:sp>
    </p:spTree>
    <p:extLst>
      <p:ext uri="{BB962C8B-B14F-4D97-AF65-F5344CB8AC3E}">
        <p14:creationId xmlns:p14="http://schemas.microsoft.com/office/powerpoint/2010/main" xmlns="" val="24550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down)">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11200" y="2059"/>
            <a:ext cx="12903200" cy="6853881"/>
          </a:xfrm>
          <a:prstGeom prst="rect">
            <a:avLst/>
          </a:prstGeom>
        </p:spPr>
      </p:pic>
      <p:sp>
        <p:nvSpPr>
          <p:cNvPr id="4" name="Content Placeholder 3"/>
          <p:cNvSpPr>
            <a:spLocks noGrp="1"/>
          </p:cNvSpPr>
          <p:nvPr>
            <p:ph idx="1"/>
          </p:nvPr>
        </p:nvSpPr>
        <p:spPr>
          <a:xfrm>
            <a:off x="5123543" y="243567"/>
            <a:ext cx="6850742" cy="4284890"/>
          </a:xfrm>
        </p:spPr>
        <p:txBody>
          <a:bodyPr>
            <a:normAutofit/>
          </a:bodyPr>
          <a:lstStyle/>
          <a:p>
            <a:r>
              <a:rPr lang="en-US" sz="3200" dirty="0" smtClean="0">
                <a:solidFill>
                  <a:schemeClr val="bg1"/>
                </a:solidFill>
              </a:rPr>
              <a:t>My-Servant = Servant Messiah of Isaiah.</a:t>
            </a:r>
          </a:p>
          <a:p>
            <a:r>
              <a:rPr lang="en-US" sz="3200" dirty="0" smtClean="0">
                <a:solidFill>
                  <a:schemeClr val="bg1"/>
                </a:solidFill>
              </a:rPr>
              <a:t>Joshua the High Priest and Branch are distinct in these texts.</a:t>
            </a:r>
          </a:p>
          <a:p>
            <a:r>
              <a:rPr lang="en-US" sz="3200" dirty="0" smtClean="0">
                <a:solidFill>
                  <a:schemeClr val="bg1"/>
                </a:solidFill>
              </a:rPr>
              <a:t>Zerubbabel was a governor, not a king.</a:t>
            </a:r>
          </a:p>
          <a:p>
            <a:r>
              <a:rPr lang="en-US" sz="3200" dirty="0" smtClean="0">
                <a:solidFill>
                  <a:schemeClr val="bg1"/>
                </a:solidFill>
              </a:rPr>
              <a:t>Someone greater is required to fulfill the Branch prophecy.</a:t>
            </a:r>
            <a:endParaRPr lang="en-US" sz="3200" dirty="0">
              <a:solidFill>
                <a:schemeClr val="bg1"/>
              </a:solidFill>
            </a:endParaRPr>
          </a:p>
        </p:txBody>
      </p:sp>
    </p:spTree>
    <p:extLst>
      <p:ext uri="{BB962C8B-B14F-4D97-AF65-F5344CB8AC3E}">
        <p14:creationId xmlns:p14="http://schemas.microsoft.com/office/powerpoint/2010/main" xmlns="" val="415790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468924" y="1004390"/>
            <a:ext cx="10867292" cy="3970318"/>
          </a:xfrm>
          <a:prstGeom prst="rect">
            <a:avLst/>
          </a:prstGeom>
        </p:spPr>
        <p:txBody>
          <a:bodyPr wrap="square">
            <a:spAutoFit/>
          </a:bodyPr>
          <a:lstStyle/>
          <a:p>
            <a:r>
              <a:rPr lang="en-US" sz="3600" b="1" dirty="0" smtClean="0">
                <a:solidFill>
                  <a:srgbClr val="FFFF00"/>
                </a:solidFill>
              </a:rPr>
              <a:t>Matthew 2:22-23</a:t>
            </a:r>
            <a:endParaRPr lang="en-US" sz="3600" b="1" dirty="0">
              <a:solidFill>
                <a:srgbClr val="FFFF00"/>
              </a:solidFill>
            </a:endParaRPr>
          </a:p>
          <a:p>
            <a:r>
              <a:rPr lang="en-US" sz="3600" dirty="0" smtClean="0">
                <a:solidFill>
                  <a:schemeClr val="bg1"/>
                </a:solidFill>
              </a:rPr>
              <a:t>But when he heard that </a:t>
            </a:r>
            <a:r>
              <a:rPr lang="en-US" sz="3600" dirty="0" err="1" smtClean="0">
                <a:solidFill>
                  <a:schemeClr val="bg1"/>
                </a:solidFill>
              </a:rPr>
              <a:t>Archelaus</a:t>
            </a:r>
            <a:r>
              <a:rPr lang="en-US" sz="3600" dirty="0" smtClean="0">
                <a:solidFill>
                  <a:schemeClr val="bg1"/>
                </a:solidFill>
              </a:rPr>
              <a:t> was reigning over Judea in place of his father Herod, he was afraid to go there. Then after being warned by God in a dream, he left for the regions of Galilee, and came and lived in a city called Nazareth. This was to fulfill what was spoken through the prophets: “He shall be called a Nazarene.</a:t>
            </a:r>
            <a:endParaRPr lang="en-US" sz="3600" dirty="0">
              <a:solidFill>
                <a:schemeClr val="bg1"/>
              </a:solidFill>
            </a:endParaRPr>
          </a:p>
        </p:txBody>
      </p:sp>
    </p:spTree>
    <p:extLst>
      <p:ext uri="{BB962C8B-B14F-4D97-AF65-F5344CB8AC3E}">
        <p14:creationId xmlns:p14="http://schemas.microsoft.com/office/powerpoint/2010/main" xmlns="" val="985854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1008184" y="1125976"/>
            <a:ext cx="9847385" cy="4524315"/>
          </a:xfrm>
          <a:prstGeom prst="rect">
            <a:avLst/>
          </a:prstGeom>
        </p:spPr>
        <p:txBody>
          <a:bodyPr wrap="square">
            <a:sp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Zechariah 6:10-11</a:t>
            </a:r>
          </a:p>
          <a:p>
            <a:r>
              <a:rPr lang="en-US" sz="3600" dirty="0" smtClean="0">
                <a:solidFill>
                  <a:schemeClr val="bg1"/>
                </a:solidFill>
                <a:latin typeface="Times New Roman" panose="02020603050405020304" pitchFamily="18" charset="0"/>
                <a:cs typeface="Times New Roman" panose="02020603050405020304" pitchFamily="18" charset="0"/>
              </a:rPr>
              <a:t>10 Take an offering from the exiles, from </a:t>
            </a:r>
            <a:r>
              <a:rPr lang="en-US" sz="3600" dirty="0" err="1" smtClean="0">
                <a:solidFill>
                  <a:schemeClr val="bg1"/>
                </a:solidFill>
                <a:latin typeface="Times New Roman" panose="02020603050405020304" pitchFamily="18" charset="0"/>
                <a:cs typeface="Times New Roman" panose="02020603050405020304" pitchFamily="18" charset="0"/>
              </a:rPr>
              <a:t>Heldai</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Tobijah</a:t>
            </a:r>
            <a:r>
              <a:rPr lang="en-US" sz="3600" dirty="0" smtClean="0">
                <a:solidFill>
                  <a:schemeClr val="bg1"/>
                </a:solidFill>
                <a:latin typeface="Times New Roman" panose="02020603050405020304" pitchFamily="18" charset="0"/>
                <a:cs typeface="Times New Roman" panose="02020603050405020304" pitchFamily="18" charset="0"/>
              </a:rPr>
              <a:t> and </a:t>
            </a:r>
            <a:r>
              <a:rPr lang="en-US" sz="3600" dirty="0" err="1" smtClean="0">
                <a:solidFill>
                  <a:schemeClr val="bg1"/>
                </a:solidFill>
                <a:latin typeface="Times New Roman" panose="02020603050405020304" pitchFamily="18" charset="0"/>
                <a:cs typeface="Times New Roman" panose="02020603050405020304" pitchFamily="18" charset="0"/>
              </a:rPr>
              <a:t>Jedaiah</a:t>
            </a:r>
            <a:r>
              <a:rPr lang="en-US" sz="3600" dirty="0" smtClean="0">
                <a:solidFill>
                  <a:schemeClr val="bg1"/>
                </a:solidFill>
                <a:latin typeface="Times New Roman" panose="02020603050405020304" pitchFamily="18" charset="0"/>
                <a:cs typeface="Times New Roman" panose="02020603050405020304" pitchFamily="18" charset="0"/>
              </a:rPr>
              <a:t>; and you go the same day and enter the house of Josiah the son of Zephaniah, where they have arrived from Babylon. 11 Take silver and gold, make an ornate crown and set it on the head of Joshua the son of </a:t>
            </a:r>
            <a:r>
              <a:rPr lang="en-US" sz="3600" dirty="0" err="1" smtClean="0">
                <a:solidFill>
                  <a:schemeClr val="bg1"/>
                </a:solidFill>
                <a:latin typeface="Times New Roman" panose="02020603050405020304" pitchFamily="18" charset="0"/>
                <a:cs typeface="Times New Roman" panose="02020603050405020304" pitchFamily="18" charset="0"/>
              </a:rPr>
              <a:t>Jehozadak</a:t>
            </a:r>
            <a:r>
              <a:rPr lang="en-US" sz="3600" dirty="0" smtClean="0">
                <a:solidFill>
                  <a:schemeClr val="bg1"/>
                </a:solidFill>
                <a:latin typeface="Times New Roman" panose="02020603050405020304" pitchFamily="18" charset="0"/>
                <a:cs typeface="Times New Roman" panose="02020603050405020304" pitchFamily="18" charset="0"/>
              </a:rPr>
              <a:t>, the high priest. </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91487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57427" y="1688067"/>
            <a:ext cx="11772396" cy="3310415"/>
          </a:xfrm>
          <a:prstGeom prst="rect">
            <a:avLst/>
          </a:prstGeom>
        </p:spPr>
      </p:pic>
    </p:spTree>
    <p:extLst>
      <p:ext uri="{BB962C8B-B14F-4D97-AF65-F5344CB8AC3E}">
        <p14:creationId xmlns:p14="http://schemas.microsoft.com/office/powerpoint/2010/main" xmlns="" val="2482922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1220181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585898" y="0"/>
            <a:ext cx="8875059" cy="6858000"/>
          </a:xfrm>
          <a:prstGeom prst="rect">
            <a:avLst/>
          </a:prstGeom>
        </p:spPr>
      </p:pic>
      <p:sp>
        <p:nvSpPr>
          <p:cNvPr id="3" name="TextBox 2"/>
          <p:cNvSpPr txBox="1"/>
          <p:nvPr/>
        </p:nvSpPr>
        <p:spPr>
          <a:xfrm>
            <a:off x="8461829" y="6357257"/>
            <a:ext cx="696685" cy="369332"/>
          </a:xfrm>
          <a:prstGeom prst="rect">
            <a:avLst/>
          </a:prstGeom>
          <a:solidFill>
            <a:schemeClr val="accent6">
              <a:lumMod val="75000"/>
            </a:schemeClr>
          </a:solidFill>
        </p:spPr>
        <p:txBody>
          <a:bodyPr wrap="square" rtlCol="0">
            <a:spAutoFit/>
          </a:bodyPr>
          <a:lstStyle/>
          <a:p>
            <a:endParaRPr lang="en-US" dirty="0"/>
          </a:p>
        </p:txBody>
      </p:sp>
    </p:spTree>
    <p:extLst>
      <p:ext uri="{BB962C8B-B14F-4D97-AF65-F5344CB8AC3E}">
        <p14:creationId xmlns:p14="http://schemas.microsoft.com/office/powerpoint/2010/main" xmlns="" val="3785424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635578" y="0"/>
            <a:ext cx="8596993" cy="7115590"/>
          </a:xfrm>
          <a:prstGeom prst="rect">
            <a:avLst/>
          </a:prstGeom>
        </p:spPr>
      </p:pic>
    </p:spTree>
    <p:extLst>
      <p:ext uri="{BB962C8B-B14F-4D97-AF65-F5344CB8AC3E}">
        <p14:creationId xmlns:p14="http://schemas.microsoft.com/office/powerpoint/2010/main" xmlns="" val="1861554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 y="0"/>
            <a:ext cx="12309231" cy="6858000"/>
          </a:xfrm>
          <a:prstGeom prst="rect">
            <a:avLst/>
          </a:prstGeom>
        </p:spPr>
      </p:pic>
    </p:spTree>
    <p:extLst>
      <p:ext uri="{BB962C8B-B14F-4D97-AF65-F5344CB8AC3E}">
        <p14:creationId xmlns:p14="http://schemas.microsoft.com/office/powerpoint/2010/main" xmlns="" val="2387619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754742"/>
            <a:ext cx="12192000" cy="7612742"/>
          </a:xfrm>
          <a:prstGeom prst="rect">
            <a:avLst/>
          </a:prstGeom>
        </p:spPr>
      </p:pic>
      <p:sp>
        <p:nvSpPr>
          <p:cNvPr id="4" name="Content Placeholder 3"/>
          <p:cNvSpPr>
            <a:spLocks noGrp="1"/>
          </p:cNvSpPr>
          <p:nvPr>
            <p:ph idx="1"/>
          </p:nvPr>
        </p:nvSpPr>
        <p:spPr>
          <a:xfrm>
            <a:off x="326571" y="4847770"/>
            <a:ext cx="11538857" cy="1872343"/>
          </a:xfrm>
          <a:solidFill>
            <a:schemeClr val="accent1">
              <a:lumMod val="50000"/>
            </a:schemeClr>
          </a:solidFill>
        </p:spPr>
        <p:txBody>
          <a:bodyPr>
            <a:noAutofit/>
          </a:bodyPr>
          <a:lstStyle/>
          <a:p>
            <a:r>
              <a:rPr lang="en-US" sz="3200" dirty="0" smtClean="0">
                <a:solidFill>
                  <a:schemeClr val="bg1"/>
                </a:solidFill>
              </a:rPr>
              <a:t>The Branch was fulfilled during the time of Zerubbabel’s Temple.</a:t>
            </a:r>
          </a:p>
          <a:p>
            <a:r>
              <a:rPr lang="en-US" sz="3200" dirty="0" smtClean="0">
                <a:solidFill>
                  <a:schemeClr val="bg1"/>
                </a:solidFill>
              </a:rPr>
              <a:t>Zerubbabel, Joshua, or BOTH would rightly be the Branch.</a:t>
            </a:r>
          </a:p>
          <a:p>
            <a:r>
              <a:rPr lang="en-US" sz="3200" dirty="0" smtClean="0">
                <a:solidFill>
                  <a:schemeClr val="bg1"/>
                </a:solidFill>
              </a:rPr>
              <a:t>Joshua as Priest would subordinate himself to Zerubbabel as king.</a:t>
            </a:r>
            <a:endParaRPr lang="en-US" sz="3200" dirty="0">
              <a:solidFill>
                <a:schemeClr val="bg1"/>
              </a:solidFill>
            </a:endParaRPr>
          </a:p>
        </p:txBody>
      </p:sp>
    </p:spTree>
    <p:extLst>
      <p:ext uri="{BB962C8B-B14F-4D97-AF65-F5344CB8AC3E}">
        <p14:creationId xmlns:p14="http://schemas.microsoft.com/office/powerpoint/2010/main" xmlns="" val="411918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11200" y="2059"/>
            <a:ext cx="12903200" cy="6853881"/>
          </a:xfrm>
          <a:prstGeom prst="rect">
            <a:avLst/>
          </a:prstGeom>
        </p:spPr>
      </p:pic>
    </p:spTree>
    <p:extLst>
      <p:ext uri="{BB962C8B-B14F-4D97-AF65-F5344CB8AC3E}">
        <p14:creationId xmlns:p14="http://schemas.microsoft.com/office/powerpoint/2010/main" xmlns="" val="3933785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xmlns="" val="8627341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41829" y="0"/>
            <a:ext cx="10450286" cy="6897189"/>
          </a:xfrm>
          <a:prstGeom prst="rect">
            <a:avLst/>
          </a:prstGeom>
        </p:spPr>
      </p:pic>
    </p:spTree>
    <p:extLst>
      <p:ext uri="{BB962C8B-B14F-4D97-AF65-F5344CB8AC3E}">
        <p14:creationId xmlns:p14="http://schemas.microsoft.com/office/powerpoint/2010/main" xmlns="" val="935565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491254" y="0"/>
            <a:ext cx="7209492" cy="6858000"/>
          </a:xfrm>
          <a:prstGeom prst="rect">
            <a:avLst/>
          </a:prstGeom>
        </p:spPr>
      </p:pic>
    </p:spTree>
    <p:extLst>
      <p:ext uri="{BB962C8B-B14F-4D97-AF65-F5344CB8AC3E}">
        <p14:creationId xmlns:p14="http://schemas.microsoft.com/office/powerpoint/2010/main" xmlns="" val="3039116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2235199" y="153298"/>
            <a:ext cx="8955314" cy="6494085"/>
          </a:xfrm>
          <a:prstGeom prst="rect">
            <a:avLst/>
          </a:prstGeom>
        </p:spPr>
        <p:txBody>
          <a:bodyPr wrap="square">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Zechariah 9:9-10</a:t>
            </a:r>
          </a:p>
          <a:p>
            <a:r>
              <a:rPr lang="en-US" sz="3200" dirty="0" smtClean="0">
                <a:solidFill>
                  <a:schemeClr val="bg1"/>
                </a:solidFill>
                <a:latin typeface="Times New Roman" panose="02020603050405020304" pitchFamily="18" charset="0"/>
                <a:cs typeface="Times New Roman" panose="02020603050405020304" pitchFamily="18" charset="0"/>
              </a:rPr>
              <a:t>9 Rejoice greatly, O daughter of Zion!</a:t>
            </a:r>
          </a:p>
          <a:p>
            <a:r>
              <a:rPr lang="en-US" sz="3200" dirty="0" smtClean="0">
                <a:solidFill>
                  <a:schemeClr val="bg1"/>
                </a:solidFill>
                <a:latin typeface="Times New Roman" panose="02020603050405020304" pitchFamily="18" charset="0"/>
                <a:cs typeface="Times New Roman" panose="02020603050405020304" pitchFamily="18" charset="0"/>
              </a:rPr>
              <a:t>Shout in triumph, O daughter of Jerusalem!</a:t>
            </a:r>
          </a:p>
          <a:p>
            <a:r>
              <a:rPr lang="en-US" sz="3200" dirty="0" smtClean="0">
                <a:solidFill>
                  <a:schemeClr val="bg1"/>
                </a:solidFill>
                <a:latin typeface="Times New Roman" panose="02020603050405020304" pitchFamily="18" charset="0"/>
                <a:cs typeface="Times New Roman" panose="02020603050405020304" pitchFamily="18" charset="0"/>
              </a:rPr>
              <a:t>Behold, your king is coming to you;</a:t>
            </a:r>
          </a:p>
          <a:p>
            <a:r>
              <a:rPr lang="en-US" sz="3200" dirty="0" smtClean="0">
                <a:solidFill>
                  <a:schemeClr val="bg1"/>
                </a:solidFill>
                <a:latin typeface="Times New Roman" panose="02020603050405020304" pitchFamily="18" charset="0"/>
                <a:cs typeface="Times New Roman" panose="02020603050405020304" pitchFamily="18" charset="0"/>
              </a:rPr>
              <a:t>He is just and endowed with salvation,</a:t>
            </a:r>
          </a:p>
          <a:p>
            <a:r>
              <a:rPr lang="en-US" sz="3200" dirty="0" smtClean="0">
                <a:solidFill>
                  <a:schemeClr val="bg1"/>
                </a:solidFill>
                <a:latin typeface="Times New Roman" panose="02020603050405020304" pitchFamily="18" charset="0"/>
                <a:cs typeface="Times New Roman" panose="02020603050405020304" pitchFamily="18" charset="0"/>
              </a:rPr>
              <a:t>Humble, and mounted on a donkey,</a:t>
            </a:r>
          </a:p>
          <a:p>
            <a:r>
              <a:rPr lang="en-US" sz="3200" dirty="0" smtClean="0">
                <a:solidFill>
                  <a:schemeClr val="bg1"/>
                </a:solidFill>
                <a:latin typeface="Times New Roman" panose="02020603050405020304" pitchFamily="18" charset="0"/>
                <a:cs typeface="Times New Roman" panose="02020603050405020304" pitchFamily="18" charset="0"/>
              </a:rPr>
              <a:t>Even on a colt, the foal of a donkey.</a:t>
            </a:r>
          </a:p>
          <a:p>
            <a:r>
              <a:rPr lang="en-US" sz="3200" dirty="0" smtClean="0">
                <a:solidFill>
                  <a:schemeClr val="bg1"/>
                </a:solidFill>
                <a:latin typeface="Times New Roman" panose="02020603050405020304" pitchFamily="18" charset="0"/>
                <a:cs typeface="Times New Roman" panose="02020603050405020304" pitchFamily="18" charset="0"/>
              </a:rPr>
              <a:t>10 I will cut off the chariot from Ephraim</a:t>
            </a:r>
          </a:p>
          <a:p>
            <a:r>
              <a:rPr lang="en-US" sz="3200" dirty="0" smtClean="0">
                <a:solidFill>
                  <a:schemeClr val="bg1"/>
                </a:solidFill>
                <a:latin typeface="Times New Roman" panose="02020603050405020304" pitchFamily="18" charset="0"/>
                <a:cs typeface="Times New Roman" panose="02020603050405020304" pitchFamily="18" charset="0"/>
              </a:rPr>
              <a:t>And the horse from Jerusalem;</a:t>
            </a:r>
          </a:p>
          <a:p>
            <a:r>
              <a:rPr lang="en-US" sz="3200" dirty="0" smtClean="0">
                <a:solidFill>
                  <a:schemeClr val="bg1"/>
                </a:solidFill>
                <a:latin typeface="Times New Roman" panose="02020603050405020304" pitchFamily="18" charset="0"/>
                <a:cs typeface="Times New Roman" panose="02020603050405020304" pitchFamily="18" charset="0"/>
              </a:rPr>
              <a:t>And the bow of war will be cut off.</a:t>
            </a:r>
          </a:p>
          <a:p>
            <a:r>
              <a:rPr lang="en-US" sz="3200" dirty="0" smtClean="0">
                <a:solidFill>
                  <a:schemeClr val="bg1"/>
                </a:solidFill>
                <a:latin typeface="Times New Roman" panose="02020603050405020304" pitchFamily="18" charset="0"/>
                <a:cs typeface="Times New Roman" panose="02020603050405020304" pitchFamily="18" charset="0"/>
              </a:rPr>
              <a:t>And He will speak peace to the nations;</a:t>
            </a:r>
          </a:p>
          <a:p>
            <a:r>
              <a:rPr lang="en-US" sz="3200" dirty="0" smtClean="0">
                <a:solidFill>
                  <a:schemeClr val="bg1"/>
                </a:solidFill>
                <a:latin typeface="Times New Roman" panose="02020603050405020304" pitchFamily="18" charset="0"/>
                <a:cs typeface="Times New Roman" panose="02020603050405020304" pitchFamily="18" charset="0"/>
              </a:rPr>
              <a:t>And His dominion will be from sea to sea,</a:t>
            </a:r>
          </a:p>
          <a:p>
            <a:r>
              <a:rPr lang="en-US" sz="3200" dirty="0" smtClean="0">
                <a:solidFill>
                  <a:schemeClr val="bg1"/>
                </a:solidFill>
                <a:latin typeface="Times New Roman" panose="02020603050405020304" pitchFamily="18" charset="0"/>
                <a:cs typeface="Times New Roman" panose="02020603050405020304" pitchFamily="18" charset="0"/>
              </a:rPr>
              <a:t>And from the River to the ends of the earth.</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1126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773724" y="1191960"/>
            <a:ext cx="10374922" cy="4524315"/>
          </a:xfrm>
          <a:prstGeom prst="rect">
            <a:avLst/>
          </a:prstGeom>
        </p:spPr>
        <p:txBody>
          <a:bodyPr wrap="square">
            <a:spAutoFit/>
          </a:bodyPr>
          <a:lstStyle/>
          <a:p>
            <a:r>
              <a:rPr lang="en-US" sz="3600" b="1" dirty="0" smtClean="0">
                <a:solidFill>
                  <a:srgbClr val="FFFF00"/>
                </a:solidFill>
              </a:rPr>
              <a:t>Psalm 72:8-11</a:t>
            </a:r>
          </a:p>
          <a:p>
            <a:r>
              <a:rPr lang="en-US" sz="3600" dirty="0" smtClean="0">
                <a:solidFill>
                  <a:schemeClr val="bg1"/>
                </a:solidFill>
              </a:rPr>
              <a:t>May he also rule from sea to sea, And from the River to the ends of the earth. 9 Let the nomads of the desert bow before him, And his enemies lick the dust. 10 Let the kings of Tarshish and of the islands bring presents; The kings of Sheba and </a:t>
            </a:r>
            <a:r>
              <a:rPr lang="en-US" sz="3600" dirty="0" err="1" smtClean="0">
                <a:solidFill>
                  <a:schemeClr val="bg1"/>
                </a:solidFill>
              </a:rPr>
              <a:t>Seba</a:t>
            </a:r>
            <a:r>
              <a:rPr lang="en-US" sz="3600" dirty="0" smtClean="0">
                <a:solidFill>
                  <a:schemeClr val="bg1"/>
                </a:solidFill>
              </a:rPr>
              <a:t> offer gifts. 11 And let all kings bow down before him, All nations serve him.</a:t>
            </a:r>
            <a:endParaRPr lang="en-US" sz="3600" dirty="0">
              <a:solidFill>
                <a:schemeClr val="bg1"/>
              </a:solidFill>
            </a:endParaRPr>
          </a:p>
        </p:txBody>
      </p:sp>
    </p:spTree>
    <p:extLst>
      <p:ext uri="{BB962C8B-B14F-4D97-AF65-F5344CB8AC3E}">
        <p14:creationId xmlns:p14="http://schemas.microsoft.com/office/powerpoint/2010/main" xmlns="" val="3247073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773724" y="851377"/>
            <a:ext cx="10468708" cy="4524315"/>
          </a:xfrm>
          <a:prstGeom prst="rect">
            <a:avLst/>
          </a:prstGeom>
        </p:spPr>
        <p:txBody>
          <a:bodyPr wrap="square">
            <a:spAutoFit/>
          </a:bodyPr>
          <a:lstStyle/>
          <a:p>
            <a:r>
              <a:rPr lang="en-US" sz="3600" b="1" dirty="0" smtClean="0">
                <a:solidFill>
                  <a:srgbClr val="FFFF00"/>
                </a:solidFill>
              </a:rPr>
              <a:t>John 12:14-15</a:t>
            </a:r>
          </a:p>
          <a:p>
            <a:r>
              <a:rPr lang="en-US" sz="3600" dirty="0" smtClean="0">
                <a:solidFill>
                  <a:schemeClr val="bg1"/>
                </a:solidFill>
              </a:rPr>
              <a:t>Jesus, finding a young donkey, sat on it; as it is written, 15 “Fear not, daughter of Zion; behold, your King is coming, seated on a donkey’s colt.” Also in Mark 11:1-11, with 11:2 as focal, Jesus said to them, “Go into the village opposite you, and immediately as you enter it, you will find a colt tied there, on which no one yet has ever sat; untie it and bring it here.”</a:t>
            </a:r>
            <a:endParaRPr lang="en-US" sz="3600" dirty="0">
              <a:solidFill>
                <a:schemeClr val="bg1"/>
              </a:solidFill>
            </a:endParaRPr>
          </a:p>
        </p:txBody>
      </p:sp>
    </p:spTree>
    <p:extLst>
      <p:ext uri="{BB962C8B-B14F-4D97-AF65-F5344CB8AC3E}">
        <p14:creationId xmlns:p14="http://schemas.microsoft.com/office/powerpoint/2010/main" xmlns="" val="1321981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0"/>
            <a:ext cx="12192000" cy="6858000"/>
          </a:xfrm>
          <a:prstGeom prst="rect">
            <a:avLst/>
          </a:prstGeom>
        </p:spPr>
      </p:pic>
      <p:sp>
        <p:nvSpPr>
          <p:cNvPr id="4" name="Content Placeholder 3"/>
          <p:cNvSpPr>
            <a:spLocks noGrp="1"/>
          </p:cNvSpPr>
          <p:nvPr>
            <p:ph idx="1"/>
          </p:nvPr>
        </p:nvSpPr>
        <p:spPr>
          <a:xfrm>
            <a:off x="275771" y="4180114"/>
            <a:ext cx="11582399" cy="2133599"/>
          </a:xfrm>
          <a:solidFill>
            <a:schemeClr val="accent4"/>
          </a:solidFill>
        </p:spPr>
        <p:txBody>
          <a:bodyPr>
            <a:normAutofit/>
          </a:bodyPr>
          <a:lstStyle/>
          <a:p>
            <a:pPr marL="0" indent="0" algn="ctr">
              <a:buNone/>
            </a:pPr>
            <a:r>
              <a:rPr lang="en-US" sz="4000" b="1" dirty="0" smtClean="0">
                <a:solidFill>
                  <a:srgbClr val="002060"/>
                </a:solidFill>
              </a:rPr>
              <a:t>Judas Maccabaeus was the rider on the donkey.</a:t>
            </a:r>
          </a:p>
          <a:p>
            <a:pPr marL="0" indent="0" algn="ctr">
              <a:buNone/>
            </a:pPr>
            <a:r>
              <a:rPr lang="en-US" sz="4000" b="1" dirty="0" smtClean="0">
                <a:solidFill>
                  <a:srgbClr val="002060"/>
                </a:solidFill>
              </a:rPr>
              <a:t>Nehemiah was the rider on the donkey.</a:t>
            </a:r>
          </a:p>
          <a:p>
            <a:pPr marL="0" indent="0" algn="ctr">
              <a:buNone/>
            </a:pPr>
            <a:r>
              <a:rPr lang="en-US" sz="4000" b="1" dirty="0" smtClean="0">
                <a:solidFill>
                  <a:srgbClr val="002060"/>
                </a:solidFill>
              </a:rPr>
              <a:t>Messiah is the rider….but no Messiah-Jesus.</a:t>
            </a:r>
            <a:endParaRPr lang="en-US" sz="4000" b="1" dirty="0">
              <a:solidFill>
                <a:srgbClr val="002060"/>
              </a:solidFill>
            </a:endParaRPr>
          </a:p>
        </p:txBody>
      </p:sp>
    </p:spTree>
    <p:extLst>
      <p:ext uri="{BB962C8B-B14F-4D97-AF65-F5344CB8AC3E}">
        <p14:creationId xmlns:p14="http://schemas.microsoft.com/office/powerpoint/2010/main" xmlns="" val="17588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randombar(horizont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 y="0"/>
            <a:ext cx="5225143" cy="7741664"/>
          </a:xfrm>
          <a:prstGeom prst="rect">
            <a:avLst/>
          </a:prstGeom>
        </p:spPr>
      </p:pic>
      <p:pic>
        <p:nvPicPr>
          <p:cNvPr id="3" name="Picture 2"/>
          <p:cNvPicPr>
            <a:picLocks noChangeAspect="1"/>
          </p:cNvPicPr>
          <p:nvPr/>
        </p:nvPicPr>
        <p:blipFill>
          <a:blip r:embed="rId3" cstate="print"/>
          <a:stretch>
            <a:fillRect/>
          </a:stretch>
        </p:blipFill>
        <p:spPr>
          <a:xfrm>
            <a:off x="5225142" y="-31638"/>
            <a:ext cx="7170058" cy="6889638"/>
          </a:xfrm>
          <a:prstGeom prst="rect">
            <a:avLst/>
          </a:prstGeom>
        </p:spPr>
      </p:pic>
    </p:spTree>
    <p:extLst>
      <p:ext uri="{BB962C8B-B14F-4D97-AF65-F5344CB8AC3E}">
        <p14:creationId xmlns:p14="http://schemas.microsoft.com/office/powerpoint/2010/main" xmlns="" val="611975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058998" y="0"/>
            <a:ext cx="10115550" cy="6892109"/>
          </a:xfrm>
          <a:prstGeom prst="rect">
            <a:avLst/>
          </a:prstGeom>
        </p:spPr>
      </p:pic>
    </p:spTree>
    <p:extLst>
      <p:ext uri="{BB962C8B-B14F-4D97-AF65-F5344CB8AC3E}">
        <p14:creationId xmlns:p14="http://schemas.microsoft.com/office/powerpoint/2010/main" xmlns="" val="29966814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11200" y="2059"/>
            <a:ext cx="12903200" cy="6853881"/>
          </a:xfrm>
          <a:prstGeom prst="rect">
            <a:avLst/>
          </a:prstGeom>
        </p:spPr>
      </p:pic>
      <p:sp>
        <p:nvSpPr>
          <p:cNvPr id="4" name="Content Placeholder 3"/>
          <p:cNvSpPr>
            <a:spLocks noGrp="1"/>
          </p:cNvSpPr>
          <p:nvPr>
            <p:ph idx="1"/>
          </p:nvPr>
        </p:nvSpPr>
        <p:spPr>
          <a:xfrm>
            <a:off x="5268685" y="290286"/>
            <a:ext cx="6705599" cy="3323771"/>
          </a:xfrm>
        </p:spPr>
        <p:txBody>
          <a:bodyPr>
            <a:normAutofit lnSpcReduction="10000"/>
          </a:bodyPr>
          <a:lstStyle/>
          <a:p>
            <a:r>
              <a:rPr lang="en-US" sz="4800" b="1" dirty="0" smtClean="0">
                <a:solidFill>
                  <a:schemeClr val="bg1"/>
                </a:solidFill>
              </a:rPr>
              <a:t>Zechariah 9:9 in Matthew 21:5 and John 12:15.</a:t>
            </a:r>
          </a:p>
          <a:p>
            <a:r>
              <a:rPr lang="en-US" sz="4800" b="1" dirty="0" smtClean="0">
                <a:solidFill>
                  <a:schemeClr val="bg1"/>
                </a:solidFill>
              </a:rPr>
              <a:t>Zechariah 9:10 is not quoted in the gospels.</a:t>
            </a:r>
            <a:endParaRPr lang="en-US" sz="4800" b="1" dirty="0">
              <a:solidFill>
                <a:schemeClr val="bg1"/>
              </a:solidFill>
            </a:endParaRPr>
          </a:p>
        </p:txBody>
      </p:sp>
    </p:spTree>
    <p:extLst>
      <p:ext uri="{BB962C8B-B14F-4D97-AF65-F5344CB8AC3E}">
        <p14:creationId xmlns:p14="http://schemas.microsoft.com/office/powerpoint/2010/main" xmlns="" val="8815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609600" y="1017512"/>
            <a:ext cx="10842171" cy="5509200"/>
          </a:xfrm>
          <a:prstGeom prst="rect">
            <a:avLst/>
          </a:prstGeom>
        </p:spPr>
        <p:txBody>
          <a:bodyPr wrap="square">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Zechariah 12:9-11</a:t>
            </a:r>
          </a:p>
          <a:p>
            <a:r>
              <a:rPr lang="en-US" sz="3200" dirty="0" smtClean="0">
                <a:solidFill>
                  <a:schemeClr val="bg1"/>
                </a:solidFill>
                <a:latin typeface="Times New Roman" panose="02020603050405020304" pitchFamily="18" charset="0"/>
                <a:cs typeface="Times New Roman" panose="02020603050405020304" pitchFamily="18" charset="0"/>
              </a:rPr>
              <a:t>9 And in that day I will set about to destroy all the nations that come against Jerusalem.</a:t>
            </a:r>
          </a:p>
          <a:p>
            <a:r>
              <a:rPr lang="en-US" sz="3200" dirty="0" smtClean="0">
                <a:solidFill>
                  <a:schemeClr val="bg1"/>
                </a:solidFill>
                <a:latin typeface="Times New Roman" panose="02020603050405020304" pitchFamily="18" charset="0"/>
                <a:cs typeface="Times New Roman" panose="02020603050405020304" pitchFamily="18" charset="0"/>
              </a:rPr>
              <a:t>10 “I will pour out on the house of David and on the inhabitants of Jerusalem, the </a:t>
            </a:r>
            <a:r>
              <a:rPr lang="en-US" sz="3200" dirty="0" smtClean="0">
                <a:solidFill>
                  <a:schemeClr val="bg1"/>
                </a:solidFill>
                <a:latin typeface="Times New Roman" panose="02020603050405020304" pitchFamily="18" charset="0"/>
                <a:cs typeface="Times New Roman" panose="02020603050405020304" pitchFamily="18" charset="0"/>
              </a:rPr>
              <a:t>Spirit (</a:t>
            </a:r>
            <a:r>
              <a:rPr lang="en-US" sz="3200" dirty="0" err="1" smtClean="0">
                <a:solidFill>
                  <a:schemeClr val="bg1"/>
                </a:solidFill>
                <a:latin typeface="Times New Roman" panose="02020603050405020304" pitchFamily="18" charset="0"/>
                <a:cs typeface="Times New Roman" panose="02020603050405020304" pitchFamily="18" charset="0"/>
              </a:rPr>
              <a:t>ruach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of </a:t>
            </a:r>
            <a:r>
              <a:rPr lang="en-US" sz="3200" dirty="0" smtClean="0">
                <a:solidFill>
                  <a:schemeClr val="bg1"/>
                </a:solidFill>
                <a:latin typeface="Times New Roman" panose="02020603050405020304" pitchFamily="18" charset="0"/>
                <a:cs typeface="Times New Roman" panose="02020603050405020304" pitchFamily="18" charset="0"/>
              </a:rPr>
              <a:t>grace (hen) </a:t>
            </a:r>
            <a:r>
              <a:rPr lang="en-US" sz="3200" dirty="0" smtClean="0">
                <a:solidFill>
                  <a:schemeClr val="bg1"/>
                </a:solidFill>
                <a:latin typeface="Times New Roman" panose="02020603050405020304" pitchFamily="18" charset="0"/>
                <a:cs typeface="Times New Roman" panose="02020603050405020304" pitchFamily="18" charset="0"/>
              </a:rPr>
              <a:t>and of </a:t>
            </a:r>
            <a:r>
              <a:rPr lang="en-US" sz="3200" dirty="0" smtClean="0">
                <a:solidFill>
                  <a:schemeClr val="bg1"/>
                </a:solidFill>
                <a:latin typeface="Times New Roman" panose="02020603050405020304" pitchFamily="18" charset="0"/>
                <a:cs typeface="Times New Roman" panose="02020603050405020304" pitchFamily="18" charset="0"/>
              </a:rPr>
              <a:t>supplication (</a:t>
            </a:r>
            <a:r>
              <a:rPr lang="en-US" sz="3200" dirty="0" err="1" smtClean="0">
                <a:solidFill>
                  <a:schemeClr val="bg1"/>
                </a:solidFill>
                <a:latin typeface="Times New Roman" panose="02020603050405020304" pitchFamily="18" charset="0"/>
                <a:cs typeface="Times New Roman" panose="02020603050405020304" pitchFamily="18" charset="0"/>
              </a:rPr>
              <a:t>hanah</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so that they will look on Me whom they have </a:t>
            </a:r>
            <a:r>
              <a:rPr lang="en-US" sz="3200" dirty="0" smtClean="0">
                <a:solidFill>
                  <a:schemeClr val="bg1"/>
                </a:solidFill>
                <a:latin typeface="Times New Roman" panose="02020603050405020304" pitchFamily="18" charset="0"/>
                <a:cs typeface="Times New Roman" panose="02020603050405020304" pitchFamily="18" charset="0"/>
              </a:rPr>
              <a:t>pierced (</a:t>
            </a:r>
            <a:r>
              <a:rPr lang="en-US" sz="3200" dirty="0" err="1" smtClean="0">
                <a:solidFill>
                  <a:schemeClr val="bg1"/>
                </a:solidFill>
                <a:latin typeface="Times New Roman" panose="02020603050405020304" pitchFamily="18" charset="0"/>
                <a:cs typeface="Times New Roman" panose="02020603050405020304" pitchFamily="18" charset="0"/>
              </a:rPr>
              <a:t>dakar</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and they will mourn for Him, as one mourns for an only son, and they will weep bitterly over Him like the bitter weeping over a firstborn. 11 In that day there will be great mourning in Jerusalem, like the mourning of </a:t>
            </a:r>
            <a:r>
              <a:rPr lang="en-US" sz="3200" dirty="0" err="1" smtClean="0">
                <a:solidFill>
                  <a:schemeClr val="bg1"/>
                </a:solidFill>
                <a:latin typeface="Times New Roman" panose="02020603050405020304" pitchFamily="18" charset="0"/>
                <a:cs typeface="Times New Roman" panose="02020603050405020304" pitchFamily="18" charset="0"/>
              </a:rPr>
              <a:t>Hadadrimmon</a:t>
            </a:r>
            <a:r>
              <a:rPr lang="en-US" sz="3200" dirty="0" smtClean="0">
                <a:solidFill>
                  <a:schemeClr val="bg1"/>
                </a:solidFill>
                <a:latin typeface="Times New Roman" panose="02020603050405020304" pitchFamily="18" charset="0"/>
                <a:cs typeface="Times New Roman" panose="02020603050405020304" pitchFamily="18" charset="0"/>
              </a:rPr>
              <a:t> in the plain of Megiddo.</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09364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574431" y="905416"/>
            <a:ext cx="10902462" cy="5016758"/>
          </a:xfrm>
          <a:prstGeom prst="rect">
            <a:avLst/>
          </a:prstGeom>
        </p:spPr>
        <p:txBody>
          <a:bodyPr wrap="square">
            <a:spAutoFit/>
          </a:bodyPr>
          <a:lstStyle/>
          <a:p>
            <a:r>
              <a:rPr lang="en-US" sz="3200" b="1" dirty="0" smtClean="0">
                <a:solidFill>
                  <a:srgbClr val="FFFF00"/>
                </a:solidFill>
                <a:latin typeface="Times New Roman" panose="02020603050405020304" pitchFamily="18" charset="0"/>
                <a:cs typeface="Times New Roman" panose="02020603050405020304" pitchFamily="18" charset="0"/>
              </a:rPr>
              <a:t>Zechariah 12:11-14</a:t>
            </a:r>
          </a:p>
          <a:p>
            <a:r>
              <a:rPr lang="en-US" sz="3200" dirty="0" smtClean="0">
                <a:solidFill>
                  <a:schemeClr val="bg1"/>
                </a:solidFill>
                <a:latin typeface="Times New Roman" panose="02020603050405020304" pitchFamily="18" charset="0"/>
                <a:cs typeface="Times New Roman" panose="02020603050405020304" pitchFamily="18" charset="0"/>
              </a:rPr>
              <a:t>11 In that day there will be great mourning in Jerusalem, like the mourning of </a:t>
            </a:r>
            <a:r>
              <a:rPr lang="en-US" sz="3200" dirty="0" err="1" smtClean="0">
                <a:solidFill>
                  <a:schemeClr val="bg1"/>
                </a:solidFill>
                <a:latin typeface="Times New Roman" panose="02020603050405020304" pitchFamily="18" charset="0"/>
                <a:cs typeface="Times New Roman" panose="02020603050405020304" pitchFamily="18" charset="0"/>
              </a:rPr>
              <a:t>Hadadrimmon</a:t>
            </a:r>
            <a:r>
              <a:rPr lang="en-US" sz="3200" dirty="0" smtClean="0">
                <a:solidFill>
                  <a:schemeClr val="bg1"/>
                </a:solidFill>
                <a:latin typeface="Times New Roman" panose="02020603050405020304" pitchFamily="18" charset="0"/>
                <a:cs typeface="Times New Roman" panose="02020603050405020304" pitchFamily="18" charset="0"/>
              </a:rPr>
              <a:t> in the [</a:t>
            </a:r>
            <a:r>
              <a:rPr lang="en-US" sz="3200" dirty="0" err="1" smtClean="0">
                <a:solidFill>
                  <a:schemeClr val="bg1"/>
                </a:solidFill>
                <a:latin typeface="Times New Roman" panose="02020603050405020304" pitchFamily="18" charset="0"/>
                <a:cs typeface="Times New Roman" panose="02020603050405020304" pitchFamily="18" charset="0"/>
              </a:rPr>
              <a:t>i</a:t>
            </a:r>
            <a:r>
              <a:rPr lang="en-US" sz="3200" dirty="0" smtClean="0">
                <a:solidFill>
                  <a:schemeClr val="bg1"/>
                </a:solidFill>
                <a:latin typeface="Times New Roman" panose="02020603050405020304" pitchFamily="18" charset="0"/>
                <a:cs typeface="Times New Roman" panose="02020603050405020304" pitchFamily="18" charset="0"/>
              </a:rPr>
              <a:t>]plain of [j]Megiddo. 12 The land will mourn, every family by itself; the family of the house of David by itself and their wives by themselves; the family of the house of Nathan by itself and their wives by themselves; 13 the family of the house of Levi by itself and their wives by themselves; the family of the </a:t>
            </a:r>
            <a:r>
              <a:rPr lang="en-US" sz="3200" dirty="0" err="1" smtClean="0">
                <a:solidFill>
                  <a:schemeClr val="bg1"/>
                </a:solidFill>
                <a:latin typeface="Times New Roman" panose="02020603050405020304" pitchFamily="18" charset="0"/>
                <a:cs typeface="Times New Roman" panose="02020603050405020304" pitchFamily="18" charset="0"/>
              </a:rPr>
              <a:t>Shimeites</a:t>
            </a:r>
            <a:r>
              <a:rPr lang="en-US" sz="3200" dirty="0" smtClean="0">
                <a:solidFill>
                  <a:schemeClr val="bg1"/>
                </a:solidFill>
                <a:latin typeface="Times New Roman" panose="02020603050405020304" pitchFamily="18" charset="0"/>
                <a:cs typeface="Times New Roman" panose="02020603050405020304" pitchFamily="18" charset="0"/>
              </a:rPr>
              <a:t> by itself and their wives by themselves; 14 all the families that remain, every family by itself and their wives by themselves.</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61996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1242646" y="1771582"/>
            <a:ext cx="9038491" cy="2554545"/>
          </a:xfrm>
          <a:prstGeom prst="rect">
            <a:avLst/>
          </a:prstGeom>
        </p:spPr>
        <p:txBody>
          <a:bodyPr wrap="square">
            <a:spAutoFit/>
          </a:bodyPr>
          <a:lstStyle/>
          <a:p>
            <a:r>
              <a:rPr lang="en-US" sz="4000" b="1" dirty="0" smtClean="0">
                <a:solidFill>
                  <a:srgbClr val="FFFF00"/>
                </a:solidFill>
                <a:latin typeface="Times New Roman" panose="02020603050405020304" pitchFamily="18" charset="0"/>
                <a:cs typeface="Times New Roman" panose="02020603050405020304" pitchFamily="18" charset="0"/>
              </a:rPr>
              <a:t>Psalm 22:16</a:t>
            </a:r>
          </a:p>
          <a:p>
            <a:r>
              <a:rPr lang="en-US" sz="4000" dirty="0" smtClean="0">
                <a:solidFill>
                  <a:schemeClr val="bg1"/>
                </a:solidFill>
                <a:latin typeface="Times New Roman" panose="02020603050405020304" pitchFamily="18" charset="0"/>
                <a:cs typeface="Times New Roman" panose="02020603050405020304" pitchFamily="18" charset="0"/>
              </a:rPr>
              <a:t>For dogs have surrounded me; A band of evildoers has encompassed me; They pierced (</a:t>
            </a:r>
            <a:r>
              <a:rPr lang="en-US" sz="4000" dirty="0" err="1" smtClean="0">
                <a:solidFill>
                  <a:schemeClr val="bg1"/>
                </a:solidFill>
                <a:latin typeface="Times New Roman" panose="02020603050405020304" pitchFamily="18" charset="0"/>
                <a:cs typeface="Times New Roman" panose="02020603050405020304" pitchFamily="18" charset="0"/>
              </a:rPr>
              <a:t>kereh</a:t>
            </a:r>
            <a:r>
              <a:rPr lang="en-US" sz="4000" dirty="0" smtClean="0">
                <a:solidFill>
                  <a:schemeClr val="bg1"/>
                </a:solidFill>
                <a:latin typeface="Times New Roman" panose="02020603050405020304" pitchFamily="18" charset="0"/>
                <a:cs typeface="Times New Roman" panose="02020603050405020304" pitchFamily="18" charset="0"/>
              </a:rPr>
              <a:t>) my hands and my feet.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091533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1582616" y="1551021"/>
            <a:ext cx="8757137" cy="3416320"/>
          </a:xfrm>
          <a:prstGeom prst="rect">
            <a:avLst/>
          </a:prstGeom>
        </p:spPr>
        <p:txBody>
          <a:bodyPr wrap="square">
            <a:sp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Isaiah 53:5</a:t>
            </a:r>
          </a:p>
          <a:p>
            <a:r>
              <a:rPr lang="en-US" sz="3600" dirty="0" smtClean="0">
                <a:solidFill>
                  <a:schemeClr val="bg1"/>
                </a:solidFill>
                <a:latin typeface="Times New Roman" panose="02020603050405020304" pitchFamily="18" charset="0"/>
                <a:cs typeface="Times New Roman" panose="02020603050405020304" pitchFamily="18" charset="0"/>
              </a:rPr>
              <a:t>But He was pierced through (</a:t>
            </a:r>
            <a:r>
              <a:rPr lang="en-US" sz="3600" dirty="0" err="1" smtClean="0">
                <a:solidFill>
                  <a:schemeClr val="bg1"/>
                </a:solidFill>
                <a:latin typeface="Times New Roman" panose="02020603050405020304" pitchFamily="18" charset="0"/>
                <a:cs typeface="Times New Roman" panose="02020603050405020304" pitchFamily="18" charset="0"/>
              </a:rPr>
              <a:t>chalal</a:t>
            </a:r>
            <a:r>
              <a:rPr lang="en-US" sz="3600" dirty="0" smtClean="0">
                <a:solidFill>
                  <a:schemeClr val="bg1"/>
                </a:solidFill>
                <a:latin typeface="Times New Roman" panose="02020603050405020304" pitchFamily="18" charset="0"/>
                <a:cs typeface="Times New Roman" panose="02020603050405020304" pitchFamily="18" charset="0"/>
              </a:rPr>
              <a:t>) for our transgressions, He was crushed for our iniquities; The chastening for our well-being fell upon Him, And by His scourging we are healed.</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42141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1418492" y="1372997"/>
            <a:ext cx="8897815" cy="3170099"/>
          </a:xfrm>
          <a:prstGeom prst="rect">
            <a:avLst/>
          </a:prstGeom>
        </p:spPr>
        <p:txBody>
          <a:bodyPr wrap="square">
            <a:spAutoFit/>
          </a:bodyPr>
          <a:lstStyle/>
          <a:p>
            <a:r>
              <a:rPr lang="en-US" sz="4000" b="1" dirty="0" smtClean="0">
                <a:solidFill>
                  <a:srgbClr val="FFFF00"/>
                </a:solidFill>
                <a:latin typeface="Times New Roman" panose="02020603050405020304" pitchFamily="18" charset="0"/>
                <a:cs typeface="Times New Roman" panose="02020603050405020304" pitchFamily="18" charset="0"/>
              </a:rPr>
              <a:t>Luke 2:35</a:t>
            </a:r>
          </a:p>
          <a:p>
            <a:r>
              <a:rPr lang="en-US" sz="4000" dirty="0" smtClean="0">
                <a:solidFill>
                  <a:schemeClr val="bg1"/>
                </a:solidFill>
                <a:latin typeface="Times New Roman" panose="02020603050405020304" pitchFamily="18" charset="0"/>
                <a:cs typeface="Times New Roman" panose="02020603050405020304" pitchFamily="18" charset="0"/>
              </a:rPr>
              <a:t>Simeon regarding Mary the mother of Jesus; “and a sword will pierce even your own soul—to the end that thoughts from many hearts may be revealed</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762966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668216" y="634949"/>
            <a:ext cx="10972800" cy="5693866"/>
          </a:xfrm>
          <a:prstGeom prst="rect">
            <a:avLst/>
          </a:prstGeom>
        </p:spPr>
        <p:txBody>
          <a:bodyPr wrap="square">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John 19:31-37 </a:t>
            </a:r>
          </a:p>
          <a:p>
            <a:r>
              <a:rPr lang="en-US" sz="2800" dirty="0" smtClean="0">
                <a:solidFill>
                  <a:schemeClr val="bg1"/>
                </a:solidFill>
                <a:latin typeface="Times New Roman" panose="02020603050405020304" pitchFamily="18" charset="0"/>
                <a:cs typeface="Times New Roman" panose="02020603050405020304" pitchFamily="18" charset="0"/>
              </a:rPr>
              <a:t>31 Then the Jews, because it was the day of preparation, so that the bodies would not remain on the cross on the Sabbath (for that Sabbath was a high day), asked Pilate that their legs might be broken, and that they might be taken away. 32 So the soldiers came, and broke the legs of the first man and of the other who was crucified with Him; 33 but coming to Jesus, when they saw that He was already dead, they did not break His legs. 34 But one of the soldiers pierced His side with a spear, and immediately blood and water came out. 35 And he who has seen has testified, and his testimony is true; and he knows that he is telling the truth, so that you also may believe. 36 For these things came to pass to fulfill the Scripture, “Not a bone of Him shall be broken.” 37 And again another Scripture says, ‘They shall look on Him whom they pierced.’</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0852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949570" y="1574467"/>
            <a:ext cx="10175630" cy="3170099"/>
          </a:xfrm>
          <a:prstGeom prst="rect">
            <a:avLst/>
          </a:prstGeom>
        </p:spPr>
        <p:txBody>
          <a:bodyPr wrap="square">
            <a:spAutoFit/>
          </a:bodyPr>
          <a:lstStyle/>
          <a:p>
            <a:r>
              <a:rPr lang="en-US" sz="4000" b="1" dirty="0" smtClean="0">
                <a:solidFill>
                  <a:srgbClr val="FFFF00"/>
                </a:solidFill>
                <a:latin typeface="Times New Roman" panose="02020603050405020304" pitchFamily="18" charset="0"/>
                <a:cs typeface="Times New Roman" panose="02020603050405020304" pitchFamily="18" charset="0"/>
              </a:rPr>
              <a:t>Revelation 1:7 </a:t>
            </a:r>
          </a:p>
          <a:p>
            <a:r>
              <a:rPr lang="en-US" sz="4000" dirty="0" smtClean="0">
                <a:solidFill>
                  <a:schemeClr val="bg1"/>
                </a:solidFill>
                <a:latin typeface="Times New Roman" panose="02020603050405020304" pitchFamily="18" charset="0"/>
                <a:cs typeface="Times New Roman" panose="02020603050405020304" pitchFamily="18" charset="0"/>
              </a:rPr>
              <a:t>Behold, He is coming with the clouds, and every eye will see Him, even those who pierced Him; and all the tribes of the earth will mourn over Him. So it is to be. Amen.</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57909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754742"/>
            <a:ext cx="12192000" cy="7612742"/>
          </a:xfrm>
          <a:prstGeom prst="rect">
            <a:avLst/>
          </a:prstGeom>
        </p:spPr>
      </p:pic>
      <p:sp>
        <p:nvSpPr>
          <p:cNvPr id="4" name="Content Placeholder 3"/>
          <p:cNvSpPr>
            <a:spLocks noGrp="1"/>
          </p:cNvSpPr>
          <p:nvPr>
            <p:ph idx="1"/>
          </p:nvPr>
        </p:nvSpPr>
        <p:spPr>
          <a:xfrm>
            <a:off x="326571" y="4847770"/>
            <a:ext cx="11538857" cy="1175659"/>
          </a:xfrm>
          <a:solidFill>
            <a:srgbClr val="002060"/>
          </a:solidFill>
        </p:spPr>
        <p:txBody>
          <a:bodyPr>
            <a:noAutofit/>
          </a:bodyPr>
          <a:lstStyle/>
          <a:p>
            <a:pPr marL="0" indent="0" algn="ctr">
              <a:buNone/>
            </a:pPr>
            <a:r>
              <a:rPr lang="en-US" sz="7200" b="1" dirty="0" smtClean="0">
                <a:solidFill>
                  <a:srgbClr val="FFFF00"/>
                </a:solidFill>
              </a:rPr>
              <a:t>CAN GOD BE PIERCED?</a:t>
            </a:r>
            <a:endParaRPr lang="en-US" sz="7200" b="1" dirty="0">
              <a:solidFill>
                <a:srgbClr val="FFFF00"/>
              </a:solidFill>
            </a:endParaRPr>
          </a:p>
        </p:txBody>
      </p:sp>
    </p:spTree>
    <p:extLst>
      <p:ext uri="{BB962C8B-B14F-4D97-AF65-F5344CB8AC3E}">
        <p14:creationId xmlns:p14="http://schemas.microsoft.com/office/powerpoint/2010/main" xmlns="" val="1091650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754742"/>
            <a:ext cx="12192000" cy="7612742"/>
          </a:xfrm>
          <a:prstGeom prst="rect">
            <a:avLst/>
          </a:prstGeom>
        </p:spPr>
      </p:pic>
      <p:sp>
        <p:nvSpPr>
          <p:cNvPr id="4" name="Content Placeholder 3"/>
          <p:cNvSpPr>
            <a:spLocks noGrp="1"/>
          </p:cNvSpPr>
          <p:nvPr>
            <p:ph idx="1"/>
          </p:nvPr>
        </p:nvSpPr>
        <p:spPr>
          <a:xfrm>
            <a:off x="326571" y="4847770"/>
            <a:ext cx="11538857" cy="1872343"/>
          </a:xfrm>
          <a:solidFill>
            <a:schemeClr val="accent1">
              <a:lumMod val="50000"/>
            </a:schemeClr>
          </a:solidFill>
        </p:spPr>
        <p:txBody>
          <a:bodyPr>
            <a:noAutofit/>
          </a:bodyPr>
          <a:lstStyle/>
          <a:p>
            <a:pPr marL="0" indent="0">
              <a:buNone/>
            </a:pPr>
            <a:r>
              <a:rPr lang="en-US" sz="3200" b="1" dirty="0" smtClean="0">
                <a:solidFill>
                  <a:schemeClr val="bg1"/>
                </a:solidFill>
              </a:rPr>
              <a:t>1. The nation Israel has been pierced.</a:t>
            </a:r>
          </a:p>
          <a:p>
            <a:pPr marL="0" indent="0">
              <a:buNone/>
            </a:pPr>
            <a:r>
              <a:rPr lang="en-US" sz="3200" b="1" dirty="0" smtClean="0">
                <a:solidFill>
                  <a:schemeClr val="bg1"/>
                </a:solidFill>
              </a:rPr>
              <a:t>2. Mourning that even a single person might be killed in battle.</a:t>
            </a:r>
          </a:p>
          <a:p>
            <a:pPr marL="0" indent="0">
              <a:buNone/>
            </a:pPr>
            <a:r>
              <a:rPr lang="en-US" sz="3200" b="1" dirty="0" smtClean="0">
                <a:solidFill>
                  <a:schemeClr val="bg1"/>
                </a:solidFill>
              </a:rPr>
              <a:t>3. The Nations who mourn of Jews fallen in battle.</a:t>
            </a:r>
            <a:endParaRPr lang="en-US" sz="3200" b="1" dirty="0">
              <a:solidFill>
                <a:schemeClr val="bg1"/>
              </a:solidFill>
            </a:endParaRPr>
          </a:p>
        </p:txBody>
      </p:sp>
    </p:spTree>
    <p:extLst>
      <p:ext uri="{BB962C8B-B14F-4D97-AF65-F5344CB8AC3E}">
        <p14:creationId xmlns:p14="http://schemas.microsoft.com/office/powerpoint/2010/main" xmlns="" val="34216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7827645" y="731520"/>
            <a:ext cx="5394960" cy="5394960"/>
          </a:xfrm>
          <a:prstGeom prst="rect">
            <a:avLst/>
          </a:prstGeom>
        </p:spPr>
      </p:pic>
      <p:pic>
        <p:nvPicPr>
          <p:cNvPr id="4" name="Picture 3"/>
          <p:cNvPicPr>
            <a:picLocks noChangeAspect="1"/>
          </p:cNvPicPr>
          <p:nvPr/>
        </p:nvPicPr>
        <p:blipFill>
          <a:blip r:embed="rId3" cstate="print"/>
          <a:stretch>
            <a:fillRect/>
          </a:stretch>
        </p:blipFill>
        <p:spPr>
          <a:xfrm>
            <a:off x="-297180" y="0"/>
            <a:ext cx="9144000" cy="6858000"/>
          </a:xfrm>
          <a:prstGeom prst="rect">
            <a:avLst/>
          </a:prstGeom>
        </p:spPr>
      </p:pic>
    </p:spTree>
    <p:extLst>
      <p:ext uri="{BB962C8B-B14F-4D97-AF65-F5344CB8AC3E}">
        <p14:creationId xmlns:p14="http://schemas.microsoft.com/office/powerpoint/2010/main" xmlns="" val="1040140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493486" y="983067"/>
            <a:ext cx="11176000" cy="4524315"/>
          </a:xfrm>
          <a:prstGeom prst="rect">
            <a:avLst/>
          </a:prstGeom>
        </p:spPr>
        <p:txBody>
          <a:bodyPr wrap="square">
            <a:spAutoFit/>
          </a:bodyPr>
          <a:lstStyle/>
          <a:p>
            <a:r>
              <a:rPr lang="en-US" sz="3600" b="1" dirty="0" smtClean="0">
                <a:solidFill>
                  <a:srgbClr val="FFFF00"/>
                </a:solidFill>
                <a:latin typeface="Times New Roman" panose="02020603050405020304" pitchFamily="18" charset="0"/>
                <a:cs typeface="Times New Roman" panose="02020603050405020304" pitchFamily="18" charset="0"/>
              </a:rPr>
              <a:t>In fact, the Israelites are quite secure and safe under God’s hand at this time: </a:t>
            </a:r>
          </a:p>
          <a:p>
            <a:r>
              <a:rPr lang="en-US" sz="3600" dirty="0" smtClean="0">
                <a:solidFill>
                  <a:schemeClr val="bg1"/>
                </a:solidFill>
                <a:latin typeface="Times New Roman" panose="02020603050405020304" pitchFamily="18" charset="0"/>
                <a:cs typeface="Times New Roman" panose="02020603050405020304"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Zechariah 12:4 – I will watch over the house of Judah…</a:t>
            </a:r>
          </a:p>
          <a:p>
            <a:r>
              <a:rPr lang="en-US" sz="3600" b="1" dirty="0" smtClean="0">
                <a:solidFill>
                  <a:schemeClr val="bg1"/>
                </a:solidFill>
                <a:latin typeface="Times New Roman" panose="02020603050405020304" pitchFamily="18" charset="0"/>
                <a:cs typeface="Times New Roman" panose="02020603050405020304" pitchFamily="18" charset="0"/>
              </a:rPr>
              <a:t>• Zechariah 12:6 – the inhabitants of Jerusalem (will) again dwell on their own sites in Jerusalem…</a:t>
            </a:r>
          </a:p>
          <a:p>
            <a:r>
              <a:rPr lang="en-US" sz="3600" b="1" dirty="0" smtClean="0">
                <a:solidFill>
                  <a:schemeClr val="bg1"/>
                </a:solidFill>
                <a:latin typeface="Times New Roman" panose="02020603050405020304" pitchFamily="18" charset="0"/>
                <a:cs typeface="Times New Roman" panose="02020603050405020304" pitchFamily="18" charset="0"/>
              </a:rPr>
              <a:t>• Zechariah 12:8 – the Lord will defend the inhabitants of Jerusalem….the one who is feeble will be like David.</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19795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754742"/>
            <a:ext cx="12192000" cy="7612742"/>
          </a:xfrm>
          <a:prstGeom prst="rect">
            <a:avLst/>
          </a:prstGeom>
        </p:spPr>
      </p:pic>
      <p:sp>
        <p:nvSpPr>
          <p:cNvPr id="4" name="Content Placeholder 3"/>
          <p:cNvSpPr>
            <a:spLocks noGrp="1"/>
          </p:cNvSpPr>
          <p:nvPr>
            <p:ph idx="1"/>
          </p:nvPr>
        </p:nvSpPr>
        <p:spPr>
          <a:xfrm>
            <a:off x="326571" y="3751385"/>
            <a:ext cx="11538857" cy="2968729"/>
          </a:xfrm>
          <a:solidFill>
            <a:srgbClr val="002060"/>
          </a:solidFill>
        </p:spPr>
        <p:txBody>
          <a:bodyPr>
            <a:noAutofit/>
          </a:bodyPr>
          <a:lstStyle/>
          <a:p>
            <a:pPr marL="0" indent="0">
              <a:buNone/>
            </a:pPr>
            <a:r>
              <a:rPr lang="en-US" sz="3200" b="1" dirty="0" smtClean="0">
                <a:solidFill>
                  <a:schemeClr val="bg1"/>
                </a:solidFill>
              </a:rPr>
              <a:t>1. The nation Israel has been pierced.</a:t>
            </a:r>
          </a:p>
          <a:p>
            <a:pPr marL="0" indent="0">
              <a:buNone/>
            </a:pPr>
            <a:r>
              <a:rPr lang="en-US" sz="3200" b="1" dirty="0" smtClean="0">
                <a:solidFill>
                  <a:schemeClr val="bg1"/>
                </a:solidFill>
              </a:rPr>
              <a:t>2. Mourning that even a single person might be killed in battle.</a:t>
            </a:r>
          </a:p>
          <a:p>
            <a:pPr marL="0" indent="0">
              <a:buNone/>
            </a:pPr>
            <a:r>
              <a:rPr lang="en-US" sz="3200" b="1" dirty="0" smtClean="0">
                <a:solidFill>
                  <a:schemeClr val="bg1"/>
                </a:solidFill>
              </a:rPr>
              <a:t>3. The Nations who mourn of Jews fallen in battle.</a:t>
            </a:r>
          </a:p>
          <a:p>
            <a:pPr marL="0" indent="0">
              <a:buNone/>
            </a:pPr>
            <a:r>
              <a:rPr lang="en-US" sz="3200" b="1" dirty="0" smtClean="0">
                <a:solidFill>
                  <a:schemeClr val="bg1"/>
                </a:solidFill>
              </a:rPr>
              <a:t>4. A Jewish person pierced in Zechariah’s time.</a:t>
            </a:r>
          </a:p>
          <a:p>
            <a:pPr marL="0" indent="0">
              <a:buNone/>
            </a:pPr>
            <a:r>
              <a:rPr lang="en-US" sz="3200" b="1" dirty="0" smtClean="0">
                <a:solidFill>
                  <a:schemeClr val="bg1"/>
                </a:solidFill>
              </a:rPr>
              <a:t>5. Messiah ben Joseph who would be put to death.</a:t>
            </a:r>
            <a:endParaRPr lang="en-US" sz="3200" b="1" dirty="0">
              <a:solidFill>
                <a:schemeClr val="bg1"/>
              </a:solidFill>
            </a:endParaRPr>
          </a:p>
        </p:txBody>
      </p:sp>
    </p:spTree>
    <p:extLst>
      <p:ext uri="{BB962C8B-B14F-4D97-AF65-F5344CB8AC3E}">
        <p14:creationId xmlns:p14="http://schemas.microsoft.com/office/powerpoint/2010/main" xmlns="" val="342529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11200" y="2059"/>
            <a:ext cx="12903200" cy="6853881"/>
          </a:xfrm>
          <a:prstGeom prst="rect">
            <a:avLst/>
          </a:prstGeom>
        </p:spPr>
      </p:pic>
    </p:spTree>
    <p:extLst>
      <p:ext uri="{BB962C8B-B14F-4D97-AF65-F5344CB8AC3E}">
        <p14:creationId xmlns:p14="http://schemas.microsoft.com/office/powerpoint/2010/main" xmlns="" val="12020960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70857" y="0"/>
            <a:ext cx="10287000" cy="6858000"/>
          </a:xfrm>
          <a:prstGeom prst="rect">
            <a:avLst/>
          </a:prstGeom>
        </p:spPr>
      </p:pic>
    </p:spTree>
    <p:extLst>
      <p:ext uri="{BB962C8B-B14F-4D97-AF65-F5344CB8AC3E}">
        <p14:creationId xmlns:p14="http://schemas.microsoft.com/office/powerpoint/2010/main" xmlns="" val="1453203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93486" y="-145143"/>
            <a:ext cx="11146971" cy="7275080"/>
          </a:xfrm>
          <a:prstGeom prst="rect">
            <a:avLst/>
          </a:prstGeom>
        </p:spPr>
      </p:pic>
    </p:spTree>
    <p:extLst>
      <p:ext uri="{BB962C8B-B14F-4D97-AF65-F5344CB8AC3E}">
        <p14:creationId xmlns:p14="http://schemas.microsoft.com/office/powerpoint/2010/main" xmlns="" val="22878693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586154" y="1017456"/>
            <a:ext cx="10925908" cy="4832092"/>
          </a:xfrm>
          <a:prstGeom prst="rect">
            <a:avLst/>
          </a:prstGeom>
        </p:spPr>
        <p:txBody>
          <a:bodyPr wrap="square">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Zechariah 12:2-5</a:t>
            </a:r>
          </a:p>
          <a:p>
            <a:r>
              <a:rPr lang="en-US" sz="2800" dirty="0" smtClean="0">
                <a:solidFill>
                  <a:schemeClr val="bg1"/>
                </a:solidFill>
                <a:latin typeface="Times New Roman" panose="02020603050405020304" pitchFamily="18" charset="0"/>
                <a:cs typeface="Times New Roman" panose="02020603050405020304" pitchFamily="18" charset="0"/>
              </a:rPr>
              <a:t>2 Behold, I am going to make Jerusalem a cup that causes reeling to all the peoples around; and when the siege is against Jerusalem, it will also be against Judah. 3 It will come about in that day that I will make Jerusalem a heavy stone for all the peoples; all who lift it will be severely injured. And all the nations of the earth will be gathered against it. 4 In that day, declares the Lord, “I will strike every horse with bewilderment and his rider with madness. But I will watch over the house of Judah, while I strike every horse of the peoples with blindness. 5 Then the clans of Judah will say in their hearts, ‘A strong support for us are the inhabitants of Jerusalem through the Lord of hosts, their God.’</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87806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630" y="331470"/>
            <a:ext cx="11452860" cy="3108543"/>
          </a:xfrm>
          <a:prstGeom prst="rect">
            <a:avLst/>
          </a:prstGeom>
          <a:solidFill>
            <a:schemeClr val="accent4">
              <a:lumMod val="40000"/>
              <a:lumOff val="60000"/>
            </a:schemeClr>
          </a:solidFill>
        </p:spPr>
        <p:txBody>
          <a:bodyPr wrap="square">
            <a:spAutoFit/>
          </a:bodyPr>
          <a:lstStyle/>
          <a:p>
            <a:r>
              <a:rPr lang="en-US" sz="2800" b="1" dirty="0" smtClean="0"/>
              <a:t>Zechariah 3:8-9</a:t>
            </a:r>
          </a:p>
          <a:p>
            <a:r>
              <a:rPr lang="en-US" sz="2800" dirty="0" smtClean="0"/>
              <a:t>8 Now listen, Joshua the high priest, you and your friends who are sitting in front of you—indeed they are men who are a symbol, for behold, I am going to bring in My servant the Branch (</a:t>
            </a:r>
            <a:r>
              <a:rPr lang="en-US" sz="2800" i="1" dirty="0" err="1" smtClean="0"/>
              <a:t>tsemach</a:t>
            </a:r>
            <a:r>
              <a:rPr lang="en-US" sz="2800" dirty="0" smtClean="0"/>
              <a:t>). 9 For behold, the stone that I have set before Joshua; on one stone are seven eyes. Behold, I will engrave an inscription on it,’ declares the Lord of hosts, ‘and I will remove the iniquity of that land in one day.</a:t>
            </a:r>
            <a:endParaRPr lang="en-US" sz="2800" dirty="0"/>
          </a:p>
        </p:txBody>
      </p:sp>
      <p:sp>
        <p:nvSpPr>
          <p:cNvPr id="3" name="Rectangle 2"/>
          <p:cNvSpPr/>
          <p:nvPr/>
        </p:nvSpPr>
        <p:spPr>
          <a:xfrm>
            <a:off x="468630" y="3543568"/>
            <a:ext cx="11452860" cy="3108543"/>
          </a:xfrm>
          <a:prstGeom prst="rect">
            <a:avLst/>
          </a:prstGeom>
          <a:solidFill>
            <a:schemeClr val="accent4">
              <a:lumMod val="40000"/>
              <a:lumOff val="60000"/>
            </a:schemeClr>
          </a:solidFill>
        </p:spPr>
        <p:txBody>
          <a:bodyPr wrap="square">
            <a:spAutoFit/>
          </a:bodyPr>
          <a:lstStyle/>
          <a:p>
            <a:r>
              <a:rPr lang="en-US" sz="2800" b="1" dirty="0" smtClean="0"/>
              <a:t>Zechariah 6:12-13</a:t>
            </a:r>
          </a:p>
          <a:p>
            <a:r>
              <a:rPr lang="en-US" sz="2800" dirty="0" smtClean="0"/>
              <a:t>12 Then say to him, ‘Thus says the Lord of hosts, “Behold, a man whose name is Branch (</a:t>
            </a:r>
            <a:r>
              <a:rPr lang="en-US" sz="2800" i="1" dirty="0" err="1" smtClean="0"/>
              <a:t>tsemach</a:t>
            </a:r>
            <a:r>
              <a:rPr lang="en-US" sz="2800" dirty="0" smtClean="0"/>
              <a:t>), for He will branch out from where He is; and He will build the temple of the Lord. 13 Yes, it is He who will build the temple of the Lord, and He who will bear the honor and sit and rule on His throne. Thus, He will be a priest on His throne, and the counsel of peace will be between the two offices.”’</a:t>
            </a:r>
            <a:endParaRPr lang="en-US" sz="2800" dirty="0"/>
          </a:p>
        </p:txBody>
      </p:sp>
    </p:spTree>
    <p:extLst>
      <p:ext uri="{BB962C8B-B14F-4D97-AF65-F5344CB8AC3E}">
        <p14:creationId xmlns:p14="http://schemas.microsoft.com/office/powerpoint/2010/main" xmlns="" val="3406218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351692" y="472248"/>
            <a:ext cx="11437927" cy="5632311"/>
          </a:xfrm>
          <a:prstGeom prst="rect">
            <a:avLst/>
          </a:prstGeom>
        </p:spPr>
        <p:txBody>
          <a:bodyPr wrap="square">
            <a:spAutoFit/>
          </a:bodyPr>
          <a:lstStyle/>
          <a:p>
            <a:r>
              <a:rPr lang="en-US" sz="4000" b="1" dirty="0" smtClean="0">
                <a:solidFill>
                  <a:srgbClr val="FFFF00"/>
                </a:solidFill>
              </a:rPr>
              <a:t>Zechariah 3:8-9</a:t>
            </a:r>
          </a:p>
          <a:p>
            <a:r>
              <a:rPr lang="en-US" sz="4000" dirty="0" smtClean="0">
                <a:solidFill>
                  <a:schemeClr val="bg1"/>
                </a:solidFill>
              </a:rPr>
              <a:t>8 Now listen, Joshua the high priest, you and your friends who are sitting in front of you—indeed they are men who are a symbol, for behold, I am going to bring in My servant the Branch (</a:t>
            </a:r>
            <a:r>
              <a:rPr lang="en-US" sz="4000" i="1" dirty="0" err="1" smtClean="0">
                <a:solidFill>
                  <a:schemeClr val="bg1"/>
                </a:solidFill>
              </a:rPr>
              <a:t>tsemach</a:t>
            </a:r>
            <a:r>
              <a:rPr lang="en-US" sz="4000" dirty="0" smtClean="0">
                <a:solidFill>
                  <a:schemeClr val="bg1"/>
                </a:solidFill>
              </a:rPr>
              <a:t>). 9 For behold, the stone that I have set before Joshua; on one stone are seven eyes. Behold, I will engrave an inscription on it,’ declares the Lord of hosts, ‘and I will remove the iniquity of that land in one day.</a:t>
            </a:r>
            <a:endParaRPr lang="en-US" sz="4000" dirty="0">
              <a:solidFill>
                <a:schemeClr val="bg1"/>
              </a:solidFill>
            </a:endParaRPr>
          </a:p>
        </p:txBody>
      </p:sp>
    </p:spTree>
    <p:extLst>
      <p:ext uri="{BB962C8B-B14F-4D97-AF65-F5344CB8AC3E}">
        <p14:creationId xmlns:p14="http://schemas.microsoft.com/office/powerpoint/2010/main" xmlns="" val="240477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1125415" y="1560566"/>
            <a:ext cx="9589477" cy="3477875"/>
          </a:xfrm>
          <a:prstGeom prst="rect">
            <a:avLst/>
          </a:prstGeom>
        </p:spPr>
        <p:txBody>
          <a:bodyPr wrap="square">
            <a:spAutoFit/>
          </a:bodyPr>
          <a:lstStyle/>
          <a:p>
            <a:r>
              <a:rPr lang="en-US" sz="4400" b="1" dirty="0" smtClean="0">
                <a:solidFill>
                  <a:srgbClr val="FFFF00"/>
                </a:solidFill>
                <a:latin typeface="Times New Roman" panose="02020603050405020304" pitchFamily="18" charset="0"/>
                <a:cs typeface="Times New Roman" panose="02020603050405020304" pitchFamily="18" charset="0"/>
              </a:rPr>
              <a:t>Isaiah 4:2 </a:t>
            </a:r>
          </a:p>
          <a:p>
            <a:r>
              <a:rPr lang="en-US" sz="4400" dirty="0" smtClean="0">
                <a:solidFill>
                  <a:schemeClr val="bg1"/>
                </a:solidFill>
                <a:latin typeface="Times New Roman" panose="02020603050405020304" pitchFamily="18" charset="0"/>
                <a:cs typeface="Times New Roman" panose="02020603050405020304" pitchFamily="18" charset="0"/>
              </a:rPr>
              <a:t>In that day the Branch (</a:t>
            </a:r>
            <a:r>
              <a:rPr lang="en-US" sz="4400" dirty="0" err="1" smtClean="0">
                <a:solidFill>
                  <a:schemeClr val="bg1"/>
                </a:solidFill>
                <a:latin typeface="Times New Roman" panose="02020603050405020304" pitchFamily="18" charset="0"/>
                <a:cs typeface="Times New Roman" panose="02020603050405020304" pitchFamily="18" charset="0"/>
              </a:rPr>
              <a:t>tsemach</a:t>
            </a:r>
            <a:r>
              <a:rPr lang="en-US" sz="4400" dirty="0" smtClean="0">
                <a:solidFill>
                  <a:schemeClr val="bg1"/>
                </a:solidFill>
                <a:latin typeface="Times New Roman" panose="02020603050405020304" pitchFamily="18" charset="0"/>
                <a:cs typeface="Times New Roman" panose="02020603050405020304" pitchFamily="18" charset="0"/>
              </a:rPr>
              <a:t>) of the Lord will be beautiful and glorious, and the fruit of the earth will be the pride and the adornment of the survivors of Israel.</a:t>
            </a:r>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01822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621323" y="1109898"/>
            <a:ext cx="10550769" cy="3970318"/>
          </a:xfrm>
          <a:prstGeom prst="rect">
            <a:avLst/>
          </a:prstGeom>
        </p:spPr>
        <p:txBody>
          <a:bodyPr wrap="square">
            <a:spAutoFit/>
          </a:bodyPr>
          <a:lstStyle/>
          <a:p>
            <a:r>
              <a:rPr lang="en-US" sz="3600" b="1" dirty="0" smtClean="0">
                <a:solidFill>
                  <a:srgbClr val="FFFF00"/>
                </a:solidFill>
              </a:rPr>
              <a:t>Isaiah 11:1-2</a:t>
            </a:r>
          </a:p>
          <a:p>
            <a:r>
              <a:rPr lang="en-US" sz="3600" dirty="0" smtClean="0">
                <a:solidFill>
                  <a:schemeClr val="bg1"/>
                </a:solidFill>
              </a:rPr>
              <a:t>Then a shoot (</a:t>
            </a:r>
            <a:r>
              <a:rPr lang="en-US" sz="3600" dirty="0" err="1" smtClean="0">
                <a:solidFill>
                  <a:schemeClr val="bg1"/>
                </a:solidFill>
              </a:rPr>
              <a:t>miggeza</a:t>
            </a:r>
            <a:r>
              <a:rPr lang="en-US" sz="3600" dirty="0" smtClean="0">
                <a:solidFill>
                  <a:schemeClr val="bg1"/>
                </a:solidFill>
              </a:rPr>
              <a:t>) will spring from the stem of Jesse, And a branch (</a:t>
            </a:r>
            <a:r>
              <a:rPr lang="en-US" sz="3600" dirty="0" err="1" smtClean="0">
                <a:solidFill>
                  <a:schemeClr val="bg1"/>
                </a:solidFill>
              </a:rPr>
              <a:t>nezer</a:t>
            </a:r>
            <a:r>
              <a:rPr lang="en-US" sz="3600" dirty="0" smtClean="0">
                <a:solidFill>
                  <a:schemeClr val="bg1"/>
                </a:solidFill>
              </a:rPr>
              <a:t>) from his roots will bear fruit. 2 The Spirit of the Lord will rest on Him, The spirit of wisdom and understanding, The spirit of counsel and strength, The spirit of knowledge and the fear of the Lord.   </a:t>
            </a:r>
            <a:endParaRPr lang="en-US" sz="3600" dirty="0">
              <a:solidFill>
                <a:schemeClr val="bg1"/>
              </a:solidFill>
            </a:endParaRPr>
          </a:p>
        </p:txBody>
      </p:sp>
    </p:spTree>
    <p:extLst>
      <p:ext uri="{BB962C8B-B14F-4D97-AF65-F5344CB8AC3E}">
        <p14:creationId xmlns:p14="http://schemas.microsoft.com/office/powerpoint/2010/main" xmlns="" val="3471106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p:cNvSpPr/>
          <p:nvPr/>
        </p:nvSpPr>
        <p:spPr>
          <a:xfrm>
            <a:off x="468923" y="1168514"/>
            <a:ext cx="11054861" cy="3970318"/>
          </a:xfrm>
          <a:prstGeom prst="rect">
            <a:avLst/>
          </a:prstGeom>
        </p:spPr>
        <p:txBody>
          <a:bodyPr wrap="square">
            <a:spAutoFit/>
          </a:bodyPr>
          <a:lstStyle/>
          <a:p>
            <a:r>
              <a:rPr lang="en-US" sz="3600" b="1" dirty="0" smtClean="0">
                <a:solidFill>
                  <a:srgbClr val="FFFF00"/>
                </a:solidFill>
              </a:rPr>
              <a:t>Jeremiah 23:5-6 </a:t>
            </a:r>
          </a:p>
          <a:p>
            <a:r>
              <a:rPr lang="en-US" sz="3600" dirty="0" smtClean="0">
                <a:solidFill>
                  <a:schemeClr val="bg1"/>
                </a:solidFill>
              </a:rPr>
              <a:t>“Behold, the days are coming,” declares the Lord, “When I will raise up for David a righteous Branch (</a:t>
            </a:r>
            <a:r>
              <a:rPr lang="en-US" sz="3600" dirty="0" err="1" smtClean="0">
                <a:solidFill>
                  <a:schemeClr val="bg1"/>
                </a:solidFill>
              </a:rPr>
              <a:t>tsemach</a:t>
            </a:r>
            <a:r>
              <a:rPr lang="en-US" sz="3600" dirty="0" smtClean="0">
                <a:solidFill>
                  <a:schemeClr val="bg1"/>
                </a:solidFill>
              </a:rPr>
              <a:t>); And He will reign as king and act wisely And do justice and righteousness in the land. 6 “In His days Judah will be saved, And Israel will dwell securely; And this is His name by which He will be called, ‘The Lord our righteousness.’ </a:t>
            </a:r>
            <a:endParaRPr lang="en-US" sz="3600" dirty="0">
              <a:solidFill>
                <a:schemeClr val="bg1"/>
              </a:solidFill>
            </a:endParaRPr>
          </a:p>
        </p:txBody>
      </p:sp>
    </p:spTree>
    <p:extLst>
      <p:ext uri="{BB962C8B-B14F-4D97-AF65-F5344CB8AC3E}">
        <p14:creationId xmlns:p14="http://schemas.microsoft.com/office/powerpoint/2010/main" xmlns="" val="387308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2105</Words>
  <Application>Microsoft Office PowerPoint</Application>
  <PresentationFormat>Custom</PresentationFormat>
  <Paragraphs>82</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Moulton</dc:creator>
  <cp:lastModifiedBy>Laurie</cp:lastModifiedBy>
  <cp:revision>27</cp:revision>
  <dcterms:created xsi:type="dcterms:W3CDTF">2019-11-16T01:56:47Z</dcterms:created>
  <dcterms:modified xsi:type="dcterms:W3CDTF">2019-12-13T15:25:00Z</dcterms:modified>
</cp:coreProperties>
</file>