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notesMasterIdLst>
    <p:notesMasterId r:id="rId22"/>
  </p:notesMasterIdLst>
  <p:handoutMasterIdLst>
    <p:handoutMasterId r:id="rId23"/>
  </p:handoutMasterIdLst>
  <p:sldIdLst>
    <p:sldId id="285" r:id="rId2"/>
    <p:sldId id="272" r:id="rId3"/>
    <p:sldId id="286" r:id="rId4"/>
    <p:sldId id="301" r:id="rId5"/>
    <p:sldId id="287" r:id="rId6"/>
    <p:sldId id="288" r:id="rId7"/>
    <p:sldId id="289" r:id="rId8"/>
    <p:sldId id="290" r:id="rId9"/>
    <p:sldId id="291" r:id="rId10"/>
    <p:sldId id="292" r:id="rId11"/>
    <p:sldId id="293" r:id="rId12"/>
    <p:sldId id="294" r:id="rId13"/>
    <p:sldId id="258" r:id="rId14"/>
    <p:sldId id="259" r:id="rId15"/>
    <p:sldId id="295" r:id="rId16"/>
    <p:sldId id="300" r:id="rId17"/>
    <p:sldId id="299" r:id="rId18"/>
    <p:sldId id="296" r:id="rId19"/>
    <p:sldId id="297" r:id="rId20"/>
    <p:sldId id="298" r:id="rId21"/>
  </p:sldIdLst>
  <p:sldSz cx="9144000" cy="6858000" type="screen4x3"/>
  <p:notesSz cx="6858000" cy="9144000"/>
  <p:defaultTextStyle>
    <a:defPPr>
      <a:defRPr lang="en-US"/>
    </a:defPPr>
    <a:lvl1pPr algn="l" rtl="0" eaLnBrk="0" fontAlgn="base" hangingPunct="0">
      <a:spcBef>
        <a:spcPct val="0"/>
      </a:spcBef>
      <a:spcAft>
        <a:spcPct val="0"/>
      </a:spcAft>
      <a:defRPr sz="2400" kern="1200">
        <a:solidFill>
          <a:schemeClr val="tx1"/>
        </a:solidFill>
        <a:latin typeface="Times New Roman" pitchFamily="-1" charset="0"/>
        <a:ea typeface="ＭＳ Ｐゴシック" pitchFamily="-1" charset="-128"/>
        <a:cs typeface="ＭＳ Ｐゴシック" pitchFamily="-1" charset="-128"/>
      </a:defRPr>
    </a:lvl1pPr>
    <a:lvl2pPr marL="457200" algn="l" rtl="0" eaLnBrk="0" fontAlgn="base" hangingPunct="0">
      <a:spcBef>
        <a:spcPct val="0"/>
      </a:spcBef>
      <a:spcAft>
        <a:spcPct val="0"/>
      </a:spcAft>
      <a:defRPr sz="2400" kern="1200">
        <a:solidFill>
          <a:schemeClr val="tx1"/>
        </a:solidFill>
        <a:latin typeface="Times New Roman" pitchFamily="-1" charset="0"/>
        <a:ea typeface="ＭＳ Ｐゴシック" pitchFamily="-1" charset="-128"/>
        <a:cs typeface="ＭＳ Ｐゴシック" pitchFamily="-1" charset="-128"/>
      </a:defRPr>
    </a:lvl2pPr>
    <a:lvl3pPr marL="914400" algn="l" rtl="0" eaLnBrk="0" fontAlgn="base" hangingPunct="0">
      <a:spcBef>
        <a:spcPct val="0"/>
      </a:spcBef>
      <a:spcAft>
        <a:spcPct val="0"/>
      </a:spcAft>
      <a:defRPr sz="2400" kern="1200">
        <a:solidFill>
          <a:schemeClr val="tx1"/>
        </a:solidFill>
        <a:latin typeface="Times New Roman" pitchFamily="-1" charset="0"/>
        <a:ea typeface="ＭＳ Ｐゴシック" pitchFamily="-1" charset="-128"/>
        <a:cs typeface="ＭＳ Ｐゴシック" pitchFamily="-1" charset="-128"/>
      </a:defRPr>
    </a:lvl3pPr>
    <a:lvl4pPr marL="1371600" algn="l" rtl="0" eaLnBrk="0" fontAlgn="base" hangingPunct="0">
      <a:spcBef>
        <a:spcPct val="0"/>
      </a:spcBef>
      <a:spcAft>
        <a:spcPct val="0"/>
      </a:spcAft>
      <a:defRPr sz="2400" kern="1200">
        <a:solidFill>
          <a:schemeClr val="tx1"/>
        </a:solidFill>
        <a:latin typeface="Times New Roman" pitchFamily="-1" charset="0"/>
        <a:ea typeface="ＭＳ Ｐゴシック" pitchFamily="-1" charset="-128"/>
        <a:cs typeface="ＭＳ Ｐゴシック" pitchFamily="-1" charset="-128"/>
      </a:defRPr>
    </a:lvl4pPr>
    <a:lvl5pPr marL="1828800" algn="l" rtl="0" eaLnBrk="0" fontAlgn="base" hangingPunct="0">
      <a:spcBef>
        <a:spcPct val="0"/>
      </a:spcBef>
      <a:spcAft>
        <a:spcPct val="0"/>
      </a:spcAft>
      <a:defRPr sz="2400" kern="1200">
        <a:solidFill>
          <a:schemeClr val="tx1"/>
        </a:solidFill>
        <a:latin typeface="Times New Roman" pitchFamily="-1" charset="0"/>
        <a:ea typeface="ＭＳ Ｐゴシック" pitchFamily="-1" charset="-128"/>
        <a:cs typeface="ＭＳ Ｐゴシック" pitchFamily="-1" charset="-128"/>
      </a:defRPr>
    </a:lvl5pPr>
    <a:lvl6pPr marL="2286000" algn="l" defTabSz="457200" rtl="0" eaLnBrk="1" latinLnBrk="0" hangingPunct="1">
      <a:defRPr sz="2400" kern="1200">
        <a:solidFill>
          <a:schemeClr val="tx1"/>
        </a:solidFill>
        <a:latin typeface="Times New Roman" pitchFamily="-1" charset="0"/>
        <a:ea typeface="ＭＳ Ｐゴシック" pitchFamily="-1" charset="-128"/>
        <a:cs typeface="ＭＳ Ｐゴシック" pitchFamily="-1" charset="-128"/>
      </a:defRPr>
    </a:lvl6pPr>
    <a:lvl7pPr marL="2743200" algn="l" defTabSz="457200" rtl="0" eaLnBrk="1" latinLnBrk="0" hangingPunct="1">
      <a:defRPr sz="2400" kern="1200">
        <a:solidFill>
          <a:schemeClr val="tx1"/>
        </a:solidFill>
        <a:latin typeface="Times New Roman" pitchFamily="-1" charset="0"/>
        <a:ea typeface="ＭＳ Ｐゴシック" pitchFamily="-1" charset="-128"/>
        <a:cs typeface="ＭＳ Ｐゴシック" pitchFamily="-1" charset="-128"/>
      </a:defRPr>
    </a:lvl7pPr>
    <a:lvl8pPr marL="3200400" algn="l" defTabSz="457200" rtl="0" eaLnBrk="1" latinLnBrk="0" hangingPunct="1">
      <a:defRPr sz="2400" kern="1200">
        <a:solidFill>
          <a:schemeClr val="tx1"/>
        </a:solidFill>
        <a:latin typeface="Times New Roman" pitchFamily="-1" charset="0"/>
        <a:ea typeface="ＭＳ Ｐゴシック" pitchFamily="-1" charset="-128"/>
        <a:cs typeface="ＭＳ Ｐゴシック" pitchFamily="-1" charset="-128"/>
      </a:defRPr>
    </a:lvl8pPr>
    <a:lvl9pPr marL="3657600" algn="l" defTabSz="457200" rtl="0" eaLnBrk="1" latinLnBrk="0" hangingPunct="1">
      <a:defRPr sz="2400" kern="1200">
        <a:solidFill>
          <a:schemeClr val="tx1"/>
        </a:solidFill>
        <a:latin typeface="Times New Roman" pitchFamily="-1" charset="0"/>
        <a:ea typeface="ＭＳ Ｐゴシック" pitchFamily="-1" charset="-128"/>
        <a:cs typeface="ＭＳ Ｐゴシック" pitchFamily="-1" charset="-128"/>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clrMode="gray" scaleToFitPaper="1" frameSlides="1"/>
  <p:showPr showNarration="1">
    <p:present/>
    <p:sldAll/>
    <p:penClr>
      <a:schemeClr val="tx1"/>
    </p:penClr>
    <p:extLst>
      <p:ext uri="{EC167BDD-8182-4AB7-AECC-EB403E3ABB37}">
        <p14:laserClr xmlns:p14="http://schemas.microsoft.com/office/powerpoint/2010/main">
          <a:srgbClr val="000000"/>
        </p14:laserClr>
      </p:ext>
      <p:ext uri="{2FDB2607-1784-4EEB-B798-7EB5836EED8A}">
        <p14:showMediaCtrls xmlns:p14="http://schemas.microsoft.com/office/powerpoint/2010/main" val="1"/>
      </p:ext>
    </p:extLst>
  </p:showPr>
  <p:clrMru>
    <a:srgbClr val="339933"/>
    <a:srgbClr val="336699"/>
    <a:srgbClr val="FF99FF"/>
    <a:srgbClr val="666699"/>
    <a:srgbClr val="333399"/>
    <a:srgbClr val="33CCFF"/>
    <a:srgbClr val="3366FF"/>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0549"/>
    <p:restoredTop sz="94666"/>
  </p:normalViewPr>
  <p:slideViewPr>
    <p:cSldViewPr>
      <p:cViewPr varScale="1">
        <p:scale>
          <a:sx n="98" d="100"/>
          <a:sy n="98" d="100"/>
        </p:scale>
        <p:origin x="1152" y="18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32" d="100"/>
          <a:sy n="32" d="100"/>
        </p:scale>
        <p:origin x="-1590" y="-96"/>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 Id="rId27"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62"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Times New Roman" charset="0"/>
                <a:ea typeface="+mn-ea"/>
                <a:cs typeface="+mn-cs"/>
              </a:defRPr>
            </a:lvl1pPr>
          </a:lstStyle>
          <a:p>
            <a:pPr>
              <a:defRPr/>
            </a:pPr>
            <a:endParaRPr lang="en-US"/>
          </a:p>
        </p:txBody>
      </p:sp>
      <p:sp>
        <p:nvSpPr>
          <p:cNvPr id="40963" name="Rectangle 3"/>
          <p:cNvSpPr>
            <a:spLocks noGrp="1" noChangeArrowheads="1"/>
          </p:cNvSpPr>
          <p:nvPr>
            <p:ph type="dt" sz="quarter"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Times New Roman" charset="0"/>
                <a:ea typeface="+mn-ea"/>
                <a:cs typeface="+mn-cs"/>
              </a:defRPr>
            </a:lvl1pPr>
          </a:lstStyle>
          <a:p>
            <a:pPr>
              <a:defRPr/>
            </a:pPr>
            <a:endParaRPr lang="en-US"/>
          </a:p>
        </p:txBody>
      </p:sp>
      <p:sp>
        <p:nvSpPr>
          <p:cNvPr id="40964" name="Rectangle 4"/>
          <p:cNvSpPr>
            <a:spLocks noGrp="1" noChangeArrowheads="1"/>
          </p:cNvSpPr>
          <p:nvPr>
            <p:ph type="ftr" sz="quarter" idx="2"/>
          </p:nvPr>
        </p:nvSpPr>
        <p:spPr bwMode="auto">
          <a:xfrm>
            <a:off x="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Times New Roman" charset="0"/>
                <a:ea typeface="+mn-ea"/>
                <a:cs typeface="+mn-cs"/>
              </a:defRPr>
            </a:lvl1pPr>
          </a:lstStyle>
          <a:p>
            <a:pPr>
              <a:defRPr/>
            </a:pPr>
            <a:endParaRPr lang="en-US"/>
          </a:p>
        </p:txBody>
      </p:sp>
      <p:sp>
        <p:nvSpPr>
          <p:cNvPr id="40965" name="Rectangle 5"/>
          <p:cNvSpPr>
            <a:spLocks noGrp="1" noChangeArrowheads="1"/>
          </p:cNvSpPr>
          <p:nvPr>
            <p:ph type="sldNum" sz="quarter" idx="3"/>
          </p:nvPr>
        </p:nvSpPr>
        <p:spPr bwMode="auto">
          <a:xfrm>
            <a:off x="388620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Times New Roman" pitchFamily="-1" charset="0"/>
                <a:ea typeface="ＭＳ Ｐゴシック" pitchFamily="-1" charset="-128"/>
                <a:cs typeface="ＭＳ Ｐゴシック" pitchFamily="-1" charset="-128"/>
              </a:defRPr>
            </a:lvl1pPr>
          </a:lstStyle>
          <a:p>
            <a:pPr>
              <a:defRPr/>
            </a:pPr>
            <a:fld id="{6427CC19-7FDF-164B-8BF3-81707572DCDF}" type="slidenum">
              <a:rPr lang="en-US"/>
              <a:pPr>
                <a:defRPr/>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891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Times New Roman" charset="0"/>
                <a:ea typeface="+mn-ea"/>
                <a:cs typeface="+mn-cs"/>
              </a:defRPr>
            </a:lvl1pPr>
          </a:lstStyle>
          <a:p>
            <a:pPr>
              <a:defRPr/>
            </a:pPr>
            <a:endParaRPr lang="en-US"/>
          </a:p>
        </p:txBody>
      </p:sp>
      <p:sp>
        <p:nvSpPr>
          <p:cNvPr id="38915" name="Rectangle 3"/>
          <p:cNvSpPr>
            <a:spLocks noGrp="1" noChangeArrowheads="1"/>
          </p:cNvSpPr>
          <p:nvPr>
            <p:ph type="dt"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Times New Roman" charset="0"/>
                <a:ea typeface="+mn-ea"/>
                <a:cs typeface="+mn-cs"/>
              </a:defRPr>
            </a:lvl1pPr>
          </a:lstStyle>
          <a:p>
            <a:pPr>
              <a:defRPr/>
            </a:pPr>
            <a:endParaRPr lang="en-US"/>
          </a:p>
        </p:txBody>
      </p:sp>
      <p:sp>
        <p:nvSpPr>
          <p:cNvPr id="14340"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38917" name="Rectangle 5"/>
          <p:cNvSpPr>
            <a:spLocks noGrp="1" noChangeArrowheads="1"/>
          </p:cNvSpPr>
          <p:nvPr>
            <p:ph type="body" sz="quarter" idx="3"/>
          </p:nvPr>
        </p:nvSpPr>
        <p:spPr bwMode="auto">
          <a:xfrm>
            <a:off x="914400" y="4343400"/>
            <a:ext cx="50292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38918" name="Rectangle 6"/>
          <p:cNvSpPr>
            <a:spLocks noGrp="1" noChangeArrowheads="1"/>
          </p:cNvSpPr>
          <p:nvPr>
            <p:ph type="ftr" sz="quarter" idx="4"/>
          </p:nvPr>
        </p:nvSpPr>
        <p:spPr bwMode="auto">
          <a:xfrm>
            <a:off x="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Times New Roman" charset="0"/>
                <a:ea typeface="+mn-ea"/>
                <a:cs typeface="+mn-cs"/>
              </a:defRPr>
            </a:lvl1pPr>
          </a:lstStyle>
          <a:p>
            <a:pPr>
              <a:defRPr/>
            </a:pPr>
            <a:endParaRPr lang="en-US"/>
          </a:p>
        </p:txBody>
      </p:sp>
      <p:sp>
        <p:nvSpPr>
          <p:cNvPr id="38919" name="Rectangle 7"/>
          <p:cNvSpPr>
            <a:spLocks noGrp="1" noChangeArrowheads="1"/>
          </p:cNvSpPr>
          <p:nvPr>
            <p:ph type="sldNum" sz="quarter" idx="5"/>
          </p:nvPr>
        </p:nvSpPr>
        <p:spPr bwMode="auto">
          <a:xfrm>
            <a:off x="388620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Times New Roman" pitchFamily="-1" charset="0"/>
                <a:ea typeface="ＭＳ Ｐゴシック" pitchFamily="-1" charset="-128"/>
                <a:cs typeface="ＭＳ Ｐゴシック" pitchFamily="-1" charset="-128"/>
              </a:defRPr>
            </a:lvl1pPr>
          </a:lstStyle>
          <a:p>
            <a:pPr>
              <a:defRPr/>
            </a:pPr>
            <a:fld id="{F3DD2209-0667-6349-9BD9-13E6E8EA34AE}"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charset="0"/>
        <a:ea typeface="ＭＳ Ｐゴシック" pitchFamily="-1" charset="-128"/>
        <a:cs typeface="ＭＳ Ｐゴシック" pitchFamily="-1" charset="-128"/>
      </a:defRPr>
    </a:lvl1pPr>
    <a:lvl2pPr marL="457200" algn="l" rtl="0" eaLnBrk="0" fontAlgn="base" hangingPunct="0">
      <a:spcBef>
        <a:spcPct val="30000"/>
      </a:spcBef>
      <a:spcAft>
        <a:spcPct val="0"/>
      </a:spcAft>
      <a:defRPr sz="1200" kern="1200">
        <a:solidFill>
          <a:schemeClr val="tx1"/>
        </a:solidFill>
        <a:latin typeface="Times New Roman" charset="0"/>
        <a:ea typeface="ＭＳ Ｐゴシック" pitchFamily="-1" charset="-128"/>
        <a:cs typeface="+mn-cs"/>
      </a:defRPr>
    </a:lvl2pPr>
    <a:lvl3pPr marL="914400" algn="l" rtl="0" eaLnBrk="0" fontAlgn="base" hangingPunct="0">
      <a:spcBef>
        <a:spcPct val="30000"/>
      </a:spcBef>
      <a:spcAft>
        <a:spcPct val="0"/>
      </a:spcAft>
      <a:defRPr sz="1200" kern="1200">
        <a:solidFill>
          <a:schemeClr val="tx1"/>
        </a:solidFill>
        <a:latin typeface="Times New Roman" charset="0"/>
        <a:ea typeface="ＭＳ Ｐゴシック" pitchFamily="-1" charset="-128"/>
        <a:cs typeface="+mn-cs"/>
      </a:defRPr>
    </a:lvl3pPr>
    <a:lvl4pPr marL="1371600" algn="l" rtl="0" eaLnBrk="0" fontAlgn="base" hangingPunct="0">
      <a:spcBef>
        <a:spcPct val="30000"/>
      </a:spcBef>
      <a:spcAft>
        <a:spcPct val="0"/>
      </a:spcAft>
      <a:defRPr sz="1200" kern="1200">
        <a:solidFill>
          <a:schemeClr val="tx1"/>
        </a:solidFill>
        <a:latin typeface="Times New Roman" charset="0"/>
        <a:ea typeface="ＭＳ Ｐゴシック" pitchFamily="-1" charset="-128"/>
        <a:cs typeface="+mn-cs"/>
      </a:defRPr>
    </a:lvl4pPr>
    <a:lvl5pPr marL="1828800" algn="l" rtl="0" eaLnBrk="0" fontAlgn="base" hangingPunct="0">
      <a:spcBef>
        <a:spcPct val="30000"/>
      </a:spcBef>
      <a:spcAft>
        <a:spcPct val="0"/>
      </a:spcAft>
      <a:defRPr sz="1200" kern="1200">
        <a:solidFill>
          <a:schemeClr val="tx1"/>
        </a:solidFill>
        <a:latin typeface="Times New Roman" charset="0"/>
        <a:ea typeface="ＭＳ Ｐゴシック" pitchFamily="-1" charset="-128"/>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err="1"/>
              <a:t>er</a:t>
            </a:r>
            <a:endParaRPr lang="en-US" dirty="0"/>
          </a:p>
        </p:txBody>
      </p:sp>
      <p:sp>
        <p:nvSpPr>
          <p:cNvPr id="4" name="Slide Number Placeholder 3"/>
          <p:cNvSpPr>
            <a:spLocks noGrp="1"/>
          </p:cNvSpPr>
          <p:nvPr>
            <p:ph type="sldNum" sz="quarter" idx="5"/>
          </p:nvPr>
        </p:nvSpPr>
        <p:spPr/>
        <p:txBody>
          <a:bodyPr/>
          <a:lstStyle/>
          <a:p>
            <a:pPr>
              <a:defRPr/>
            </a:pPr>
            <a:fld id="{F3DD2209-0667-6349-9BD9-13E6E8EA34AE}" type="slidenum">
              <a:rPr lang="en-US" smtClean="0"/>
              <a:pPr>
                <a:defRPr/>
              </a:pPr>
              <a:t>19</a:t>
            </a:fld>
            <a:endParaRPr lang="en-US"/>
          </a:p>
        </p:txBody>
      </p:sp>
    </p:spTree>
    <p:extLst>
      <p:ext uri="{BB962C8B-B14F-4D97-AF65-F5344CB8AC3E}">
        <p14:creationId xmlns:p14="http://schemas.microsoft.com/office/powerpoint/2010/main" val="239718920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err="1"/>
              <a:t>er</a:t>
            </a:r>
            <a:endParaRPr lang="en-US" dirty="0"/>
          </a:p>
        </p:txBody>
      </p:sp>
      <p:sp>
        <p:nvSpPr>
          <p:cNvPr id="4" name="Slide Number Placeholder 3"/>
          <p:cNvSpPr>
            <a:spLocks noGrp="1"/>
          </p:cNvSpPr>
          <p:nvPr>
            <p:ph type="sldNum" sz="quarter" idx="5"/>
          </p:nvPr>
        </p:nvSpPr>
        <p:spPr/>
        <p:txBody>
          <a:bodyPr/>
          <a:lstStyle/>
          <a:p>
            <a:pPr>
              <a:defRPr/>
            </a:pPr>
            <a:fld id="{F3DD2209-0667-6349-9BD9-13E6E8EA34AE}" type="slidenum">
              <a:rPr lang="en-US" smtClean="0"/>
              <a:pPr>
                <a:defRPr/>
              </a:pPr>
              <a:t>20</a:t>
            </a:fld>
            <a:endParaRPr lang="en-US"/>
          </a:p>
        </p:txBody>
      </p:sp>
    </p:spTree>
    <p:extLst>
      <p:ext uri="{BB962C8B-B14F-4D97-AF65-F5344CB8AC3E}">
        <p14:creationId xmlns:p14="http://schemas.microsoft.com/office/powerpoint/2010/main" val="359427425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82BB5771-F68A-0C4A-9659-7EA264AC8622}" type="slidenum">
              <a:rPr lang="en-US"/>
              <a:pPr>
                <a:defRPr/>
              </a:pPr>
              <a:t>‹#›</a:t>
            </a:fld>
            <a:endParaRPr lang="en-US"/>
          </a:p>
        </p:txBody>
      </p:sp>
    </p:spTree>
  </p:cSld>
  <p:clrMapOvr>
    <a:masterClrMapping/>
  </p:clrMapOvr>
  <p:transition>
    <p:dissolv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B00BFDF2-4387-6D4E-8A0E-B2AB2D27B8AA}" type="slidenum">
              <a:rPr lang="en-US"/>
              <a:pPr>
                <a:defRPr/>
              </a:pPr>
              <a:t>‹#›</a:t>
            </a:fld>
            <a:endParaRPr lang="en-US"/>
          </a:p>
        </p:txBody>
      </p:sp>
    </p:spTree>
  </p:cSld>
  <p:clrMapOvr>
    <a:masterClrMapping/>
  </p:clrMapOvr>
  <p:transition>
    <p:dissolv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609600"/>
            <a:ext cx="1943100" cy="54864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85800" y="609600"/>
            <a:ext cx="5676900" cy="54864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878DBC4B-5AC0-4742-B707-69F0A2CB36E9}" type="slidenum">
              <a:rPr lang="en-US"/>
              <a:pPr>
                <a:defRPr/>
              </a:pPr>
              <a:t>‹#›</a:t>
            </a:fld>
            <a:endParaRPr lang="en-US"/>
          </a:p>
        </p:txBody>
      </p:sp>
    </p:spTree>
  </p:cSld>
  <p:clrMapOvr>
    <a:masterClrMapping/>
  </p:clrMapOvr>
  <p:transition>
    <p:dissolv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74D6451A-3DE5-ED49-95A7-22A720C47FF8}" type="slidenum">
              <a:rPr lang="en-US"/>
              <a:pPr>
                <a:defRPr/>
              </a:pPr>
              <a:t>‹#›</a:t>
            </a:fld>
            <a:endParaRPr lang="en-US"/>
          </a:p>
        </p:txBody>
      </p:sp>
    </p:spTree>
  </p:cSld>
  <p:clrMapOvr>
    <a:masterClrMapping/>
  </p:clrMapOvr>
  <p:transition>
    <p:dissolv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3F290B80-56E7-2948-889F-5216C6DF1693}" type="slidenum">
              <a:rPr lang="en-US"/>
              <a:pPr>
                <a:defRPr/>
              </a:pPr>
              <a:t>‹#›</a:t>
            </a:fld>
            <a:endParaRPr lang="en-US"/>
          </a:p>
        </p:txBody>
      </p:sp>
    </p:spTree>
  </p:cSld>
  <p:clrMapOvr>
    <a:masterClrMapping/>
  </p:clrMapOvr>
  <p:transition>
    <p:dissolv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D5AE8CDA-4428-BD46-9EF1-DCE17FB98430}" type="slidenum">
              <a:rPr lang="en-US"/>
              <a:pPr>
                <a:defRPr/>
              </a:pPr>
              <a:t>‹#›</a:t>
            </a:fld>
            <a:endParaRPr lang="en-US"/>
          </a:p>
        </p:txBody>
      </p:sp>
    </p:spTree>
  </p:cSld>
  <p:clrMapOvr>
    <a:masterClrMapping/>
  </p:clrMapOvr>
  <p:transition>
    <p:dissolv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3AAC3BA6-6536-F94A-8BBD-D96C55BAD329}" type="slidenum">
              <a:rPr lang="en-US"/>
              <a:pPr>
                <a:defRPr/>
              </a:pPr>
              <a:t>‹#›</a:t>
            </a:fld>
            <a:endParaRPr lang="en-US"/>
          </a:p>
        </p:txBody>
      </p:sp>
    </p:spTree>
  </p:cSld>
  <p:clrMapOvr>
    <a:masterClrMapping/>
  </p:clrMapOvr>
  <p:transition>
    <p:dissolv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EB0908AF-46A9-EE4E-9970-49D5E7CF04F3}" type="slidenum">
              <a:rPr lang="en-US"/>
              <a:pPr>
                <a:defRPr/>
              </a:pPr>
              <a:t>‹#›</a:t>
            </a:fld>
            <a:endParaRPr lang="en-US"/>
          </a:p>
        </p:txBody>
      </p:sp>
    </p:spTree>
  </p:cSld>
  <p:clrMapOvr>
    <a:masterClrMapping/>
  </p:clrMapOvr>
  <p:transition>
    <p:dissolv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49D03843-6FAF-0C4B-B4B2-D2666852E50C}" type="slidenum">
              <a:rPr lang="en-US"/>
              <a:pPr>
                <a:defRPr/>
              </a:pPr>
              <a:t>‹#›</a:t>
            </a:fld>
            <a:endParaRPr lang="en-US"/>
          </a:p>
        </p:txBody>
      </p:sp>
    </p:spTree>
  </p:cSld>
  <p:clrMapOvr>
    <a:masterClrMapping/>
  </p:clrMapOvr>
  <p:transition>
    <p:dissolv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C6A04449-02CA-1948-A50D-8C60BA8735CD}" type="slidenum">
              <a:rPr lang="en-US"/>
              <a:pPr>
                <a:defRPr/>
              </a:pPr>
              <a:t>‹#›</a:t>
            </a:fld>
            <a:endParaRPr lang="en-US"/>
          </a:p>
        </p:txBody>
      </p:sp>
    </p:spTree>
  </p:cSld>
  <p:clrMapOvr>
    <a:masterClrMapping/>
  </p:clrMapOvr>
  <p:transition>
    <p:dissolv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F4E04805-B7BE-314C-A3FB-27C7088F8B0E}" type="slidenum">
              <a:rPr lang="en-US"/>
              <a:pPr>
                <a:defRPr/>
              </a:pPr>
              <a:t>‹#›</a:t>
            </a:fld>
            <a:endParaRPr lang="en-US"/>
          </a:p>
        </p:txBody>
      </p:sp>
    </p:spTree>
  </p:cSld>
  <p:clrMapOvr>
    <a:masterClrMapping/>
  </p:clrMapOvr>
  <p:transition>
    <p:dissolv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609600"/>
            <a:ext cx="77724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dirty="0"/>
              <a:t>Click to edit Master title style</a:t>
            </a:r>
          </a:p>
        </p:txBody>
      </p:sp>
      <p:sp>
        <p:nvSpPr>
          <p:cNvPr id="1027" name="Rectangle 3"/>
          <p:cNvSpPr>
            <a:spLocks noGrp="1" noChangeArrowheads="1"/>
          </p:cNvSpPr>
          <p:nvPr>
            <p:ph type="body" idx="1"/>
          </p:nvPr>
        </p:nvSpPr>
        <p:spPr bwMode="auto">
          <a:xfrm>
            <a:off x="685800" y="1981200"/>
            <a:ext cx="7772400"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28" name="Rectangle 4"/>
          <p:cNvSpPr>
            <a:spLocks noGrp="1" noChangeArrowheads="1"/>
          </p:cNvSpPr>
          <p:nvPr>
            <p:ph type="dt" sz="half" idx="2"/>
          </p:nvPr>
        </p:nvSpPr>
        <p:spPr bwMode="auto">
          <a:xfrm>
            <a:off x="6858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atin typeface="Times New Roman" charset="0"/>
                <a:ea typeface="+mn-ea"/>
                <a:cs typeface="+mn-cs"/>
              </a:defRPr>
            </a:lvl1pPr>
          </a:lstStyle>
          <a:p>
            <a:pPr>
              <a:defRPr/>
            </a:pPr>
            <a:endParaRPr lang="en-US"/>
          </a:p>
        </p:txBody>
      </p:sp>
      <p:sp>
        <p:nvSpPr>
          <p:cNvPr id="1029" name="Rectangle 5"/>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atin typeface="Times New Roman" charset="0"/>
                <a:ea typeface="+mn-ea"/>
                <a:cs typeface="+mn-cs"/>
              </a:defRPr>
            </a:lvl1pPr>
          </a:lstStyle>
          <a:p>
            <a:pPr>
              <a:defRPr/>
            </a:pPr>
            <a:endParaRPr lang="en-US"/>
          </a:p>
        </p:txBody>
      </p:sp>
      <p:sp>
        <p:nvSpPr>
          <p:cNvPr id="1030" name="Rectangle 6"/>
          <p:cNvSpPr>
            <a:spLocks noGrp="1" noChangeArrowheads="1"/>
          </p:cNvSpPr>
          <p:nvPr>
            <p:ph type="sldNum" sz="quarter" idx="4"/>
          </p:nvPr>
        </p:nvSpPr>
        <p:spPr bwMode="auto">
          <a:xfrm>
            <a:off x="65532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atin typeface="Times New Roman" pitchFamily="-1" charset="0"/>
                <a:ea typeface="ＭＳ Ｐゴシック" pitchFamily="-1" charset="-128"/>
                <a:cs typeface="ＭＳ Ｐゴシック" pitchFamily="-1" charset="-128"/>
              </a:defRPr>
            </a:lvl1pPr>
          </a:lstStyle>
          <a:p>
            <a:pPr>
              <a:defRPr/>
            </a:pPr>
            <a:fld id="{A64BE6C2-4D53-C944-B90F-06F86B3186E4}" type="slidenum">
              <a:rPr lang="en-US"/>
              <a:pPr>
                <a:defRPr/>
              </a:pPr>
              <a:t>‹#›</a:t>
            </a:fld>
            <a:endParaRPr lang="en-US"/>
          </a:p>
        </p:txBody>
      </p:sp>
    </p:spTree>
  </p:cSld>
  <p:clrMap bg1="dk2" tx1="lt1" bg2="dk1"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p:dissolve/>
  </p:transition>
  <p:txStyles>
    <p:titleStyle>
      <a:lvl1pPr algn="ctr" rtl="0" eaLnBrk="0" fontAlgn="base" hangingPunct="0">
        <a:spcBef>
          <a:spcPct val="0"/>
        </a:spcBef>
        <a:spcAft>
          <a:spcPct val="0"/>
        </a:spcAft>
        <a:defRPr sz="4400">
          <a:solidFill>
            <a:schemeClr val="tx2"/>
          </a:solidFill>
          <a:latin typeface="Calibri"/>
          <a:ea typeface="ＭＳ Ｐゴシック" pitchFamily="-1" charset="-128"/>
          <a:cs typeface="Calibri"/>
        </a:defRPr>
      </a:lvl1pPr>
      <a:lvl2pPr algn="ctr" rtl="0" eaLnBrk="0" fontAlgn="base" hangingPunct="0">
        <a:spcBef>
          <a:spcPct val="0"/>
        </a:spcBef>
        <a:spcAft>
          <a:spcPct val="0"/>
        </a:spcAft>
        <a:defRPr sz="4400">
          <a:solidFill>
            <a:schemeClr val="tx2"/>
          </a:solidFill>
          <a:latin typeface="Times New Roman" charset="0"/>
          <a:ea typeface="ＭＳ Ｐゴシック" pitchFamily="-1" charset="-128"/>
          <a:cs typeface="ＭＳ Ｐゴシック" pitchFamily="-1" charset="-128"/>
        </a:defRPr>
      </a:lvl2pPr>
      <a:lvl3pPr algn="ctr" rtl="0" eaLnBrk="0" fontAlgn="base" hangingPunct="0">
        <a:spcBef>
          <a:spcPct val="0"/>
        </a:spcBef>
        <a:spcAft>
          <a:spcPct val="0"/>
        </a:spcAft>
        <a:defRPr sz="4400">
          <a:solidFill>
            <a:schemeClr val="tx2"/>
          </a:solidFill>
          <a:latin typeface="Times New Roman" charset="0"/>
          <a:ea typeface="ＭＳ Ｐゴシック" pitchFamily="-1" charset="-128"/>
          <a:cs typeface="ＭＳ Ｐゴシック" pitchFamily="-1" charset="-128"/>
        </a:defRPr>
      </a:lvl3pPr>
      <a:lvl4pPr algn="ctr" rtl="0" eaLnBrk="0" fontAlgn="base" hangingPunct="0">
        <a:spcBef>
          <a:spcPct val="0"/>
        </a:spcBef>
        <a:spcAft>
          <a:spcPct val="0"/>
        </a:spcAft>
        <a:defRPr sz="4400">
          <a:solidFill>
            <a:schemeClr val="tx2"/>
          </a:solidFill>
          <a:latin typeface="Times New Roman" charset="0"/>
          <a:ea typeface="ＭＳ Ｐゴシック" pitchFamily="-1" charset="-128"/>
          <a:cs typeface="ＭＳ Ｐゴシック" pitchFamily="-1" charset="-128"/>
        </a:defRPr>
      </a:lvl4pPr>
      <a:lvl5pPr algn="ctr" rtl="0" eaLnBrk="0" fontAlgn="base" hangingPunct="0">
        <a:spcBef>
          <a:spcPct val="0"/>
        </a:spcBef>
        <a:spcAft>
          <a:spcPct val="0"/>
        </a:spcAft>
        <a:defRPr sz="4400">
          <a:solidFill>
            <a:schemeClr val="tx2"/>
          </a:solidFill>
          <a:latin typeface="Times New Roman" charset="0"/>
          <a:ea typeface="ＭＳ Ｐゴシック" pitchFamily="-1" charset="-128"/>
          <a:cs typeface="ＭＳ Ｐゴシック" pitchFamily="-1" charset="-128"/>
        </a:defRPr>
      </a:lvl5pPr>
      <a:lvl6pPr marL="457200" algn="ctr" rtl="0" eaLnBrk="0" fontAlgn="base" hangingPunct="0">
        <a:spcBef>
          <a:spcPct val="0"/>
        </a:spcBef>
        <a:spcAft>
          <a:spcPct val="0"/>
        </a:spcAft>
        <a:defRPr sz="4400">
          <a:solidFill>
            <a:schemeClr val="tx2"/>
          </a:solidFill>
          <a:latin typeface="Times New Roman" charset="0"/>
        </a:defRPr>
      </a:lvl6pPr>
      <a:lvl7pPr marL="914400" algn="ctr" rtl="0" eaLnBrk="0" fontAlgn="base" hangingPunct="0">
        <a:spcBef>
          <a:spcPct val="0"/>
        </a:spcBef>
        <a:spcAft>
          <a:spcPct val="0"/>
        </a:spcAft>
        <a:defRPr sz="4400">
          <a:solidFill>
            <a:schemeClr val="tx2"/>
          </a:solidFill>
          <a:latin typeface="Times New Roman" charset="0"/>
        </a:defRPr>
      </a:lvl7pPr>
      <a:lvl8pPr marL="1371600" algn="ctr" rtl="0" eaLnBrk="0" fontAlgn="base" hangingPunct="0">
        <a:spcBef>
          <a:spcPct val="0"/>
        </a:spcBef>
        <a:spcAft>
          <a:spcPct val="0"/>
        </a:spcAft>
        <a:defRPr sz="4400">
          <a:solidFill>
            <a:schemeClr val="tx2"/>
          </a:solidFill>
          <a:latin typeface="Times New Roman" charset="0"/>
        </a:defRPr>
      </a:lvl8pPr>
      <a:lvl9pPr marL="1828800" algn="ctr" rtl="0" eaLnBrk="0" fontAlgn="base" hangingPunct="0">
        <a:spcBef>
          <a:spcPct val="0"/>
        </a:spcBef>
        <a:spcAft>
          <a:spcPct val="0"/>
        </a:spcAft>
        <a:defRPr sz="4400">
          <a:solidFill>
            <a:schemeClr val="tx2"/>
          </a:solidFill>
          <a:latin typeface="Times New Roman" charset="0"/>
        </a:defRPr>
      </a:lvl9pPr>
    </p:titleStyle>
    <p:bodyStyle>
      <a:lvl1pPr marL="342900" indent="-342900" algn="l" rtl="0" eaLnBrk="0" fontAlgn="base" hangingPunct="0">
        <a:spcBef>
          <a:spcPct val="20000"/>
        </a:spcBef>
        <a:spcAft>
          <a:spcPct val="0"/>
        </a:spcAft>
        <a:buChar char="•"/>
        <a:defRPr sz="3200">
          <a:solidFill>
            <a:schemeClr val="tx1"/>
          </a:solidFill>
          <a:latin typeface="Calibri"/>
          <a:ea typeface="ＭＳ Ｐゴシック" pitchFamily="-1" charset="-128"/>
          <a:cs typeface="Calibri"/>
        </a:defRPr>
      </a:lvl1pPr>
      <a:lvl2pPr marL="742950" indent="-285750" algn="l" rtl="0" eaLnBrk="0" fontAlgn="base" hangingPunct="0">
        <a:spcBef>
          <a:spcPct val="20000"/>
        </a:spcBef>
        <a:spcAft>
          <a:spcPct val="0"/>
        </a:spcAft>
        <a:buChar char="–"/>
        <a:defRPr sz="2800">
          <a:solidFill>
            <a:schemeClr val="tx1"/>
          </a:solidFill>
          <a:latin typeface="Calibri"/>
          <a:ea typeface="ＭＳ Ｐゴシック" pitchFamily="-1" charset="-128"/>
          <a:cs typeface="Calibri"/>
        </a:defRPr>
      </a:lvl2pPr>
      <a:lvl3pPr marL="1143000" indent="-228600" algn="l" rtl="0" eaLnBrk="0" fontAlgn="base" hangingPunct="0">
        <a:spcBef>
          <a:spcPct val="20000"/>
        </a:spcBef>
        <a:spcAft>
          <a:spcPct val="0"/>
        </a:spcAft>
        <a:buChar char="•"/>
        <a:defRPr sz="2400">
          <a:solidFill>
            <a:schemeClr val="tx1"/>
          </a:solidFill>
          <a:latin typeface="Calibri"/>
          <a:ea typeface="ＭＳ Ｐゴシック" pitchFamily="-1" charset="-128"/>
          <a:cs typeface="Calibri"/>
        </a:defRPr>
      </a:lvl3pPr>
      <a:lvl4pPr marL="1600200" indent="-228600" algn="l" rtl="0" eaLnBrk="0" fontAlgn="base" hangingPunct="0">
        <a:spcBef>
          <a:spcPct val="20000"/>
        </a:spcBef>
        <a:spcAft>
          <a:spcPct val="0"/>
        </a:spcAft>
        <a:buChar char="–"/>
        <a:defRPr sz="2000">
          <a:solidFill>
            <a:schemeClr val="tx1"/>
          </a:solidFill>
          <a:latin typeface="Calibri"/>
          <a:ea typeface="ＭＳ Ｐゴシック" pitchFamily="-1" charset="-128"/>
          <a:cs typeface="Calibri"/>
        </a:defRPr>
      </a:lvl4pPr>
      <a:lvl5pPr marL="2057400" indent="-228600" algn="l" rtl="0" eaLnBrk="0" fontAlgn="base" hangingPunct="0">
        <a:spcBef>
          <a:spcPct val="20000"/>
        </a:spcBef>
        <a:spcAft>
          <a:spcPct val="0"/>
        </a:spcAft>
        <a:buChar char="»"/>
        <a:defRPr sz="2000">
          <a:solidFill>
            <a:schemeClr val="tx1"/>
          </a:solidFill>
          <a:latin typeface="Calibri"/>
          <a:ea typeface="ＭＳ Ｐゴシック" pitchFamily="-1" charset="-128"/>
          <a:cs typeface="Calibri"/>
        </a:defRPr>
      </a:lvl5pPr>
      <a:lvl6pPr marL="2514600" indent="-228600" algn="l" rtl="0" eaLnBrk="0" fontAlgn="base" hangingPunct="0">
        <a:spcBef>
          <a:spcPct val="20000"/>
        </a:spcBef>
        <a:spcAft>
          <a:spcPct val="0"/>
        </a:spcAft>
        <a:buChar char="»"/>
        <a:defRPr sz="2000">
          <a:solidFill>
            <a:schemeClr val="tx1"/>
          </a:solidFill>
          <a:latin typeface="+mn-lt"/>
        </a:defRPr>
      </a:lvl6pPr>
      <a:lvl7pPr marL="2971800" indent="-228600" algn="l" rtl="0" eaLnBrk="0" fontAlgn="base" hangingPunct="0">
        <a:spcBef>
          <a:spcPct val="20000"/>
        </a:spcBef>
        <a:spcAft>
          <a:spcPct val="0"/>
        </a:spcAft>
        <a:buChar char="»"/>
        <a:defRPr sz="2000">
          <a:solidFill>
            <a:schemeClr val="tx1"/>
          </a:solidFill>
          <a:latin typeface="+mn-lt"/>
        </a:defRPr>
      </a:lvl7pPr>
      <a:lvl8pPr marL="3429000" indent="-228600" algn="l" rtl="0" eaLnBrk="0" fontAlgn="base" hangingPunct="0">
        <a:spcBef>
          <a:spcPct val="20000"/>
        </a:spcBef>
        <a:spcAft>
          <a:spcPct val="0"/>
        </a:spcAft>
        <a:buChar char="»"/>
        <a:defRPr sz="2000">
          <a:solidFill>
            <a:schemeClr val="tx1"/>
          </a:solidFill>
          <a:latin typeface="+mn-lt"/>
        </a:defRPr>
      </a:lvl8pPr>
      <a:lvl9pPr marL="3886200" indent="-228600" algn="l" rtl="0" eaLnBrk="0" fontAlgn="base" hangingPunct="0">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ctrTitle"/>
          </p:nvPr>
        </p:nvSpPr>
        <p:spPr>
          <a:ln>
            <a:solidFill>
              <a:schemeClr val="tx1"/>
            </a:solidFill>
          </a:ln>
        </p:spPr>
        <p:txBody>
          <a:bodyPr/>
          <a:lstStyle/>
          <a:p>
            <a:r>
              <a:rPr lang="en-US" dirty="0"/>
              <a:t>Finding Messiah in     Unexpected Places</a:t>
            </a:r>
          </a:p>
        </p:txBody>
      </p:sp>
      <p:sp>
        <p:nvSpPr>
          <p:cNvPr id="15363" name="Subtitle 6"/>
          <p:cNvSpPr>
            <a:spLocks noGrp="1"/>
          </p:cNvSpPr>
          <p:nvPr>
            <p:ph type="subTitle" idx="1"/>
          </p:nvPr>
        </p:nvSpPr>
        <p:spPr/>
        <p:txBody>
          <a:bodyPr/>
          <a:lstStyle/>
          <a:p>
            <a:r>
              <a:rPr lang="en-US"/>
              <a:t>Dr. Michael Rydelnik</a:t>
            </a:r>
          </a:p>
          <a:p>
            <a:r>
              <a:rPr lang="en-US"/>
              <a:t>Professor of Jewish Studies</a:t>
            </a:r>
          </a:p>
          <a:p>
            <a:r>
              <a:rPr lang="en-US"/>
              <a:t>Moody Bible Institute</a:t>
            </a:r>
          </a:p>
        </p:txBody>
      </p:sp>
    </p:spTree>
  </p:cSld>
  <p:clrMapOvr>
    <a:masterClrMapping/>
  </p:clrMapOvr>
  <p:transition>
    <p:dissolve/>
  </p:transition>
</p:sld>
</file>

<file path=ppt/slides/slide1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a:xfrm>
            <a:off x="685800" y="457200"/>
            <a:ext cx="7772400" cy="1295400"/>
          </a:xfrm>
          <a:ln>
            <a:solidFill>
              <a:schemeClr val="tx1"/>
            </a:solidFill>
          </a:ln>
        </p:spPr>
        <p:txBody>
          <a:bodyPr/>
          <a:lstStyle/>
          <a:p>
            <a:r>
              <a:rPr lang="en-US" dirty="0"/>
              <a:t>The Intertextual Examination – Isaiah 30:19-26</a:t>
            </a:r>
          </a:p>
        </p:txBody>
      </p:sp>
      <p:sp>
        <p:nvSpPr>
          <p:cNvPr id="26627" name="Rectangle 3"/>
          <p:cNvSpPr>
            <a:spLocks noGrp="1" noChangeArrowheads="1"/>
          </p:cNvSpPr>
          <p:nvPr>
            <p:ph type="body" idx="1"/>
          </p:nvPr>
        </p:nvSpPr>
        <p:spPr>
          <a:xfrm>
            <a:off x="533400" y="1981200"/>
            <a:ext cx="8001000" cy="4114800"/>
          </a:xfrm>
        </p:spPr>
        <p:txBody>
          <a:bodyPr/>
          <a:lstStyle/>
          <a:p>
            <a:r>
              <a:rPr lang="en-US" dirty="0"/>
              <a:t>God promises to send an eschatological Teacher to guide Israel.</a:t>
            </a:r>
          </a:p>
          <a:p>
            <a:pPr lvl="1"/>
            <a:r>
              <a:rPr lang="en-US" dirty="0"/>
              <a:t>The noun “teacher” (</a:t>
            </a:r>
            <a:r>
              <a:rPr lang="en-US" i="1" dirty="0" err="1"/>
              <a:t>moreykha</a:t>
            </a:r>
            <a:r>
              <a:rPr lang="en-US" dirty="0"/>
              <a:t>) is plural.</a:t>
            </a:r>
          </a:p>
          <a:p>
            <a:pPr lvl="1"/>
            <a:r>
              <a:rPr lang="en-US" dirty="0"/>
              <a:t>The verb “hide Himself” (</a:t>
            </a:r>
            <a:r>
              <a:rPr lang="en-US" i="1" dirty="0" err="1"/>
              <a:t>yikanef</a:t>
            </a:r>
            <a:r>
              <a:rPr lang="en-US" dirty="0"/>
              <a:t>) is singular.</a:t>
            </a:r>
          </a:p>
          <a:p>
            <a:pPr lvl="2"/>
            <a:r>
              <a:rPr lang="en-US" dirty="0"/>
              <a:t>The noun is possibly a plural of majesty.</a:t>
            </a:r>
          </a:p>
          <a:p>
            <a:pPr lvl="2"/>
            <a:r>
              <a:rPr lang="en-US" dirty="0"/>
              <a:t>When a suffix begins with a consonant, the form can change to look like a plural but remain singular. (GKC)</a:t>
            </a:r>
          </a:p>
          <a:p>
            <a:r>
              <a:rPr lang="en-US" dirty="0"/>
              <a:t>God promises to send  prosperity and </a:t>
            </a:r>
            <a:r>
              <a:rPr lang="en-US" b="1" i="1" dirty="0"/>
              <a:t>rain</a:t>
            </a:r>
            <a:r>
              <a:rPr lang="en-US" dirty="0"/>
              <a:t> in the messianic age.</a:t>
            </a:r>
          </a:p>
        </p:txBody>
      </p:sp>
      <p:sp>
        <p:nvSpPr>
          <p:cNvPr id="2" name="TextBox 1">
            <a:extLst>
              <a:ext uri="{FF2B5EF4-FFF2-40B4-BE49-F238E27FC236}">
                <a16:creationId xmlns:a16="http://schemas.microsoft.com/office/drawing/2014/main" id="{42D5EAF4-3E51-C144-954F-3EA73C1EF775}"/>
              </a:ext>
            </a:extLst>
          </p:cNvPr>
          <p:cNvSpPr txBox="1"/>
          <p:nvPr/>
        </p:nvSpPr>
        <p:spPr>
          <a:xfrm>
            <a:off x="7369629" y="6324600"/>
            <a:ext cx="1752600" cy="461665"/>
          </a:xfrm>
          <a:prstGeom prst="rect">
            <a:avLst/>
          </a:prstGeom>
          <a:noFill/>
        </p:spPr>
        <p:txBody>
          <a:bodyPr wrap="square" rtlCol="0">
            <a:spAutoFit/>
          </a:bodyPr>
          <a:lstStyle/>
          <a:p>
            <a:pPr algn="ctr"/>
            <a:r>
              <a:rPr lang="en-US" i="1" dirty="0">
                <a:latin typeface="Calibri Light" panose="020F0302020204030204" pitchFamily="34" charset="0"/>
                <a:cs typeface="Calibri Light" panose="020F0302020204030204" pitchFamily="34" charset="0"/>
              </a:rPr>
              <a:t>Joel 2:23</a:t>
            </a:r>
          </a:p>
        </p:txBody>
      </p:sp>
    </p:spTree>
    <p:extLst>
      <p:ext uri="{BB962C8B-B14F-4D97-AF65-F5344CB8AC3E}">
        <p14:creationId xmlns:p14="http://schemas.microsoft.com/office/powerpoint/2010/main" val="2616133655"/>
      </p:ext>
    </p:extLst>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26627">
                                            <p:txEl>
                                              <p:pRg st="0" end="0"/>
                                            </p:txEl>
                                          </p:spTgt>
                                        </p:tgtEl>
                                        <p:attrNameLst>
                                          <p:attrName>style.visibility</p:attrName>
                                        </p:attrNameLst>
                                      </p:cBhvr>
                                      <p:to>
                                        <p:strVal val="visible"/>
                                      </p:to>
                                    </p:set>
                                    <p:animEffect transition="in" filter="dissolve">
                                      <p:cBhvr>
                                        <p:cTn id="7" dur="1000"/>
                                        <p:tgtEl>
                                          <p:spTgt spid="2662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26627">
                                            <p:txEl>
                                              <p:pRg st="1" end="1"/>
                                            </p:txEl>
                                          </p:spTgt>
                                        </p:tgtEl>
                                        <p:attrNameLst>
                                          <p:attrName>style.visibility</p:attrName>
                                        </p:attrNameLst>
                                      </p:cBhvr>
                                      <p:to>
                                        <p:strVal val="visible"/>
                                      </p:to>
                                    </p:set>
                                    <p:animEffect transition="in" filter="dissolve">
                                      <p:cBhvr>
                                        <p:cTn id="12" dur="1000"/>
                                        <p:tgtEl>
                                          <p:spTgt spid="26627">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26627">
                                            <p:txEl>
                                              <p:pRg st="2" end="2"/>
                                            </p:txEl>
                                          </p:spTgt>
                                        </p:tgtEl>
                                        <p:attrNameLst>
                                          <p:attrName>style.visibility</p:attrName>
                                        </p:attrNameLst>
                                      </p:cBhvr>
                                      <p:to>
                                        <p:strVal val="visible"/>
                                      </p:to>
                                    </p:set>
                                    <p:animEffect transition="in" filter="dissolve">
                                      <p:cBhvr>
                                        <p:cTn id="17" dur="1000"/>
                                        <p:tgtEl>
                                          <p:spTgt spid="26627">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26627">
                                            <p:txEl>
                                              <p:pRg st="3" end="3"/>
                                            </p:txEl>
                                          </p:spTgt>
                                        </p:tgtEl>
                                        <p:attrNameLst>
                                          <p:attrName>style.visibility</p:attrName>
                                        </p:attrNameLst>
                                      </p:cBhvr>
                                      <p:to>
                                        <p:strVal val="visible"/>
                                      </p:to>
                                    </p:set>
                                    <p:animEffect transition="in" filter="dissolve">
                                      <p:cBhvr>
                                        <p:cTn id="22" dur="1000"/>
                                        <p:tgtEl>
                                          <p:spTgt spid="26627">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9" presetClass="entr" presetSubtype="0" fill="hold" grpId="0" nodeType="clickEffect">
                                  <p:stCondLst>
                                    <p:cond delay="0"/>
                                  </p:stCondLst>
                                  <p:childTnLst>
                                    <p:set>
                                      <p:cBhvr>
                                        <p:cTn id="26" dur="1" fill="hold">
                                          <p:stCondLst>
                                            <p:cond delay="0"/>
                                          </p:stCondLst>
                                        </p:cTn>
                                        <p:tgtEl>
                                          <p:spTgt spid="26627">
                                            <p:txEl>
                                              <p:pRg st="4" end="4"/>
                                            </p:txEl>
                                          </p:spTgt>
                                        </p:tgtEl>
                                        <p:attrNameLst>
                                          <p:attrName>style.visibility</p:attrName>
                                        </p:attrNameLst>
                                      </p:cBhvr>
                                      <p:to>
                                        <p:strVal val="visible"/>
                                      </p:to>
                                    </p:set>
                                    <p:animEffect transition="in" filter="dissolve">
                                      <p:cBhvr>
                                        <p:cTn id="27" dur="1000"/>
                                        <p:tgtEl>
                                          <p:spTgt spid="26627">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9" presetClass="entr" presetSubtype="0" fill="hold" grpId="0" nodeType="clickEffect">
                                  <p:stCondLst>
                                    <p:cond delay="0"/>
                                  </p:stCondLst>
                                  <p:childTnLst>
                                    <p:set>
                                      <p:cBhvr>
                                        <p:cTn id="31" dur="1" fill="hold">
                                          <p:stCondLst>
                                            <p:cond delay="0"/>
                                          </p:stCondLst>
                                        </p:cTn>
                                        <p:tgtEl>
                                          <p:spTgt spid="26627">
                                            <p:txEl>
                                              <p:pRg st="5" end="5"/>
                                            </p:txEl>
                                          </p:spTgt>
                                        </p:tgtEl>
                                        <p:attrNameLst>
                                          <p:attrName>style.visibility</p:attrName>
                                        </p:attrNameLst>
                                      </p:cBhvr>
                                      <p:to>
                                        <p:strVal val="visible"/>
                                      </p:to>
                                    </p:set>
                                    <p:animEffect transition="in" filter="dissolve">
                                      <p:cBhvr>
                                        <p:cTn id="32" dur="1000"/>
                                        <p:tgtEl>
                                          <p:spTgt spid="26627">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627" grpId="0" uiExpand="1" build="p" bldLvl="5" autoUpdateAnimBg="0"/>
    </p:bldLst>
  </p:timing>
</p:sld>
</file>

<file path=ppt/slides/slide1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a:xfrm>
            <a:off x="685800" y="457200"/>
            <a:ext cx="7772400" cy="1295400"/>
          </a:xfrm>
          <a:ln>
            <a:solidFill>
              <a:schemeClr val="tx1"/>
            </a:solidFill>
          </a:ln>
        </p:spPr>
        <p:txBody>
          <a:bodyPr/>
          <a:lstStyle/>
          <a:p>
            <a:r>
              <a:rPr lang="en-US" dirty="0"/>
              <a:t>David’s Last Words                        2 Samuel 23:1-5</a:t>
            </a:r>
          </a:p>
        </p:txBody>
      </p:sp>
      <p:sp>
        <p:nvSpPr>
          <p:cNvPr id="26627" name="Rectangle 3"/>
          <p:cNvSpPr>
            <a:spLocks noGrp="1" noChangeArrowheads="1"/>
          </p:cNvSpPr>
          <p:nvPr>
            <p:ph type="body" idx="1"/>
          </p:nvPr>
        </p:nvSpPr>
        <p:spPr>
          <a:xfrm>
            <a:off x="533400" y="1981200"/>
            <a:ext cx="8001000" cy="4114800"/>
          </a:xfrm>
        </p:spPr>
        <p:txBody>
          <a:bodyPr/>
          <a:lstStyle/>
          <a:p>
            <a:pPr>
              <a:lnSpc>
                <a:spcPct val="150000"/>
              </a:lnSpc>
            </a:pPr>
            <a:r>
              <a:rPr lang="en-US" dirty="0"/>
              <a:t>The </a:t>
            </a:r>
            <a:r>
              <a:rPr lang="en-US" dirty="0" err="1"/>
              <a:t>Intextual</a:t>
            </a:r>
            <a:r>
              <a:rPr lang="en-US" dirty="0"/>
              <a:t> Interpretation</a:t>
            </a:r>
          </a:p>
          <a:p>
            <a:pPr>
              <a:lnSpc>
                <a:spcPct val="150000"/>
              </a:lnSpc>
            </a:pPr>
            <a:endParaRPr lang="en-US" dirty="0"/>
          </a:p>
          <a:p>
            <a:pPr>
              <a:lnSpc>
                <a:spcPct val="150000"/>
              </a:lnSpc>
            </a:pPr>
            <a:r>
              <a:rPr lang="en-US" dirty="0"/>
              <a:t>The Intertextual Interpretation</a:t>
            </a:r>
          </a:p>
        </p:txBody>
      </p:sp>
    </p:spTree>
    <p:extLst>
      <p:ext uri="{BB962C8B-B14F-4D97-AF65-F5344CB8AC3E}">
        <p14:creationId xmlns:p14="http://schemas.microsoft.com/office/powerpoint/2010/main" val="4153256217"/>
      </p:ext>
    </p:extLst>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26627">
                                            <p:txEl>
                                              <p:pRg st="0" end="0"/>
                                            </p:txEl>
                                          </p:spTgt>
                                        </p:tgtEl>
                                        <p:attrNameLst>
                                          <p:attrName>style.visibility</p:attrName>
                                        </p:attrNameLst>
                                      </p:cBhvr>
                                      <p:to>
                                        <p:strVal val="visible"/>
                                      </p:to>
                                    </p:set>
                                    <p:animEffect transition="in" filter="dissolve">
                                      <p:cBhvr>
                                        <p:cTn id="7" dur="1000"/>
                                        <p:tgtEl>
                                          <p:spTgt spid="2662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26627">
                                            <p:txEl>
                                              <p:pRg st="2" end="2"/>
                                            </p:txEl>
                                          </p:spTgt>
                                        </p:tgtEl>
                                        <p:attrNameLst>
                                          <p:attrName>style.visibility</p:attrName>
                                        </p:attrNameLst>
                                      </p:cBhvr>
                                      <p:to>
                                        <p:strVal val="visible"/>
                                      </p:to>
                                    </p:set>
                                    <p:animEffect transition="in" filter="dissolve">
                                      <p:cBhvr>
                                        <p:cTn id="12" dur="1000"/>
                                        <p:tgtEl>
                                          <p:spTgt spid="26627">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627" grpId="0" uiExpand="1" build="p" bldLvl="5" autoUpdateAnimBg="0"/>
    </p:bldLst>
  </p:timing>
</p:sld>
</file>

<file path=ppt/slides/slide1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a:xfrm>
            <a:off x="685800" y="457200"/>
            <a:ext cx="7772400" cy="1295400"/>
          </a:xfrm>
          <a:ln>
            <a:solidFill>
              <a:schemeClr val="tx1"/>
            </a:solidFill>
          </a:ln>
        </p:spPr>
        <p:txBody>
          <a:bodyPr/>
          <a:lstStyle/>
          <a:p>
            <a:r>
              <a:rPr lang="en-US" dirty="0"/>
              <a:t>The </a:t>
            </a:r>
            <a:r>
              <a:rPr lang="en-US" dirty="0" err="1"/>
              <a:t>Intextual</a:t>
            </a:r>
            <a:r>
              <a:rPr lang="en-US" dirty="0"/>
              <a:t> Interpretation</a:t>
            </a:r>
          </a:p>
        </p:txBody>
      </p:sp>
      <p:sp>
        <p:nvSpPr>
          <p:cNvPr id="26627" name="Rectangle 3"/>
          <p:cNvSpPr>
            <a:spLocks noGrp="1" noChangeArrowheads="1"/>
          </p:cNvSpPr>
          <p:nvPr>
            <p:ph type="body" idx="1"/>
          </p:nvPr>
        </p:nvSpPr>
        <p:spPr>
          <a:xfrm>
            <a:off x="533400" y="1981200"/>
            <a:ext cx="8001000" cy="4114800"/>
          </a:xfrm>
        </p:spPr>
        <p:txBody>
          <a:bodyPr/>
          <a:lstStyle/>
          <a:p>
            <a:r>
              <a:rPr lang="en-US" dirty="0"/>
              <a:t>David’s Favorite Subject    23:1</a:t>
            </a:r>
          </a:p>
          <a:p>
            <a:pPr lvl="1"/>
            <a:r>
              <a:rPr lang="en-US" dirty="0"/>
              <a:t>The song is called an “oracle” (</a:t>
            </a:r>
            <a:r>
              <a:rPr lang="en-US" i="1" dirty="0" err="1"/>
              <a:t>ne’um</a:t>
            </a:r>
            <a:r>
              <a:rPr lang="en-US" dirty="0"/>
              <a:t>)</a:t>
            </a:r>
          </a:p>
          <a:p>
            <a:pPr lvl="2"/>
            <a:r>
              <a:rPr lang="en-US" dirty="0"/>
              <a:t>Usually in construct with Yahweh</a:t>
            </a:r>
          </a:p>
          <a:p>
            <a:pPr lvl="2"/>
            <a:r>
              <a:rPr lang="en-US" dirty="0"/>
              <a:t>Only connected to a person in 4 places in the Hebrew Bible (</a:t>
            </a:r>
            <a:r>
              <a:rPr lang="en-US" dirty="0" err="1"/>
              <a:t>Num</a:t>
            </a:r>
            <a:r>
              <a:rPr lang="en-US" dirty="0"/>
              <a:t> 24:3-4, 15-16;  </a:t>
            </a:r>
            <a:r>
              <a:rPr lang="en-US" dirty="0" err="1"/>
              <a:t>Prov</a:t>
            </a:r>
            <a:r>
              <a:rPr lang="en-US" dirty="0"/>
              <a:t> 30:1)</a:t>
            </a:r>
          </a:p>
          <a:p>
            <a:pPr lvl="1"/>
            <a:r>
              <a:rPr lang="en-US" dirty="0"/>
              <a:t>The song appears to be about David (in the MT)</a:t>
            </a:r>
          </a:p>
          <a:p>
            <a:pPr lvl="1"/>
            <a:r>
              <a:rPr lang="en-US" dirty="0"/>
              <a:t>In the variant reading (LXX) it is about the Messiah.</a:t>
            </a:r>
          </a:p>
        </p:txBody>
      </p:sp>
      <p:sp>
        <p:nvSpPr>
          <p:cNvPr id="2" name="TextBox 1">
            <a:extLst>
              <a:ext uri="{FF2B5EF4-FFF2-40B4-BE49-F238E27FC236}">
                <a16:creationId xmlns:a16="http://schemas.microsoft.com/office/drawing/2014/main" id="{42D5EAF4-3E51-C144-954F-3EA73C1EF775}"/>
              </a:ext>
            </a:extLst>
          </p:cNvPr>
          <p:cNvSpPr txBox="1"/>
          <p:nvPr/>
        </p:nvSpPr>
        <p:spPr>
          <a:xfrm>
            <a:off x="6934200" y="6324600"/>
            <a:ext cx="2188029" cy="461665"/>
          </a:xfrm>
          <a:prstGeom prst="rect">
            <a:avLst/>
          </a:prstGeom>
          <a:noFill/>
        </p:spPr>
        <p:txBody>
          <a:bodyPr wrap="square" rtlCol="0">
            <a:spAutoFit/>
          </a:bodyPr>
          <a:lstStyle/>
          <a:p>
            <a:pPr algn="ctr"/>
            <a:r>
              <a:rPr lang="en-US" i="1" dirty="0">
                <a:latin typeface="Calibri Light" panose="020F0302020204030204" pitchFamily="34" charset="0"/>
                <a:cs typeface="Calibri Light" panose="020F0302020204030204" pitchFamily="34" charset="0"/>
              </a:rPr>
              <a:t>2 Samuel 23:1-5</a:t>
            </a:r>
          </a:p>
        </p:txBody>
      </p:sp>
    </p:spTree>
    <p:extLst>
      <p:ext uri="{BB962C8B-B14F-4D97-AF65-F5344CB8AC3E}">
        <p14:creationId xmlns:p14="http://schemas.microsoft.com/office/powerpoint/2010/main" val="1222191585"/>
      </p:ext>
    </p:extLst>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26627">
                                            <p:txEl>
                                              <p:pRg st="0" end="0"/>
                                            </p:txEl>
                                          </p:spTgt>
                                        </p:tgtEl>
                                        <p:attrNameLst>
                                          <p:attrName>style.visibility</p:attrName>
                                        </p:attrNameLst>
                                      </p:cBhvr>
                                      <p:to>
                                        <p:strVal val="visible"/>
                                      </p:to>
                                    </p:set>
                                    <p:animEffect transition="in" filter="dissolve">
                                      <p:cBhvr>
                                        <p:cTn id="7" dur="1000"/>
                                        <p:tgtEl>
                                          <p:spTgt spid="2662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26627">
                                            <p:txEl>
                                              <p:pRg st="1" end="1"/>
                                            </p:txEl>
                                          </p:spTgt>
                                        </p:tgtEl>
                                        <p:attrNameLst>
                                          <p:attrName>style.visibility</p:attrName>
                                        </p:attrNameLst>
                                      </p:cBhvr>
                                      <p:to>
                                        <p:strVal val="visible"/>
                                      </p:to>
                                    </p:set>
                                    <p:animEffect transition="in" filter="dissolve">
                                      <p:cBhvr>
                                        <p:cTn id="12" dur="1000"/>
                                        <p:tgtEl>
                                          <p:spTgt spid="26627">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26627">
                                            <p:txEl>
                                              <p:pRg st="2" end="2"/>
                                            </p:txEl>
                                          </p:spTgt>
                                        </p:tgtEl>
                                        <p:attrNameLst>
                                          <p:attrName>style.visibility</p:attrName>
                                        </p:attrNameLst>
                                      </p:cBhvr>
                                      <p:to>
                                        <p:strVal val="visible"/>
                                      </p:to>
                                    </p:set>
                                    <p:animEffect transition="in" filter="dissolve">
                                      <p:cBhvr>
                                        <p:cTn id="17" dur="1000"/>
                                        <p:tgtEl>
                                          <p:spTgt spid="26627">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26627">
                                            <p:txEl>
                                              <p:pRg st="3" end="3"/>
                                            </p:txEl>
                                          </p:spTgt>
                                        </p:tgtEl>
                                        <p:attrNameLst>
                                          <p:attrName>style.visibility</p:attrName>
                                        </p:attrNameLst>
                                      </p:cBhvr>
                                      <p:to>
                                        <p:strVal val="visible"/>
                                      </p:to>
                                    </p:set>
                                    <p:animEffect transition="in" filter="dissolve">
                                      <p:cBhvr>
                                        <p:cTn id="22" dur="1000"/>
                                        <p:tgtEl>
                                          <p:spTgt spid="26627">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9" presetClass="entr" presetSubtype="0" fill="hold" grpId="0" nodeType="clickEffect">
                                  <p:stCondLst>
                                    <p:cond delay="0"/>
                                  </p:stCondLst>
                                  <p:childTnLst>
                                    <p:set>
                                      <p:cBhvr>
                                        <p:cTn id="26" dur="1" fill="hold">
                                          <p:stCondLst>
                                            <p:cond delay="0"/>
                                          </p:stCondLst>
                                        </p:cTn>
                                        <p:tgtEl>
                                          <p:spTgt spid="26627">
                                            <p:txEl>
                                              <p:pRg st="4" end="4"/>
                                            </p:txEl>
                                          </p:spTgt>
                                        </p:tgtEl>
                                        <p:attrNameLst>
                                          <p:attrName>style.visibility</p:attrName>
                                        </p:attrNameLst>
                                      </p:cBhvr>
                                      <p:to>
                                        <p:strVal val="visible"/>
                                      </p:to>
                                    </p:set>
                                    <p:animEffect transition="in" filter="dissolve">
                                      <p:cBhvr>
                                        <p:cTn id="27" dur="1000"/>
                                        <p:tgtEl>
                                          <p:spTgt spid="26627">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9" presetClass="entr" presetSubtype="0" fill="hold" grpId="0" nodeType="clickEffect">
                                  <p:stCondLst>
                                    <p:cond delay="0"/>
                                  </p:stCondLst>
                                  <p:childTnLst>
                                    <p:set>
                                      <p:cBhvr>
                                        <p:cTn id="31" dur="1" fill="hold">
                                          <p:stCondLst>
                                            <p:cond delay="0"/>
                                          </p:stCondLst>
                                        </p:cTn>
                                        <p:tgtEl>
                                          <p:spTgt spid="26627">
                                            <p:txEl>
                                              <p:pRg st="5" end="5"/>
                                            </p:txEl>
                                          </p:spTgt>
                                        </p:tgtEl>
                                        <p:attrNameLst>
                                          <p:attrName>style.visibility</p:attrName>
                                        </p:attrNameLst>
                                      </p:cBhvr>
                                      <p:to>
                                        <p:strVal val="visible"/>
                                      </p:to>
                                    </p:set>
                                    <p:animEffect transition="in" filter="dissolve">
                                      <p:cBhvr>
                                        <p:cTn id="32" dur="1000"/>
                                        <p:tgtEl>
                                          <p:spTgt spid="26627">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627" grpId="0" uiExpand="1" build="p" bldLvl="5" autoUpdateAnimBg="0"/>
    </p:bldLst>
  </p:timing>
</p:sld>
</file>

<file path=ppt/slides/slide1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a:ln>
            <a:solidFill>
              <a:schemeClr val="tx2"/>
            </a:solidFill>
          </a:ln>
        </p:spPr>
        <p:txBody>
          <a:bodyPr/>
          <a:lstStyle/>
          <a:p>
            <a:r>
              <a:rPr lang="en-US" sz="5400" b="1" dirty="0">
                <a:solidFill>
                  <a:schemeClr val="tx1"/>
                </a:solidFill>
              </a:rPr>
              <a:t>2 Samuel 23:1</a:t>
            </a:r>
            <a:endParaRPr lang="en-US" b="1" dirty="0">
              <a:solidFill>
                <a:schemeClr val="tx1"/>
              </a:solidFill>
            </a:endParaRPr>
          </a:p>
        </p:txBody>
      </p:sp>
      <p:sp>
        <p:nvSpPr>
          <p:cNvPr id="5123" name="Rectangle 3"/>
          <p:cNvSpPr>
            <a:spLocks noGrp="1" noChangeArrowheads="1"/>
          </p:cNvSpPr>
          <p:nvPr>
            <p:ph type="body" sz="half" idx="1"/>
          </p:nvPr>
        </p:nvSpPr>
        <p:spPr>
          <a:ln>
            <a:solidFill>
              <a:schemeClr val="tx2"/>
            </a:solidFill>
          </a:ln>
        </p:spPr>
        <p:txBody>
          <a:bodyPr/>
          <a:lstStyle/>
          <a:p>
            <a:pPr algn="ctr">
              <a:buFontTx/>
              <a:buNone/>
            </a:pPr>
            <a:r>
              <a:rPr lang="en-US" sz="5400" u="sng" dirty="0"/>
              <a:t>MT</a:t>
            </a:r>
            <a:endParaRPr lang="en-US" dirty="0"/>
          </a:p>
          <a:p>
            <a:pPr algn="ctr">
              <a:buFontTx/>
              <a:buNone/>
            </a:pPr>
            <a:r>
              <a:rPr lang="en-US" sz="5400" dirty="0" err="1">
                <a:latin typeface="Hebpar" panose="020B0500000000000000" pitchFamily="34" charset="0"/>
              </a:rPr>
              <a:t>lu</a:t>
            </a:r>
            <a:r>
              <a:rPr lang="en-US" sz="5400" dirty="0">
                <a:latin typeface="Hebpar" panose="020B0500000000000000" pitchFamily="34" charset="0"/>
              </a:rPr>
              <a:t>*</a:t>
            </a:r>
          </a:p>
          <a:p>
            <a:pPr algn="ctr">
              <a:buFontTx/>
              <a:buNone/>
            </a:pPr>
            <a:r>
              <a:rPr lang="en-US" sz="5400" dirty="0"/>
              <a:t>“on high”</a:t>
            </a:r>
            <a:endParaRPr lang="en-US" dirty="0"/>
          </a:p>
        </p:txBody>
      </p:sp>
      <p:sp>
        <p:nvSpPr>
          <p:cNvPr id="5124" name="Rectangle 4"/>
          <p:cNvSpPr>
            <a:spLocks noGrp="1" noChangeArrowheads="1"/>
          </p:cNvSpPr>
          <p:nvPr>
            <p:ph type="body" sz="half" idx="2"/>
          </p:nvPr>
        </p:nvSpPr>
        <p:spPr>
          <a:xfrm>
            <a:off x="4648200" y="1981200"/>
            <a:ext cx="3975100" cy="4114800"/>
          </a:xfrm>
          <a:ln>
            <a:solidFill>
              <a:schemeClr val="tx2"/>
            </a:solidFill>
          </a:ln>
        </p:spPr>
        <p:txBody>
          <a:bodyPr/>
          <a:lstStyle/>
          <a:p>
            <a:pPr algn="ctr">
              <a:buFontTx/>
              <a:buNone/>
            </a:pPr>
            <a:r>
              <a:rPr lang="en-US" sz="5400" u="sng" dirty="0"/>
              <a:t>LXX</a:t>
            </a:r>
          </a:p>
          <a:p>
            <a:pPr algn="ctr">
              <a:buFontTx/>
              <a:buNone/>
            </a:pPr>
            <a:r>
              <a:rPr lang="en-US" sz="5400" dirty="0" err="1">
                <a:latin typeface="Hebpar" panose="020B0500000000000000" pitchFamily="34" charset="0"/>
              </a:rPr>
              <a:t>lu</a:t>
            </a:r>
            <a:r>
              <a:rPr lang="en-US" sz="5400" dirty="0">
                <a:latin typeface="Hebpar" panose="020B0500000000000000" pitchFamily="34" charset="0"/>
              </a:rPr>
              <a:t>^</a:t>
            </a:r>
          </a:p>
          <a:p>
            <a:pPr algn="ctr">
              <a:buFontTx/>
              <a:buNone/>
            </a:pPr>
            <a:r>
              <a:rPr lang="en-US" sz="5400" dirty="0"/>
              <a:t>“concerning”</a:t>
            </a:r>
            <a:endParaRPr lang="en-US" dirty="0"/>
          </a:p>
        </p:txBody>
      </p:sp>
    </p:spTree>
  </p:cSld>
  <p:clrMapOvr>
    <a:masterClrMapping/>
  </p:clrMapOvr>
  <p:transition>
    <p:dissolv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5123"/>
                                        </p:tgtEl>
                                        <p:attrNameLst>
                                          <p:attrName>style.visibility</p:attrName>
                                        </p:attrNameLst>
                                      </p:cBhvr>
                                      <p:to>
                                        <p:strVal val="visible"/>
                                      </p:to>
                                    </p:set>
                                    <p:animEffect transition="in" filter="dissolve">
                                      <p:cBhvr>
                                        <p:cTn id="7" dur="500"/>
                                        <p:tgtEl>
                                          <p:spTgt spid="5123"/>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5124"/>
                                        </p:tgtEl>
                                        <p:attrNameLst>
                                          <p:attrName>style.visibility</p:attrName>
                                        </p:attrNameLst>
                                      </p:cBhvr>
                                      <p:to>
                                        <p:strVal val="visible"/>
                                      </p:to>
                                    </p:set>
                                    <p:animEffect transition="in" filter="dissolve">
                                      <p:cBhvr>
                                        <p:cTn id="12" dur="500"/>
                                        <p:tgtEl>
                                          <p:spTgt spid="512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23" grpId="0" animBg="1" autoUpdateAnimBg="0"/>
      <p:bldP spid="5124" grpId="0" animBg="1" autoUpdateAnimBg="0"/>
    </p:bldLst>
  </p:timing>
</p:sld>
</file>

<file path=ppt/slides/slide1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a:xfrm>
            <a:off x="685800" y="239713"/>
            <a:ext cx="7772400" cy="903287"/>
          </a:xfrm>
          <a:ln>
            <a:solidFill>
              <a:schemeClr val="tx2"/>
            </a:solidFill>
          </a:ln>
        </p:spPr>
        <p:txBody>
          <a:bodyPr/>
          <a:lstStyle/>
          <a:p>
            <a:r>
              <a:rPr lang="en-US" b="1">
                <a:solidFill>
                  <a:schemeClr val="tx1"/>
                </a:solidFill>
              </a:rPr>
              <a:t>2 Samuel 23:1</a:t>
            </a:r>
          </a:p>
        </p:txBody>
      </p:sp>
      <p:sp>
        <p:nvSpPr>
          <p:cNvPr id="6147" name="Rectangle 3"/>
          <p:cNvSpPr>
            <a:spLocks noGrp="1" noChangeArrowheads="1"/>
          </p:cNvSpPr>
          <p:nvPr>
            <p:ph type="body" sz="half" idx="1"/>
          </p:nvPr>
        </p:nvSpPr>
        <p:spPr>
          <a:xfrm>
            <a:off x="533400" y="1295400"/>
            <a:ext cx="3962400" cy="5430838"/>
          </a:xfrm>
          <a:ln>
            <a:solidFill>
              <a:schemeClr val="tx2"/>
            </a:solidFill>
          </a:ln>
        </p:spPr>
        <p:txBody>
          <a:bodyPr/>
          <a:lstStyle/>
          <a:p>
            <a:pPr algn="ctr">
              <a:buFontTx/>
              <a:buNone/>
            </a:pPr>
            <a:r>
              <a:rPr lang="en-US" sz="3400" u="sng" dirty="0"/>
              <a:t>MT</a:t>
            </a:r>
            <a:endParaRPr lang="en-US" dirty="0"/>
          </a:p>
          <a:p>
            <a:pPr>
              <a:buFontTx/>
              <a:buNone/>
            </a:pPr>
            <a:r>
              <a:rPr lang="en-US" dirty="0"/>
              <a:t>These are the last words of David;</a:t>
            </a:r>
          </a:p>
          <a:p>
            <a:pPr>
              <a:buFontTx/>
              <a:buNone/>
            </a:pPr>
            <a:r>
              <a:rPr lang="en-US" dirty="0"/>
              <a:t>The oracle of David the son of Jesse,</a:t>
            </a:r>
          </a:p>
          <a:p>
            <a:pPr>
              <a:buFontTx/>
              <a:buNone/>
            </a:pPr>
            <a:r>
              <a:rPr lang="en-US" dirty="0"/>
              <a:t>And the oracle of the man raised up </a:t>
            </a:r>
            <a:r>
              <a:rPr lang="en-US" b="1" i="1" dirty="0"/>
              <a:t>on high</a:t>
            </a:r>
            <a:r>
              <a:rPr lang="en-US" i="1" dirty="0"/>
              <a:t>,</a:t>
            </a:r>
            <a:endParaRPr lang="en-US" dirty="0"/>
          </a:p>
          <a:p>
            <a:pPr>
              <a:buFontTx/>
              <a:buNone/>
            </a:pPr>
            <a:r>
              <a:rPr lang="en-US" dirty="0"/>
              <a:t>The </a:t>
            </a:r>
            <a:r>
              <a:rPr lang="en-US" b="1" i="1" dirty="0"/>
              <a:t>anointed</a:t>
            </a:r>
            <a:r>
              <a:rPr lang="en-US" dirty="0"/>
              <a:t> of the God of Jacob,</a:t>
            </a:r>
          </a:p>
          <a:p>
            <a:pPr>
              <a:buFontTx/>
              <a:buNone/>
            </a:pPr>
            <a:r>
              <a:rPr lang="en-US" dirty="0"/>
              <a:t>And the delightful one of the songs of Israel.</a:t>
            </a:r>
          </a:p>
        </p:txBody>
      </p:sp>
      <p:sp>
        <p:nvSpPr>
          <p:cNvPr id="6149" name="Rectangle 5"/>
          <p:cNvSpPr>
            <a:spLocks noGrp="1" noChangeArrowheads="1"/>
          </p:cNvSpPr>
          <p:nvPr>
            <p:ph type="body" sz="half" idx="2"/>
          </p:nvPr>
        </p:nvSpPr>
        <p:spPr>
          <a:xfrm>
            <a:off x="4724400" y="1295400"/>
            <a:ext cx="3962400" cy="5434013"/>
          </a:xfrm>
          <a:ln>
            <a:solidFill>
              <a:schemeClr val="tx2"/>
            </a:solidFill>
          </a:ln>
        </p:spPr>
        <p:txBody>
          <a:bodyPr/>
          <a:lstStyle/>
          <a:p>
            <a:pPr algn="ctr">
              <a:buFontTx/>
              <a:buNone/>
            </a:pPr>
            <a:r>
              <a:rPr lang="en-US" sz="3400" u="sng" dirty="0"/>
              <a:t>LXX</a:t>
            </a:r>
          </a:p>
          <a:p>
            <a:pPr>
              <a:buFontTx/>
              <a:buNone/>
            </a:pPr>
            <a:r>
              <a:rPr lang="en-US" dirty="0"/>
              <a:t>These are the last words of David;</a:t>
            </a:r>
          </a:p>
          <a:p>
            <a:pPr>
              <a:buFontTx/>
              <a:buNone/>
            </a:pPr>
            <a:r>
              <a:rPr lang="en-US" dirty="0"/>
              <a:t>The oracle of David the son of Jesse,</a:t>
            </a:r>
          </a:p>
          <a:p>
            <a:pPr>
              <a:buFontTx/>
              <a:buNone/>
            </a:pPr>
            <a:r>
              <a:rPr lang="en-US" dirty="0"/>
              <a:t>And the oracle of the man raised up </a:t>
            </a:r>
            <a:r>
              <a:rPr lang="en-US" b="1" i="1" dirty="0"/>
              <a:t>concerning</a:t>
            </a:r>
            <a:endParaRPr lang="en-US" dirty="0"/>
          </a:p>
          <a:p>
            <a:pPr>
              <a:buFontTx/>
              <a:buNone/>
            </a:pPr>
            <a:r>
              <a:rPr lang="en-US" dirty="0"/>
              <a:t>The </a:t>
            </a:r>
            <a:r>
              <a:rPr lang="en-US" b="1" i="1" dirty="0"/>
              <a:t>Messiah</a:t>
            </a:r>
            <a:r>
              <a:rPr lang="en-US" dirty="0"/>
              <a:t> (</a:t>
            </a:r>
            <a:r>
              <a:rPr lang="en-US" b="1" i="1" dirty="0"/>
              <a:t>Anointed)</a:t>
            </a:r>
            <a:r>
              <a:rPr lang="en-US" dirty="0"/>
              <a:t> of the God of Jacob,</a:t>
            </a:r>
          </a:p>
          <a:p>
            <a:pPr>
              <a:buFontTx/>
              <a:buNone/>
            </a:pPr>
            <a:r>
              <a:rPr lang="en-US" dirty="0"/>
              <a:t>And the Delightful One of the songs of Israel.</a:t>
            </a:r>
          </a:p>
        </p:txBody>
      </p:sp>
    </p:spTree>
  </p:cSld>
  <p:clrMapOvr>
    <a:masterClrMapping/>
  </p:clrMapOvr>
  <p:transition>
    <p:dissolv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6146"/>
                                        </p:tgtEl>
                                        <p:attrNameLst>
                                          <p:attrName>style.visibility</p:attrName>
                                        </p:attrNameLst>
                                      </p:cBhvr>
                                      <p:to>
                                        <p:strVal val="visible"/>
                                      </p:to>
                                    </p:set>
                                    <p:animEffect transition="in" filter="dissolve">
                                      <p:cBhvr>
                                        <p:cTn id="7" dur="500"/>
                                        <p:tgtEl>
                                          <p:spTgt spid="6146"/>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6147"/>
                                        </p:tgtEl>
                                        <p:attrNameLst>
                                          <p:attrName>style.visibility</p:attrName>
                                        </p:attrNameLst>
                                      </p:cBhvr>
                                      <p:to>
                                        <p:strVal val="visible"/>
                                      </p:to>
                                    </p:set>
                                    <p:animEffect transition="in" filter="dissolve">
                                      <p:cBhvr>
                                        <p:cTn id="12" dur="500"/>
                                        <p:tgtEl>
                                          <p:spTgt spid="6147"/>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6149"/>
                                        </p:tgtEl>
                                        <p:attrNameLst>
                                          <p:attrName>style.visibility</p:attrName>
                                        </p:attrNameLst>
                                      </p:cBhvr>
                                      <p:to>
                                        <p:strVal val="visible"/>
                                      </p:to>
                                    </p:set>
                                    <p:animEffect transition="in" filter="dissolve">
                                      <p:cBhvr>
                                        <p:cTn id="17" dur="500"/>
                                        <p:tgtEl>
                                          <p:spTgt spid="614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6" grpId="0" animBg="1" autoUpdateAnimBg="0"/>
      <p:bldP spid="6147" grpId="0" animBg="1"/>
      <p:bldP spid="6149" grpId="0" animBg="1"/>
    </p:bldLst>
  </p:timing>
</p:sld>
</file>

<file path=ppt/slides/slide1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a:xfrm>
            <a:off x="685800" y="457200"/>
            <a:ext cx="7772400" cy="1295400"/>
          </a:xfrm>
          <a:ln>
            <a:solidFill>
              <a:schemeClr val="tx1"/>
            </a:solidFill>
          </a:ln>
        </p:spPr>
        <p:txBody>
          <a:bodyPr/>
          <a:lstStyle/>
          <a:p>
            <a:r>
              <a:rPr lang="en-US" dirty="0"/>
              <a:t>The </a:t>
            </a:r>
            <a:r>
              <a:rPr lang="en-US" dirty="0" err="1"/>
              <a:t>Intextual</a:t>
            </a:r>
            <a:r>
              <a:rPr lang="en-US" dirty="0"/>
              <a:t> Interpretation</a:t>
            </a:r>
          </a:p>
        </p:txBody>
      </p:sp>
      <p:sp>
        <p:nvSpPr>
          <p:cNvPr id="26627" name="Rectangle 3"/>
          <p:cNvSpPr>
            <a:spLocks noGrp="1" noChangeArrowheads="1"/>
          </p:cNvSpPr>
          <p:nvPr>
            <p:ph type="body" idx="1"/>
          </p:nvPr>
        </p:nvSpPr>
        <p:spPr>
          <a:xfrm>
            <a:off x="533400" y="1981200"/>
            <a:ext cx="8001000" cy="4114800"/>
          </a:xfrm>
        </p:spPr>
        <p:txBody>
          <a:bodyPr/>
          <a:lstStyle/>
          <a:p>
            <a:r>
              <a:rPr lang="en-US" dirty="0"/>
              <a:t>David’s Prophetic Role    23:2-3a</a:t>
            </a:r>
          </a:p>
          <a:p>
            <a:pPr lvl="1"/>
            <a:r>
              <a:rPr lang="en-US" dirty="0"/>
              <a:t>David claims divine inspiration.</a:t>
            </a:r>
          </a:p>
          <a:p>
            <a:pPr lvl="1"/>
            <a:r>
              <a:rPr lang="en-US" dirty="0"/>
              <a:t>The fourfold declaration seems to indicate that he is introducing an exalted person.</a:t>
            </a:r>
          </a:p>
        </p:txBody>
      </p:sp>
      <p:sp>
        <p:nvSpPr>
          <p:cNvPr id="2" name="TextBox 1">
            <a:extLst>
              <a:ext uri="{FF2B5EF4-FFF2-40B4-BE49-F238E27FC236}">
                <a16:creationId xmlns:a16="http://schemas.microsoft.com/office/drawing/2014/main" id="{42D5EAF4-3E51-C144-954F-3EA73C1EF775}"/>
              </a:ext>
            </a:extLst>
          </p:cNvPr>
          <p:cNvSpPr txBox="1"/>
          <p:nvPr/>
        </p:nvSpPr>
        <p:spPr>
          <a:xfrm>
            <a:off x="6934200" y="6324600"/>
            <a:ext cx="2188029" cy="461665"/>
          </a:xfrm>
          <a:prstGeom prst="rect">
            <a:avLst/>
          </a:prstGeom>
          <a:noFill/>
        </p:spPr>
        <p:txBody>
          <a:bodyPr wrap="square" rtlCol="0">
            <a:spAutoFit/>
          </a:bodyPr>
          <a:lstStyle/>
          <a:p>
            <a:pPr algn="ctr"/>
            <a:r>
              <a:rPr lang="en-US" i="1" dirty="0">
                <a:latin typeface="Calibri Light" panose="020F0302020204030204" pitchFamily="34" charset="0"/>
                <a:cs typeface="Calibri Light" panose="020F0302020204030204" pitchFamily="34" charset="0"/>
              </a:rPr>
              <a:t>2 Samuel 23:1-5</a:t>
            </a:r>
          </a:p>
        </p:txBody>
      </p:sp>
    </p:spTree>
    <p:extLst>
      <p:ext uri="{BB962C8B-B14F-4D97-AF65-F5344CB8AC3E}">
        <p14:creationId xmlns:p14="http://schemas.microsoft.com/office/powerpoint/2010/main" val="1524336879"/>
      </p:ext>
    </p:extLst>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26627">
                                            <p:txEl>
                                              <p:pRg st="0" end="0"/>
                                            </p:txEl>
                                          </p:spTgt>
                                        </p:tgtEl>
                                        <p:attrNameLst>
                                          <p:attrName>style.visibility</p:attrName>
                                        </p:attrNameLst>
                                      </p:cBhvr>
                                      <p:to>
                                        <p:strVal val="visible"/>
                                      </p:to>
                                    </p:set>
                                    <p:animEffect transition="in" filter="dissolve">
                                      <p:cBhvr>
                                        <p:cTn id="7" dur="1000"/>
                                        <p:tgtEl>
                                          <p:spTgt spid="2662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26627">
                                            <p:txEl>
                                              <p:pRg st="1" end="1"/>
                                            </p:txEl>
                                          </p:spTgt>
                                        </p:tgtEl>
                                        <p:attrNameLst>
                                          <p:attrName>style.visibility</p:attrName>
                                        </p:attrNameLst>
                                      </p:cBhvr>
                                      <p:to>
                                        <p:strVal val="visible"/>
                                      </p:to>
                                    </p:set>
                                    <p:animEffect transition="in" filter="dissolve">
                                      <p:cBhvr>
                                        <p:cTn id="12" dur="1000"/>
                                        <p:tgtEl>
                                          <p:spTgt spid="26627">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26627">
                                            <p:txEl>
                                              <p:pRg st="2" end="2"/>
                                            </p:txEl>
                                          </p:spTgt>
                                        </p:tgtEl>
                                        <p:attrNameLst>
                                          <p:attrName>style.visibility</p:attrName>
                                        </p:attrNameLst>
                                      </p:cBhvr>
                                      <p:to>
                                        <p:strVal val="visible"/>
                                      </p:to>
                                    </p:set>
                                    <p:animEffect transition="in" filter="dissolve">
                                      <p:cBhvr>
                                        <p:cTn id="17" dur="1000"/>
                                        <p:tgtEl>
                                          <p:spTgt spid="26627">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627" grpId="0" uiExpand="1" build="p" bldLvl="5" autoUpdateAnimBg="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EA49D362-2B8A-144A-94C9-AB334BAD33C9}"/>
              </a:ext>
            </a:extLst>
          </p:cNvPr>
          <p:cNvSpPr/>
          <p:nvPr/>
        </p:nvSpPr>
        <p:spPr>
          <a:xfrm>
            <a:off x="914400" y="428178"/>
            <a:ext cx="7315200" cy="6001643"/>
          </a:xfrm>
          <a:prstGeom prst="rect">
            <a:avLst/>
          </a:prstGeom>
        </p:spPr>
        <p:txBody>
          <a:bodyPr wrap="square">
            <a:spAutoFit/>
          </a:bodyPr>
          <a:lstStyle/>
          <a:p>
            <a:pPr marL="12700" lvl="1">
              <a:buNone/>
            </a:pPr>
            <a:r>
              <a:rPr lang="en-US" sz="3200" dirty="0">
                <a:latin typeface="Calibri" panose="020F0502020204030204" pitchFamily="34" charset="0"/>
                <a:cs typeface="Calibri" panose="020F0502020204030204" pitchFamily="34" charset="0"/>
              </a:rPr>
              <a:t>So remarkable an introduction must be followed by no ordinary prophecy. If the prophecy should bear on nothing more remarkable than some earthly successor of David, all this preliminary glorification would be singularly out of place. It would be like a great procession of heralds and flourishing of trumpets in an earthly kingdom to announce some event of the most ordinary kind, the repeal of a tax or the appointment of an officer.  </a:t>
            </a:r>
          </a:p>
          <a:p>
            <a:pPr marL="12700" lvl="1">
              <a:buNone/>
            </a:pPr>
            <a:r>
              <a:rPr lang="en-US" sz="3200" dirty="0">
                <a:latin typeface="Calibri" panose="020F0502020204030204" pitchFamily="34" charset="0"/>
                <a:cs typeface="Calibri" panose="020F0502020204030204" pitchFamily="34" charset="0"/>
              </a:rPr>
              <a:t>					W.G. Blaikie</a:t>
            </a:r>
          </a:p>
        </p:txBody>
      </p:sp>
    </p:spTree>
    <p:extLst>
      <p:ext uri="{BB962C8B-B14F-4D97-AF65-F5344CB8AC3E}">
        <p14:creationId xmlns:p14="http://schemas.microsoft.com/office/powerpoint/2010/main" val="925098161"/>
      </p:ext>
    </p:extLst>
  </p:cSld>
  <p:clrMapOvr>
    <a:masterClrMapping/>
  </p:clrMapOvr>
  <p:transition>
    <p:dissolve/>
  </p:transition>
</p:sld>
</file>

<file path=ppt/slides/slide1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a:xfrm>
            <a:off x="685800" y="457200"/>
            <a:ext cx="7772400" cy="1295400"/>
          </a:xfrm>
          <a:ln>
            <a:solidFill>
              <a:schemeClr val="tx1"/>
            </a:solidFill>
          </a:ln>
        </p:spPr>
        <p:txBody>
          <a:bodyPr/>
          <a:lstStyle/>
          <a:p>
            <a:r>
              <a:rPr lang="en-US" dirty="0"/>
              <a:t>The </a:t>
            </a:r>
            <a:r>
              <a:rPr lang="en-US" dirty="0" err="1"/>
              <a:t>Intextual</a:t>
            </a:r>
            <a:r>
              <a:rPr lang="en-US" dirty="0"/>
              <a:t> Interpretation</a:t>
            </a:r>
          </a:p>
        </p:txBody>
      </p:sp>
      <p:sp>
        <p:nvSpPr>
          <p:cNvPr id="26627" name="Rectangle 3"/>
          <p:cNvSpPr>
            <a:spLocks noGrp="1" noChangeArrowheads="1"/>
          </p:cNvSpPr>
          <p:nvPr>
            <p:ph type="body" idx="1"/>
          </p:nvPr>
        </p:nvSpPr>
        <p:spPr>
          <a:xfrm>
            <a:off x="533400" y="1981200"/>
            <a:ext cx="8001000" cy="4114800"/>
          </a:xfrm>
        </p:spPr>
        <p:txBody>
          <a:bodyPr/>
          <a:lstStyle/>
          <a:p>
            <a:r>
              <a:rPr lang="en-US" dirty="0"/>
              <a:t>David’s Righteous King    23:3b-4</a:t>
            </a:r>
          </a:p>
          <a:p>
            <a:pPr lvl="1"/>
            <a:r>
              <a:rPr lang="en-US" dirty="0"/>
              <a:t>Glorious description does not refer to David but the Messiah.</a:t>
            </a:r>
          </a:p>
          <a:p>
            <a:pPr lvl="1"/>
            <a:r>
              <a:rPr lang="en-US" dirty="0"/>
              <a:t>The terms used are found in other messianic passages.</a:t>
            </a:r>
          </a:p>
        </p:txBody>
      </p:sp>
      <p:sp>
        <p:nvSpPr>
          <p:cNvPr id="2" name="TextBox 1">
            <a:extLst>
              <a:ext uri="{FF2B5EF4-FFF2-40B4-BE49-F238E27FC236}">
                <a16:creationId xmlns:a16="http://schemas.microsoft.com/office/drawing/2014/main" id="{42D5EAF4-3E51-C144-954F-3EA73C1EF775}"/>
              </a:ext>
            </a:extLst>
          </p:cNvPr>
          <p:cNvSpPr txBox="1"/>
          <p:nvPr/>
        </p:nvSpPr>
        <p:spPr>
          <a:xfrm>
            <a:off x="6934200" y="6324600"/>
            <a:ext cx="2188029" cy="461665"/>
          </a:xfrm>
          <a:prstGeom prst="rect">
            <a:avLst/>
          </a:prstGeom>
          <a:noFill/>
        </p:spPr>
        <p:txBody>
          <a:bodyPr wrap="square" rtlCol="0">
            <a:spAutoFit/>
          </a:bodyPr>
          <a:lstStyle/>
          <a:p>
            <a:pPr algn="ctr"/>
            <a:r>
              <a:rPr lang="en-US" i="1" dirty="0">
                <a:latin typeface="Calibri Light" panose="020F0302020204030204" pitchFamily="34" charset="0"/>
                <a:cs typeface="Calibri Light" panose="020F0302020204030204" pitchFamily="34" charset="0"/>
              </a:rPr>
              <a:t>2 Samuel 23:1-5</a:t>
            </a:r>
          </a:p>
        </p:txBody>
      </p:sp>
    </p:spTree>
    <p:extLst>
      <p:ext uri="{BB962C8B-B14F-4D97-AF65-F5344CB8AC3E}">
        <p14:creationId xmlns:p14="http://schemas.microsoft.com/office/powerpoint/2010/main" val="4029517683"/>
      </p:ext>
    </p:extLst>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26627">
                                            <p:txEl>
                                              <p:pRg st="0" end="0"/>
                                            </p:txEl>
                                          </p:spTgt>
                                        </p:tgtEl>
                                        <p:attrNameLst>
                                          <p:attrName>style.visibility</p:attrName>
                                        </p:attrNameLst>
                                      </p:cBhvr>
                                      <p:to>
                                        <p:strVal val="visible"/>
                                      </p:to>
                                    </p:set>
                                    <p:animEffect transition="in" filter="dissolve">
                                      <p:cBhvr>
                                        <p:cTn id="7" dur="1000"/>
                                        <p:tgtEl>
                                          <p:spTgt spid="2662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26627">
                                            <p:txEl>
                                              <p:pRg st="1" end="1"/>
                                            </p:txEl>
                                          </p:spTgt>
                                        </p:tgtEl>
                                        <p:attrNameLst>
                                          <p:attrName>style.visibility</p:attrName>
                                        </p:attrNameLst>
                                      </p:cBhvr>
                                      <p:to>
                                        <p:strVal val="visible"/>
                                      </p:to>
                                    </p:set>
                                    <p:animEffect transition="in" filter="dissolve">
                                      <p:cBhvr>
                                        <p:cTn id="12" dur="1000"/>
                                        <p:tgtEl>
                                          <p:spTgt spid="26627">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26627">
                                            <p:txEl>
                                              <p:pRg st="2" end="2"/>
                                            </p:txEl>
                                          </p:spTgt>
                                        </p:tgtEl>
                                        <p:attrNameLst>
                                          <p:attrName>style.visibility</p:attrName>
                                        </p:attrNameLst>
                                      </p:cBhvr>
                                      <p:to>
                                        <p:strVal val="visible"/>
                                      </p:to>
                                    </p:set>
                                    <p:animEffect transition="in" filter="dissolve">
                                      <p:cBhvr>
                                        <p:cTn id="17" dur="1000"/>
                                        <p:tgtEl>
                                          <p:spTgt spid="26627">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627" grpId="0" uiExpand="1" build="p" bldLvl="5" autoUpdateAnimBg="0"/>
    </p:bldLst>
  </p:timing>
</p:sld>
</file>

<file path=ppt/slides/slide1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a:xfrm>
            <a:off x="685800" y="457200"/>
            <a:ext cx="7772400" cy="1295400"/>
          </a:xfrm>
          <a:ln>
            <a:solidFill>
              <a:schemeClr val="tx1"/>
            </a:solidFill>
          </a:ln>
        </p:spPr>
        <p:txBody>
          <a:bodyPr/>
          <a:lstStyle/>
          <a:p>
            <a:r>
              <a:rPr lang="en-US" dirty="0"/>
              <a:t>The </a:t>
            </a:r>
            <a:r>
              <a:rPr lang="en-US" dirty="0" err="1"/>
              <a:t>Intextual</a:t>
            </a:r>
            <a:r>
              <a:rPr lang="en-US" dirty="0"/>
              <a:t> Interpretation</a:t>
            </a:r>
          </a:p>
        </p:txBody>
      </p:sp>
      <p:sp>
        <p:nvSpPr>
          <p:cNvPr id="26627" name="Rectangle 3"/>
          <p:cNvSpPr>
            <a:spLocks noGrp="1" noChangeArrowheads="1"/>
          </p:cNvSpPr>
          <p:nvPr>
            <p:ph type="body" idx="1"/>
          </p:nvPr>
        </p:nvSpPr>
        <p:spPr>
          <a:xfrm>
            <a:off x="533400" y="1981200"/>
            <a:ext cx="8001000" cy="4114800"/>
          </a:xfrm>
        </p:spPr>
        <p:txBody>
          <a:bodyPr/>
          <a:lstStyle/>
          <a:p>
            <a:r>
              <a:rPr lang="en-US" dirty="0"/>
              <a:t>David’s Messianic Hope   23:5</a:t>
            </a:r>
          </a:p>
          <a:p>
            <a:pPr lvl="1"/>
            <a:r>
              <a:rPr lang="en-US" dirty="0"/>
              <a:t>David and his house are unrighteous and unworthy.</a:t>
            </a:r>
          </a:p>
          <a:p>
            <a:pPr lvl="1"/>
            <a:r>
              <a:rPr lang="en-US" dirty="0"/>
              <a:t>David’s hope is derived from God’s gracious covenant.</a:t>
            </a:r>
          </a:p>
          <a:p>
            <a:pPr lvl="1"/>
            <a:r>
              <a:rPr lang="en-US" dirty="0"/>
              <a:t>God’s promises guarantee David’s salvation, although the fulfillment had not yet come to pass.</a:t>
            </a:r>
          </a:p>
        </p:txBody>
      </p:sp>
      <p:sp>
        <p:nvSpPr>
          <p:cNvPr id="2" name="TextBox 1">
            <a:extLst>
              <a:ext uri="{FF2B5EF4-FFF2-40B4-BE49-F238E27FC236}">
                <a16:creationId xmlns:a16="http://schemas.microsoft.com/office/drawing/2014/main" id="{42D5EAF4-3E51-C144-954F-3EA73C1EF775}"/>
              </a:ext>
            </a:extLst>
          </p:cNvPr>
          <p:cNvSpPr txBox="1"/>
          <p:nvPr/>
        </p:nvSpPr>
        <p:spPr>
          <a:xfrm>
            <a:off x="6934200" y="6324600"/>
            <a:ext cx="2188029" cy="461665"/>
          </a:xfrm>
          <a:prstGeom prst="rect">
            <a:avLst/>
          </a:prstGeom>
          <a:noFill/>
        </p:spPr>
        <p:txBody>
          <a:bodyPr wrap="square" rtlCol="0">
            <a:spAutoFit/>
          </a:bodyPr>
          <a:lstStyle/>
          <a:p>
            <a:pPr algn="ctr"/>
            <a:r>
              <a:rPr lang="en-US" i="1" dirty="0">
                <a:latin typeface="Calibri Light" panose="020F0302020204030204" pitchFamily="34" charset="0"/>
                <a:cs typeface="Calibri Light" panose="020F0302020204030204" pitchFamily="34" charset="0"/>
              </a:rPr>
              <a:t>2 Samuel 23:1-5</a:t>
            </a:r>
          </a:p>
        </p:txBody>
      </p:sp>
    </p:spTree>
    <p:extLst>
      <p:ext uri="{BB962C8B-B14F-4D97-AF65-F5344CB8AC3E}">
        <p14:creationId xmlns:p14="http://schemas.microsoft.com/office/powerpoint/2010/main" val="3540027344"/>
      </p:ext>
    </p:extLst>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26627">
                                            <p:txEl>
                                              <p:pRg st="0" end="0"/>
                                            </p:txEl>
                                          </p:spTgt>
                                        </p:tgtEl>
                                        <p:attrNameLst>
                                          <p:attrName>style.visibility</p:attrName>
                                        </p:attrNameLst>
                                      </p:cBhvr>
                                      <p:to>
                                        <p:strVal val="visible"/>
                                      </p:to>
                                    </p:set>
                                    <p:animEffect transition="in" filter="dissolve">
                                      <p:cBhvr>
                                        <p:cTn id="7" dur="1000"/>
                                        <p:tgtEl>
                                          <p:spTgt spid="2662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26627">
                                            <p:txEl>
                                              <p:pRg st="1" end="1"/>
                                            </p:txEl>
                                          </p:spTgt>
                                        </p:tgtEl>
                                        <p:attrNameLst>
                                          <p:attrName>style.visibility</p:attrName>
                                        </p:attrNameLst>
                                      </p:cBhvr>
                                      <p:to>
                                        <p:strVal val="visible"/>
                                      </p:to>
                                    </p:set>
                                    <p:animEffect transition="in" filter="dissolve">
                                      <p:cBhvr>
                                        <p:cTn id="12" dur="1000"/>
                                        <p:tgtEl>
                                          <p:spTgt spid="26627">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26627">
                                            <p:txEl>
                                              <p:pRg st="2" end="2"/>
                                            </p:txEl>
                                          </p:spTgt>
                                        </p:tgtEl>
                                        <p:attrNameLst>
                                          <p:attrName>style.visibility</p:attrName>
                                        </p:attrNameLst>
                                      </p:cBhvr>
                                      <p:to>
                                        <p:strVal val="visible"/>
                                      </p:to>
                                    </p:set>
                                    <p:animEffect transition="in" filter="dissolve">
                                      <p:cBhvr>
                                        <p:cTn id="17" dur="1000"/>
                                        <p:tgtEl>
                                          <p:spTgt spid="26627">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26627">
                                            <p:txEl>
                                              <p:pRg st="3" end="3"/>
                                            </p:txEl>
                                          </p:spTgt>
                                        </p:tgtEl>
                                        <p:attrNameLst>
                                          <p:attrName>style.visibility</p:attrName>
                                        </p:attrNameLst>
                                      </p:cBhvr>
                                      <p:to>
                                        <p:strVal val="visible"/>
                                      </p:to>
                                    </p:set>
                                    <p:animEffect transition="in" filter="dissolve">
                                      <p:cBhvr>
                                        <p:cTn id="22" dur="1000"/>
                                        <p:tgtEl>
                                          <p:spTgt spid="26627">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627" grpId="0" uiExpand="1" build="p" bldLvl="5" autoUpdateAnimBg="0"/>
    </p:bldLst>
  </p:timing>
</p:sld>
</file>

<file path=ppt/slides/slide1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a:xfrm>
            <a:off x="685800" y="457200"/>
            <a:ext cx="7772400" cy="1295400"/>
          </a:xfrm>
          <a:ln>
            <a:solidFill>
              <a:schemeClr val="tx1"/>
            </a:solidFill>
          </a:ln>
        </p:spPr>
        <p:txBody>
          <a:bodyPr/>
          <a:lstStyle/>
          <a:p>
            <a:r>
              <a:rPr lang="en-US" dirty="0"/>
              <a:t>The Intertextual Confirmations</a:t>
            </a:r>
          </a:p>
        </p:txBody>
      </p:sp>
      <p:sp>
        <p:nvSpPr>
          <p:cNvPr id="26627" name="Rectangle 3"/>
          <p:cNvSpPr>
            <a:spLocks noGrp="1" noChangeArrowheads="1"/>
          </p:cNvSpPr>
          <p:nvPr>
            <p:ph type="body" idx="1"/>
          </p:nvPr>
        </p:nvSpPr>
        <p:spPr>
          <a:xfrm>
            <a:off x="533400" y="1981200"/>
            <a:ext cx="8001000" cy="4114800"/>
          </a:xfrm>
        </p:spPr>
        <p:txBody>
          <a:bodyPr/>
          <a:lstStyle/>
          <a:p>
            <a:r>
              <a:rPr lang="en-US" dirty="0"/>
              <a:t>Intertextual References in the Old Testament</a:t>
            </a:r>
          </a:p>
          <a:p>
            <a:pPr lvl="1"/>
            <a:r>
              <a:rPr lang="en-US" dirty="0"/>
              <a:t>Rule (v.3b) – Ruler over Israel.  Micah 5:4</a:t>
            </a:r>
          </a:p>
          <a:p>
            <a:pPr lvl="1"/>
            <a:r>
              <a:rPr lang="en-US" dirty="0"/>
              <a:t>Just, Righteous (v.3b) – Righteous King    Isa 9:7; 11:4; </a:t>
            </a:r>
            <a:r>
              <a:rPr lang="en-US" dirty="0" err="1"/>
              <a:t>Jer</a:t>
            </a:r>
            <a:r>
              <a:rPr lang="en-US" dirty="0"/>
              <a:t> 23:5; 33:15, </a:t>
            </a:r>
            <a:r>
              <a:rPr lang="en-US" dirty="0" err="1"/>
              <a:t>Zech</a:t>
            </a:r>
            <a:r>
              <a:rPr lang="en-US" dirty="0"/>
              <a:t> 9:9</a:t>
            </a:r>
          </a:p>
          <a:p>
            <a:pPr lvl="1"/>
            <a:r>
              <a:rPr lang="en-US" dirty="0"/>
              <a:t>Fear of God (v.3b) – Fear of God    Isa 11:2</a:t>
            </a:r>
          </a:p>
          <a:p>
            <a:pPr lvl="1"/>
            <a:r>
              <a:rPr lang="en-US" dirty="0"/>
              <a:t>Morning Light (v.4) – light out of darkness   Isa 9:2, sun of righteousness   Mal 4:2</a:t>
            </a:r>
          </a:p>
          <a:p>
            <a:pPr lvl="1"/>
            <a:r>
              <a:rPr lang="en-US" dirty="0"/>
              <a:t>Rain on sprouting grass (v.4) – rain on cut grass Psalm 72:6</a:t>
            </a:r>
          </a:p>
        </p:txBody>
      </p:sp>
      <p:sp>
        <p:nvSpPr>
          <p:cNvPr id="2" name="TextBox 1">
            <a:extLst>
              <a:ext uri="{FF2B5EF4-FFF2-40B4-BE49-F238E27FC236}">
                <a16:creationId xmlns:a16="http://schemas.microsoft.com/office/drawing/2014/main" id="{42D5EAF4-3E51-C144-954F-3EA73C1EF775}"/>
              </a:ext>
            </a:extLst>
          </p:cNvPr>
          <p:cNvSpPr txBox="1"/>
          <p:nvPr/>
        </p:nvSpPr>
        <p:spPr>
          <a:xfrm>
            <a:off x="6934200" y="6324600"/>
            <a:ext cx="2188029" cy="461665"/>
          </a:xfrm>
          <a:prstGeom prst="rect">
            <a:avLst/>
          </a:prstGeom>
          <a:noFill/>
        </p:spPr>
        <p:txBody>
          <a:bodyPr wrap="square" rtlCol="0">
            <a:spAutoFit/>
          </a:bodyPr>
          <a:lstStyle/>
          <a:p>
            <a:pPr algn="ctr"/>
            <a:r>
              <a:rPr lang="en-US" i="1" dirty="0">
                <a:latin typeface="Calibri Light" panose="020F0302020204030204" pitchFamily="34" charset="0"/>
                <a:cs typeface="Calibri Light" panose="020F0302020204030204" pitchFamily="34" charset="0"/>
              </a:rPr>
              <a:t>2 Samuel 23:1-5</a:t>
            </a:r>
          </a:p>
        </p:txBody>
      </p:sp>
    </p:spTree>
    <p:extLst>
      <p:ext uri="{BB962C8B-B14F-4D97-AF65-F5344CB8AC3E}">
        <p14:creationId xmlns:p14="http://schemas.microsoft.com/office/powerpoint/2010/main" val="3084531557"/>
      </p:ext>
    </p:extLst>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26627">
                                            <p:txEl>
                                              <p:pRg st="0" end="0"/>
                                            </p:txEl>
                                          </p:spTgt>
                                        </p:tgtEl>
                                        <p:attrNameLst>
                                          <p:attrName>style.visibility</p:attrName>
                                        </p:attrNameLst>
                                      </p:cBhvr>
                                      <p:to>
                                        <p:strVal val="visible"/>
                                      </p:to>
                                    </p:set>
                                    <p:animEffect transition="in" filter="dissolve">
                                      <p:cBhvr>
                                        <p:cTn id="7" dur="1000"/>
                                        <p:tgtEl>
                                          <p:spTgt spid="2662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26627">
                                            <p:txEl>
                                              <p:pRg st="1" end="1"/>
                                            </p:txEl>
                                          </p:spTgt>
                                        </p:tgtEl>
                                        <p:attrNameLst>
                                          <p:attrName>style.visibility</p:attrName>
                                        </p:attrNameLst>
                                      </p:cBhvr>
                                      <p:to>
                                        <p:strVal val="visible"/>
                                      </p:to>
                                    </p:set>
                                    <p:animEffect transition="in" filter="dissolve">
                                      <p:cBhvr>
                                        <p:cTn id="12" dur="1000"/>
                                        <p:tgtEl>
                                          <p:spTgt spid="26627">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26627">
                                            <p:txEl>
                                              <p:pRg st="2" end="2"/>
                                            </p:txEl>
                                          </p:spTgt>
                                        </p:tgtEl>
                                        <p:attrNameLst>
                                          <p:attrName>style.visibility</p:attrName>
                                        </p:attrNameLst>
                                      </p:cBhvr>
                                      <p:to>
                                        <p:strVal val="visible"/>
                                      </p:to>
                                    </p:set>
                                    <p:animEffect transition="in" filter="dissolve">
                                      <p:cBhvr>
                                        <p:cTn id="17" dur="1000"/>
                                        <p:tgtEl>
                                          <p:spTgt spid="26627">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26627">
                                            <p:txEl>
                                              <p:pRg st="3" end="3"/>
                                            </p:txEl>
                                          </p:spTgt>
                                        </p:tgtEl>
                                        <p:attrNameLst>
                                          <p:attrName>style.visibility</p:attrName>
                                        </p:attrNameLst>
                                      </p:cBhvr>
                                      <p:to>
                                        <p:strVal val="visible"/>
                                      </p:to>
                                    </p:set>
                                    <p:animEffect transition="in" filter="dissolve">
                                      <p:cBhvr>
                                        <p:cTn id="22" dur="1000"/>
                                        <p:tgtEl>
                                          <p:spTgt spid="26627">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9" presetClass="entr" presetSubtype="0" fill="hold" grpId="0" nodeType="clickEffect">
                                  <p:stCondLst>
                                    <p:cond delay="0"/>
                                  </p:stCondLst>
                                  <p:childTnLst>
                                    <p:set>
                                      <p:cBhvr>
                                        <p:cTn id="26" dur="1" fill="hold">
                                          <p:stCondLst>
                                            <p:cond delay="0"/>
                                          </p:stCondLst>
                                        </p:cTn>
                                        <p:tgtEl>
                                          <p:spTgt spid="26627">
                                            <p:txEl>
                                              <p:pRg st="4" end="4"/>
                                            </p:txEl>
                                          </p:spTgt>
                                        </p:tgtEl>
                                        <p:attrNameLst>
                                          <p:attrName>style.visibility</p:attrName>
                                        </p:attrNameLst>
                                      </p:cBhvr>
                                      <p:to>
                                        <p:strVal val="visible"/>
                                      </p:to>
                                    </p:set>
                                    <p:animEffect transition="in" filter="dissolve">
                                      <p:cBhvr>
                                        <p:cTn id="27" dur="1000"/>
                                        <p:tgtEl>
                                          <p:spTgt spid="26627">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9" presetClass="entr" presetSubtype="0" fill="hold" grpId="0" nodeType="clickEffect">
                                  <p:stCondLst>
                                    <p:cond delay="0"/>
                                  </p:stCondLst>
                                  <p:childTnLst>
                                    <p:set>
                                      <p:cBhvr>
                                        <p:cTn id="31" dur="1" fill="hold">
                                          <p:stCondLst>
                                            <p:cond delay="0"/>
                                          </p:stCondLst>
                                        </p:cTn>
                                        <p:tgtEl>
                                          <p:spTgt spid="26627">
                                            <p:txEl>
                                              <p:pRg st="5" end="5"/>
                                            </p:txEl>
                                          </p:spTgt>
                                        </p:tgtEl>
                                        <p:attrNameLst>
                                          <p:attrName>style.visibility</p:attrName>
                                        </p:attrNameLst>
                                      </p:cBhvr>
                                      <p:to>
                                        <p:strVal val="visible"/>
                                      </p:to>
                                    </p:set>
                                    <p:animEffect transition="in" filter="dissolve">
                                      <p:cBhvr>
                                        <p:cTn id="32" dur="1000"/>
                                        <p:tgtEl>
                                          <p:spTgt spid="26627">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627" grpId="0" uiExpand="1" build="p" bldLvl="5" autoUpdateAnimBg="0"/>
    </p:bldLst>
  </p:timing>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a:xfrm>
            <a:off x="685800" y="457200"/>
            <a:ext cx="7772400" cy="1295400"/>
          </a:xfrm>
          <a:ln>
            <a:solidFill>
              <a:schemeClr val="tx1"/>
            </a:solidFill>
          </a:ln>
        </p:spPr>
        <p:txBody>
          <a:bodyPr/>
          <a:lstStyle/>
          <a:p>
            <a:r>
              <a:rPr lang="en-US" dirty="0"/>
              <a:t>The Teacher of Righteousness Joel 2:23</a:t>
            </a:r>
          </a:p>
        </p:txBody>
      </p:sp>
      <p:sp>
        <p:nvSpPr>
          <p:cNvPr id="26627" name="Rectangle 3"/>
          <p:cNvSpPr>
            <a:spLocks noGrp="1" noChangeArrowheads="1"/>
          </p:cNvSpPr>
          <p:nvPr>
            <p:ph type="body" idx="1"/>
          </p:nvPr>
        </p:nvSpPr>
        <p:spPr>
          <a:xfrm>
            <a:off x="533400" y="1981200"/>
            <a:ext cx="8001000" cy="4114800"/>
          </a:xfrm>
        </p:spPr>
        <p:txBody>
          <a:bodyPr/>
          <a:lstStyle/>
          <a:p>
            <a:pPr>
              <a:lnSpc>
                <a:spcPct val="150000"/>
              </a:lnSpc>
            </a:pPr>
            <a:r>
              <a:rPr lang="en-US" dirty="0"/>
              <a:t>The Biblical Context</a:t>
            </a:r>
          </a:p>
          <a:p>
            <a:pPr>
              <a:lnSpc>
                <a:spcPct val="150000"/>
              </a:lnSpc>
            </a:pPr>
            <a:r>
              <a:rPr lang="en-US" dirty="0"/>
              <a:t>The Interpretive History</a:t>
            </a:r>
          </a:p>
          <a:p>
            <a:pPr>
              <a:lnSpc>
                <a:spcPct val="150000"/>
              </a:lnSpc>
            </a:pPr>
            <a:r>
              <a:rPr lang="en-US" dirty="0"/>
              <a:t>The </a:t>
            </a:r>
            <a:r>
              <a:rPr lang="en-US" dirty="0" err="1"/>
              <a:t>Intextual</a:t>
            </a:r>
            <a:r>
              <a:rPr lang="en-US" dirty="0"/>
              <a:t> Interpretation</a:t>
            </a:r>
          </a:p>
          <a:p>
            <a:pPr>
              <a:lnSpc>
                <a:spcPct val="150000"/>
              </a:lnSpc>
            </a:pPr>
            <a:r>
              <a:rPr lang="en-US" dirty="0"/>
              <a:t>The Intertextual Interpretation</a:t>
            </a:r>
          </a:p>
        </p:txBody>
      </p:sp>
    </p:spTree>
  </p:cSld>
  <p:clrMapOvr>
    <a:masterClrMapping/>
  </p:clrMapOvr>
  <p:transition>
    <p:dissolv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26627">
                                            <p:txEl>
                                              <p:pRg st="0" end="0"/>
                                            </p:txEl>
                                          </p:spTgt>
                                        </p:tgtEl>
                                        <p:attrNameLst>
                                          <p:attrName>style.visibility</p:attrName>
                                        </p:attrNameLst>
                                      </p:cBhvr>
                                      <p:to>
                                        <p:strVal val="visible"/>
                                      </p:to>
                                    </p:set>
                                    <p:animEffect transition="in" filter="dissolve">
                                      <p:cBhvr>
                                        <p:cTn id="7" dur="1000"/>
                                        <p:tgtEl>
                                          <p:spTgt spid="2662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26627">
                                            <p:txEl>
                                              <p:pRg st="1" end="1"/>
                                            </p:txEl>
                                          </p:spTgt>
                                        </p:tgtEl>
                                        <p:attrNameLst>
                                          <p:attrName>style.visibility</p:attrName>
                                        </p:attrNameLst>
                                      </p:cBhvr>
                                      <p:to>
                                        <p:strVal val="visible"/>
                                      </p:to>
                                    </p:set>
                                    <p:animEffect transition="in" filter="dissolve">
                                      <p:cBhvr>
                                        <p:cTn id="12" dur="1000"/>
                                        <p:tgtEl>
                                          <p:spTgt spid="26627">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26627">
                                            <p:txEl>
                                              <p:pRg st="2" end="2"/>
                                            </p:txEl>
                                          </p:spTgt>
                                        </p:tgtEl>
                                        <p:attrNameLst>
                                          <p:attrName>style.visibility</p:attrName>
                                        </p:attrNameLst>
                                      </p:cBhvr>
                                      <p:to>
                                        <p:strVal val="visible"/>
                                      </p:to>
                                    </p:set>
                                    <p:animEffect transition="in" filter="dissolve">
                                      <p:cBhvr>
                                        <p:cTn id="17" dur="1000"/>
                                        <p:tgtEl>
                                          <p:spTgt spid="26627">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26627">
                                            <p:txEl>
                                              <p:pRg st="3" end="3"/>
                                            </p:txEl>
                                          </p:spTgt>
                                        </p:tgtEl>
                                        <p:attrNameLst>
                                          <p:attrName>style.visibility</p:attrName>
                                        </p:attrNameLst>
                                      </p:cBhvr>
                                      <p:to>
                                        <p:strVal val="visible"/>
                                      </p:to>
                                    </p:set>
                                    <p:animEffect transition="in" filter="dissolve">
                                      <p:cBhvr>
                                        <p:cTn id="22" dur="1000"/>
                                        <p:tgtEl>
                                          <p:spTgt spid="26627">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627" grpId="0" uiExpand="1" build="p" bldLvl="5" autoUpdateAnimBg="0"/>
    </p:bldLst>
  </p:timing>
</p:sld>
</file>

<file path=ppt/slides/slide2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a:xfrm>
            <a:off x="685800" y="457200"/>
            <a:ext cx="7772400" cy="1295400"/>
          </a:xfrm>
          <a:ln>
            <a:solidFill>
              <a:schemeClr val="tx1"/>
            </a:solidFill>
          </a:ln>
        </p:spPr>
        <p:txBody>
          <a:bodyPr/>
          <a:lstStyle/>
          <a:p>
            <a:r>
              <a:rPr lang="en-US" dirty="0"/>
              <a:t>The Intertextual Confirmations</a:t>
            </a:r>
          </a:p>
        </p:txBody>
      </p:sp>
      <p:sp>
        <p:nvSpPr>
          <p:cNvPr id="26627" name="Rectangle 3"/>
          <p:cNvSpPr>
            <a:spLocks noGrp="1" noChangeArrowheads="1"/>
          </p:cNvSpPr>
          <p:nvPr>
            <p:ph type="body" idx="1"/>
          </p:nvPr>
        </p:nvSpPr>
        <p:spPr>
          <a:xfrm>
            <a:off x="533400" y="1981200"/>
            <a:ext cx="8001000" cy="4114800"/>
          </a:xfrm>
        </p:spPr>
        <p:txBody>
          <a:bodyPr/>
          <a:lstStyle/>
          <a:p>
            <a:r>
              <a:rPr lang="en-US" dirty="0"/>
              <a:t>Intertextual reference in the New Testament</a:t>
            </a:r>
          </a:p>
          <a:p>
            <a:pPr lvl="1"/>
            <a:r>
              <a:rPr lang="en-US" dirty="0"/>
              <a:t>The Spirit of the Lord spoke through me (v.2) – David was a prophet.    Acts 2:30</a:t>
            </a:r>
          </a:p>
          <a:p>
            <a:pPr lvl="1"/>
            <a:r>
              <a:rPr lang="en-US" dirty="0"/>
              <a:t>For He has established an everlasting covenant (v.5) – God had sworn an oath to him to seat one of his descendants on his throne.    Acts 2:30</a:t>
            </a:r>
          </a:p>
          <a:p>
            <a:pPr lvl="1"/>
            <a:r>
              <a:rPr lang="en-US" dirty="0"/>
              <a:t>Concerning the Messiah, the Delightful One of the songs of Israel (v.1) – he spoke concerning the resurrection of the Messiah    Acts 2:31</a:t>
            </a:r>
          </a:p>
          <a:p>
            <a:pPr lvl="1"/>
            <a:endParaRPr lang="en-US" dirty="0"/>
          </a:p>
          <a:p>
            <a:pPr lvl="1"/>
            <a:endParaRPr lang="en-US" dirty="0"/>
          </a:p>
          <a:p>
            <a:pPr marL="457200" lvl="1" indent="0">
              <a:buNone/>
            </a:pPr>
            <a:endParaRPr lang="en-US" dirty="0"/>
          </a:p>
        </p:txBody>
      </p:sp>
      <p:sp>
        <p:nvSpPr>
          <p:cNvPr id="2" name="TextBox 1">
            <a:extLst>
              <a:ext uri="{FF2B5EF4-FFF2-40B4-BE49-F238E27FC236}">
                <a16:creationId xmlns:a16="http://schemas.microsoft.com/office/drawing/2014/main" id="{42D5EAF4-3E51-C144-954F-3EA73C1EF775}"/>
              </a:ext>
            </a:extLst>
          </p:cNvPr>
          <p:cNvSpPr txBox="1"/>
          <p:nvPr/>
        </p:nvSpPr>
        <p:spPr>
          <a:xfrm>
            <a:off x="6934200" y="6324600"/>
            <a:ext cx="2188029" cy="461665"/>
          </a:xfrm>
          <a:prstGeom prst="rect">
            <a:avLst/>
          </a:prstGeom>
          <a:noFill/>
        </p:spPr>
        <p:txBody>
          <a:bodyPr wrap="square" rtlCol="0">
            <a:spAutoFit/>
          </a:bodyPr>
          <a:lstStyle/>
          <a:p>
            <a:pPr algn="ctr"/>
            <a:r>
              <a:rPr lang="en-US" i="1" dirty="0">
                <a:latin typeface="Calibri Light" panose="020F0302020204030204" pitchFamily="34" charset="0"/>
                <a:cs typeface="Calibri Light" panose="020F0302020204030204" pitchFamily="34" charset="0"/>
              </a:rPr>
              <a:t>2 Samuel 23:1-5</a:t>
            </a:r>
          </a:p>
        </p:txBody>
      </p:sp>
    </p:spTree>
    <p:extLst>
      <p:ext uri="{BB962C8B-B14F-4D97-AF65-F5344CB8AC3E}">
        <p14:creationId xmlns:p14="http://schemas.microsoft.com/office/powerpoint/2010/main" val="3744183232"/>
      </p:ext>
    </p:extLst>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26627">
                                            <p:txEl>
                                              <p:pRg st="0" end="0"/>
                                            </p:txEl>
                                          </p:spTgt>
                                        </p:tgtEl>
                                        <p:attrNameLst>
                                          <p:attrName>style.visibility</p:attrName>
                                        </p:attrNameLst>
                                      </p:cBhvr>
                                      <p:to>
                                        <p:strVal val="visible"/>
                                      </p:to>
                                    </p:set>
                                    <p:animEffect transition="in" filter="dissolve">
                                      <p:cBhvr>
                                        <p:cTn id="7" dur="1000"/>
                                        <p:tgtEl>
                                          <p:spTgt spid="2662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26627">
                                            <p:txEl>
                                              <p:pRg st="1" end="1"/>
                                            </p:txEl>
                                          </p:spTgt>
                                        </p:tgtEl>
                                        <p:attrNameLst>
                                          <p:attrName>style.visibility</p:attrName>
                                        </p:attrNameLst>
                                      </p:cBhvr>
                                      <p:to>
                                        <p:strVal val="visible"/>
                                      </p:to>
                                    </p:set>
                                    <p:animEffect transition="in" filter="dissolve">
                                      <p:cBhvr>
                                        <p:cTn id="12" dur="1000"/>
                                        <p:tgtEl>
                                          <p:spTgt spid="26627">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26627">
                                            <p:txEl>
                                              <p:pRg st="2" end="2"/>
                                            </p:txEl>
                                          </p:spTgt>
                                        </p:tgtEl>
                                        <p:attrNameLst>
                                          <p:attrName>style.visibility</p:attrName>
                                        </p:attrNameLst>
                                      </p:cBhvr>
                                      <p:to>
                                        <p:strVal val="visible"/>
                                      </p:to>
                                    </p:set>
                                    <p:animEffect transition="in" filter="dissolve">
                                      <p:cBhvr>
                                        <p:cTn id="17" dur="1000"/>
                                        <p:tgtEl>
                                          <p:spTgt spid="26627">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26627">
                                            <p:txEl>
                                              <p:pRg st="3" end="3"/>
                                            </p:txEl>
                                          </p:spTgt>
                                        </p:tgtEl>
                                        <p:attrNameLst>
                                          <p:attrName>style.visibility</p:attrName>
                                        </p:attrNameLst>
                                      </p:cBhvr>
                                      <p:to>
                                        <p:strVal val="visible"/>
                                      </p:to>
                                    </p:set>
                                    <p:animEffect transition="in" filter="dissolve">
                                      <p:cBhvr>
                                        <p:cTn id="22" dur="1000"/>
                                        <p:tgtEl>
                                          <p:spTgt spid="26627">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627" grpId="0" uiExpand="1" build="p" bldLvl="5" autoUpdateAnimBg="0"/>
    </p:bldLst>
  </p:timing>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a:xfrm>
            <a:off x="685800" y="457200"/>
            <a:ext cx="7772400" cy="1295400"/>
          </a:xfrm>
          <a:ln>
            <a:solidFill>
              <a:schemeClr val="tx1"/>
            </a:solidFill>
          </a:ln>
        </p:spPr>
        <p:txBody>
          <a:bodyPr/>
          <a:lstStyle/>
          <a:p>
            <a:r>
              <a:rPr lang="en-US" dirty="0"/>
              <a:t>The Biblical Context</a:t>
            </a:r>
          </a:p>
        </p:txBody>
      </p:sp>
      <p:sp>
        <p:nvSpPr>
          <p:cNvPr id="26627" name="Rectangle 3"/>
          <p:cNvSpPr>
            <a:spLocks noGrp="1" noChangeArrowheads="1"/>
          </p:cNvSpPr>
          <p:nvPr>
            <p:ph type="body" idx="1"/>
          </p:nvPr>
        </p:nvSpPr>
        <p:spPr>
          <a:xfrm>
            <a:off x="533400" y="1981200"/>
            <a:ext cx="8001000" cy="4114800"/>
          </a:xfrm>
        </p:spPr>
        <p:txBody>
          <a:bodyPr/>
          <a:lstStyle/>
          <a:p>
            <a:r>
              <a:rPr lang="en-US" dirty="0"/>
              <a:t>The Historical Locust Plague in Israel   1:1-20</a:t>
            </a:r>
          </a:p>
          <a:p>
            <a:r>
              <a:rPr lang="en-US" dirty="0"/>
              <a:t>The Eschatological Day of the Lord   2:1-32</a:t>
            </a:r>
          </a:p>
          <a:p>
            <a:r>
              <a:rPr lang="en-US" dirty="0"/>
              <a:t>The Eschatological Judgment of the Nations   3:1-16</a:t>
            </a:r>
          </a:p>
          <a:p>
            <a:r>
              <a:rPr lang="en-US" dirty="0"/>
              <a:t>The Eschatological Restoration of Jerusalem  Joel 3:17-21</a:t>
            </a:r>
          </a:p>
          <a:p>
            <a:pPr marL="0" indent="0">
              <a:buNone/>
            </a:pPr>
            <a:endParaRPr lang="en-US" dirty="0"/>
          </a:p>
          <a:p>
            <a:pPr>
              <a:lnSpc>
                <a:spcPct val="150000"/>
              </a:lnSpc>
            </a:pPr>
            <a:endParaRPr lang="en-US" dirty="0"/>
          </a:p>
        </p:txBody>
      </p:sp>
      <p:sp>
        <p:nvSpPr>
          <p:cNvPr id="2" name="TextBox 1">
            <a:extLst>
              <a:ext uri="{FF2B5EF4-FFF2-40B4-BE49-F238E27FC236}">
                <a16:creationId xmlns:a16="http://schemas.microsoft.com/office/drawing/2014/main" id="{42D5EAF4-3E51-C144-954F-3EA73C1EF775}"/>
              </a:ext>
            </a:extLst>
          </p:cNvPr>
          <p:cNvSpPr txBox="1"/>
          <p:nvPr/>
        </p:nvSpPr>
        <p:spPr>
          <a:xfrm>
            <a:off x="7369629" y="6324600"/>
            <a:ext cx="1752600" cy="461665"/>
          </a:xfrm>
          <a:prstGeom prst="rect">
            <a:avLst/>
          </a:prstGeom>
          <a:noFill/>
        </p:spPr>
        <p:txBody>
          <a:bodyPr wrap="square" rtlCol="0">
            <a:spAutoFit/>
          </a:bodyPr>
          <a:lstStyle/>
          <a:p>
            <a:pPr algn="ctr"/>
            <a:r>
              <a:rPr lang="en-US" i="1" dirty="0">
                <a:latin typeface="Calibri Light" panose="020F0302020204030204" pitchFamily="34" charset="0"/>
                <a:cs typeface="Calibri Light" panose="020F0302020204030204" pitchFamily="34" charset="0"/>
              </a:rPr>
              <a:t>Joel 2:23</a:t>
            </a:r>
          </a:p>
        </p:txBody>
      </p:sp>
    </p:spTree>
    <p:extLst>
      <p:ext uri="{BB962C8B-B14F-4D97-AF65-F5344CB8AC3E}">
        <p14:creationId xmlns:p14="http://schemas.microsoft.com/office/powerpoint/2010/main" val="920696234"/>
      </p:ext>
    </p:extLst>
  </p:cSld>
  <p:clrMapOvr>
    <a:masterClrMapping/>
  </p:clrMapOvr>
  <p:transition>
    <p:dissolv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26627">
                                            <p:txEl>
                                              <p:pRg st="0" end="0"/>
                                            </p:txEl>
                                          </p:spTgt>
                                        </p:tgtEl>
                                        <p:attrNameLst>
                                          <p:attrName>style.visibility</p:attrName>
                                        </p:attrNameLst>
                                      </p:cBhvr>
                                      <p:to>
                                        <p:strVal val="visible"/>
                                      </p:to>
                                    </p:set>
                                    <p:animEffect transition="in" filter="dissolve">
                                      <p:cBhvr>
                                        <p:cTn id="7" dur="1000"/>
                                        <p:tgtEl>
                                          <p:spTgt spid="2662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26627">
                                            <p:txEl>
                                              <p:pRg st="1" end="1"/>
                                            </p:txEl>
                                          </p:spTgt>
                                        </p:tgtEl>
                                        <p:attrNameLst>
                                          <p:attrName>style.visibility</p:attrName>
                                        </p:attrNameLst>
                                      </p:cBhvr>
                                      <p:to>
                                        <p:strVal val="visible"/>
                                      </p:to>
                                    </p:set>
                                    <p:animEffect transition="in" filter="dissolve">
                                      <p:cBhvr>
                                        <p:cTn id="12" dur="1000"/>
                                        <p:tgtEl>
                                          <p:spTgt spid="26627">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26627">
                                            <p:txEl>
                                              <p:pRg st="2" end="2"/>
                                            </p:txEl>
                                          </p:spTgt>
                                        </p:tgtEl>
                                        <p:attrNameLst>
                                          <p:attrName>style.visibility</p:attrName>
                                        </p:attrNameLst>
                                      </p:cBhvr>
                                      <p:to>
                                        <p:strVal val="visible"/>
                                      </p:to>
                                    </p:set>
                                    <p:animEffect transition="in" filter="dissolve">
                                      <p:cBhvr>
                                        <p:cTn id="17" dur="1000"/>
                                        <p:tgtEl>
                                          <p:spTgt spid="26627">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26627">
                                            <p:txEl>
                                              <p:pRg st="3" end="3"/>
                                            </p:txEl>
                                          </p:spTgt>
                                        </p:tgtEl>
                                        <p:attrNameLst>
                                          <p:attrName>style.visibility</p:attrName>
                                        </p:attrNameLst>
                                      </p:cBhvr>
                                      <p:to>
                                        <p:strVal val="visible"/>
                                      </p:to>
                                    </p:set>
                                    <p:animEffect transition="in" filter="dissolve">
                                      <p:cBhvr>
                                        <p:cTn id="22" dur="1000"/>
                                        <p:tgtEl>
                                          <p:spTgt spid="26627">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627" grpId="0" uiExpand="1" build="p" bldLvl="5" autoUpdateAnimBg="0"/>
    </p:bldLst>
  </p:timing>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a:xfrm>
            <a:off x="685800" y="457200"/>
            <a:ext cx="7772400" cy="1295400"/>
          </a:xfrm>
          <a:ln>
            <a:solidFill>
              <a:schemeClr val="tx1"/>
            </a:solidFill>
          </a:ln>
        </p:spPr>
        <p:txBody>
          <a:bodyPr/>
          <a:lstStyle/>
          <a:p>
            <a:r>
              <a:rPr lang="en-US" dirty="0"/>
              <a:t>The Biblical Context</a:t>
            </a:r>
          </a:p>
        </p:txBody>
      </p:sp>
      <p:sp>
        <p:nvSpPr>
          <p:cNvPr id="26627" name="Rectangle 3"/>
          <p:cNvSpPr>
            <a:spLocks noGrp="1" noChangeArrowheads="1"/>
          </p:cNvSpPr>
          <p:nvPr>
            <p:ph type="body" idx="1"/>
          </p:nvPr>
        </p:nvSpPr>
        <p:spPr>
          <a:xfrm>
            <a:off x="533400" y="1981200"/>
            <a:ext cx="8001000" cy="4114800"/>
          </a:xfrm>
        </p:spPr>
        <p:txBody>
          <a:bodyPr/>
          <a:lstStyle/>
          <a:p>
            <a:r>
              <a:rPr lang="en-US" dirty="0"/>
              <a:t>Some have argued that it is difficult to see how the “Teacher of Righteousness” translation would fit in context.</a:t>
            </a:r>
          </a:p>
          <a:p>
            <a:r>
              <a:rPr lang="en-US" dirty="0"/>
              <a:t>However, it is located in the section about the eschatological restoration and blessing of Israel in the Messianic Age – what could be </a:t>
            </a:r>
            <a:r>
              <a:rPr lang="en-US"/>
              <a:t>more appropriate?</a:t>
            </a:r>
            <a:endParaRPr lang="en-US" dirty="0"/>
          </a:p>
          <a:p>
            <a:pPr>
              <a:lnSpc>
                <a:spcPct val="150000"/>
              </a:lnSpc>
            </a:pPr>
            <a:endParaRPr lang="en-US" dirty="0"/>
          </a:p>
        </p:txBody>
      </p:sp>
      <p:sp>
        <p:nvSpPr>
          <p:cNvPr id="2" name="TextBox 1">
            <a:extLst>
              <a:ext uri="{FF2B5EF4-FFF2-40B4-BE49-F238E27FC236}">
                <a16:creationId xmlns:a16="http://schemas.microsoft.com/office/drawing/2014/main" id="{42D5EAF4-3E51-C144-954F-3EA73C1EF775}"/>
              </a:ext>
            </a:extLst>
          </p:cNvPr>
          <p:cNvSpPr txBox="1"/>
          <p:nvPr/>
        </p:nvSpPr>
        <p:spPr>
          <a:xfrm>
            <a:off x="7369629" y="6324600"/>
            <a:ext cx="1752600" cy="461665"/>
          </a:xfrm>
          <a:prstGeom prst="rect">
            <a:avLst/>
          </a:prstGeom>
          <a:noFill/>
        </p:spPr>
        <p:txBody>
          <a:bodyPr wrap="square" rtlCol="0">
            <a:spAutoFit/>
          </a:bodyPr>
          <a:lstStyle/>
          <a:p>
            <a:pPr algn="ctr"/>
            <a:r>
              <a:rPr lang="en-US" i="1" dirty="0">
                <a:latin typeface="Calibri Light" panose="020F0302020204030204" pitchFamily="34" charset="0"/>
                <a:cs typeface="Calibri Light" panose="020F0302020204030204" pitchFamily="34" charset="0"/>
              </a:rPr>
              <a:t>Joel 2:23</a:t>
            </a:r>
          </a:p>
        </p:txBody>
      </p:sp>
    </p:spTree>
    <p:extLst>
      <p:ext uri="{BB962C8B-B14F-4D97-AF65-F5344CB8AC3E}">
        <p14:creationId xmlns:p14="http://schemas.microsoft.com/office/powerpoint/2010/main" val="4073059309"/>
      </p:ext>
    </p:extLst>
  </p:cSld>
  <p:clrMapOvr>
    <a:masterClrMapping/>
  </p:clrMapOvr>
  <p:transition>
    <p:dissolve/>
  </p:transition>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a:xfrm>
            <a:off x="685800" y="457200"/>
            <a:ext cx="7772400" cy="1295400"/>
          </a:xfrm>
          <a:ln>
            <a:solidFill>
              <a:schemeClr val="tx1"/>
            </a:solidFill>
          </a:ln>
        </p:spPr>
        <p:txBody>
          <a:bodyPr/>
          <a:lstStyle/>
          <a:p>
            <a:r>
              <a:rPr lang="en-US" dirty="0"/>
              <a:t>The Interpretive History</a:t>
            </a:r>
          </a:p>
        </p:txBody>
      </p:sp>
      <p:sp>
        <p:nvSpPr>
          <p:cNvPr id="26627" name="Rectangle 3"/>
          <p:cNvSpPr>
            <a:spLocks noGrp="1" noChangeArrowheads="1"/>
          </p:cNvSpPr>
          <p:nvPr>
            <p:ph type="body" idx="1"/>
          </p:nvPr>
        </p:nvSpPr>
        <p:spPr>
          <a:xfrm>
            <a:off x="533400" y="1981200"/>
            <a:ext cx="8001000" cy="4114800"/>
          </a:xfrm>
        </p:spPr>
        <p:txBody>
          <a:bodyPr/>
          <a:lstStyle/>
          <a:p>
            <a:r>
              <a:rPr lang="en-US" dirty="0"/>
              <a:t>KJV –  “former rain moderately”</a:t>
            </a:r>
          </a:p>
          <a:p>
            <a:r>
              <a:rPr lang="en-US" dirty="0"/>
              <a:t>Most English Versions – “early rain for your vindication”</a:t>
            </a:r>
          </a:p>
          <a:p>
            <a:r>
              <a:rPr lang="en-US" dirty="0"/>
              <a:t>LXX – “food for righteousness”</a:t>
            </a:r>
          </a:p>
          <a:p>
            <a:r>
              <a:rPr lang="en-US" dirty="0"/>
              <a:t>Symmachus, Vulgate, Targums – “Teacher of Righteousness”</a:t>
            </a:r>
          </a:p>
          <a:p>
            <a:r>
              <a:rPr lang="en-US" dirty="0" err="1"/>
              <a:t>Rashi</a:t>
            </a:r>
            <a:r>
              <a:rPr lang="en-US" dirty="0"/>
              <a:t>, Ali, Abarbanel – Teacher of Righteousness</a:t>
            </a:r>
          </a:p>
        </p:txBody>
      </p:sp>
      <p:sp>
        <p:nvSpPr>
          <p:cNvPr id="2" name="TextBox 1">
            <a:extLst>
              <a:ext uri="{FF2B5EF4-FFF2-40B4-BE49-F238E27FC236}">
                <a16:creationId xmlns:a16="http://schemas.microsoft.com/office/drawing/2014/main" id="{42D5EAF4-3E51-C144-954F-3EA73C1EF775}"/>
              </a:ext>
            </a:extLst>
          </p:cNvPr>
          <p:cNvSpPr txBox="1"/>
          <p:nvPr/>
        </p:nvSpPr>
        <p:spPr>
          <a:xfrm>
            <a:off x="7369629" y="6324600"/>
            <a:ext cx="1752600" cy="461665"/>
          </a:xfrm>
          <a:prstGeom prst="rect">
            <a:avLst/>
          </a:prstGeom>
          <a:noFill/>
        </p:spPr>
        <p:txBody>
          <a:bodyPr wrap="square" rtlCol="0">
            <a:spAutoFit/>
          </a:bodyPr>
          <a:lstStyle/>
          <a:p>
            <a:pPr algn="ctr"/>
            <a:r>
              <a:rPr lang="en-US" i="1" dirty="0">
                <a:latin typeface="Calibri Light" panose="020F0302020204030204" pitchFamily="34" charset="0"/>
                <a:cs typeface="Calibri Light" panose="020F0302020204030204" pitchFamily="34" charset="0"/>
              </a:rPr>
              <a:t>Joel 2:23</a:t>
            </a:r>
          </a:p>
        </p:txBody>
      </p:sp>
    </p:spTree>
    <p:extLst>
      <p:ext uri="{BB962C8B-B14F-4D97-AF65-F5344CB8AC3E}">
        <p14:creationId xmlns:p14="http://schemas.microsoft.com/office/powerpoint/2010/main" val="3308307150"/>
      </p:ext>
    </p:extLst>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26627">
                                            <p:txEl>
                                              <p:pRg st="0" end="0"/>
                                            </p:txEl>
                                          </p:spTgt>
                                        </p:tgtEl>
                                        <p:attrNameLst>
                                          <p:attrName>style.visibility</p:attrName>
                                        </p:attrNameLst>
                                      </p:cBhvr>
                                      <p:to>
                                        <p:strVal val="visible"/>
                                      </p:to>
                                    </p:set>
                                    <p:animEffect transition="in" filter="dissolve">
                                      <p:cBhvr>
                                        <p:cTn id="7" dur="1000"/>
                                        <p:tgtEl>
                                          <p:spTgt spid="2662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26627">
                                            <p:txEl>
                                              <p:pRg st="1" end="1"/>
                                            </p:txEl>
                                          </p:spTgt>
                                        </p:tgtEl>
                                        <p:attrNameLst>
                                          <p:attrName>style.visibility</p:attrName>
                                        </p:attrNameLst>
                                      </p:cBhvr>
                                      <p:to>
                                        <p:strVal val="visible"/>
                                      </p:to>
                                    </p:set>
                                    <p:animEffect transition="in" filter="dissolve">
                                      <p:cBhvr>
                                        <p:cTn id="12" dur="1000"/>
                                        <p:tgtEl>
                                          <p:spTgt spid="26627">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26627">
                                            <p:txEl>
                                              <p:pRg st="2" end="2"/>
                                            </p:txEl>
                                          </p:spTgt>
                                        </p:tgtEl>
                                        <p:attrNameLst>
                                          <p:attrName>style.visibility</p:attrName>
                                        </p:attrNameLst>
                                      </p:cBhvr>
                                      <p:to>
                                        <p:strVal val="visible"/>
                                      </p:to>
                                    </p:set>
                                    <p:animEffect transition="in" filter="dissolve">
                                      <p:cBhvr>
                                        <p:cTn id="17" dur="1000"/>
                                        <p:tgtEl>
                                          <p:spTgt spid="26627">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26627">
                                            <p:txEl>
                                              <p:pRg st="3" end="3"/>
                                            </p:txEl>
                                          </p:spTgt>
                                        </p:tgtEl>
                                        <p:attrNameLst>
                                          <p:attrName>style.visibility</p:attrName>
                                        </p:attrNameLst>
                                      </p:cBhvr>
                                      <p:to>
                                        <p:strVal val="visible"/>
                                      </p:to>
                                    </p:set>
                                    <p:animEffect transition="in" filter="dissolve">
                                      <p:cBhvr>
                                        <p:cTn id="22" dur="1000"/>
                                        <p:tgtEl>
                                          <p:spTgt spid="26627">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9" presetClass="entr" presetSubtype="0" fill="hold" grpId="0" nodeType="clickEffect">
                                  <p:stCondLst>
                                    <p:cond delay="0"/>
                                  </p:stCondLst>
                                  <p:childTnLst>
                                    <p:set>
                                      <p:cBhvr>
                                        <p:cTn id="26" dur="1" fill="hold">
                                          <p:stCondLst>
                                            <p:cond delay="0"/>
                                          </p:stCondLst>
                                        </p:cTn>
                                        <p:tgtEl>
                                          <p:spTgt spid="26627">
                                            <p:txEl>
                                              <p:pRg st="4" end="4"/>
                                            </p:txEl>
                                          </p:spTgt>
                                        </p:tgtEl>
                                        <p:attrNameLst>
                                          <p:attrName>style.visibility</p:attrName>
                                        </p:attrNameLst>
                                      </p:cBhvr>
                                      <p:to>
                                        <p:strVal val="visible"/>
                                      </p:to>
                                    </p:set>
                                    <p:animEffect transition="in" filter="dissolve">
                                      <p:cBhvr>
                                        <p:cTn id="27" dur="1000"/>
                                        <p:tgtEl>
                                          <p:spTgt spid="26627">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627" grpId="0" uiExpand="1" build="p" bldLvl="5" autoUpdateAnimBg="0"/>
    </p:bldLst>
  </p:timing>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a:xfrm>
            <a:off x="685800" y="457200"/>
            <a:ext cx="7772400" cy="1295400"/>
          </a:xfrm>
          <a:ln>
            <a:solidFill>
              <a:schemeClr val="tx1"/>
            </a:solidFill>
          </a:ln>
        </p:spPr>
        <p:txBody>
          <a:bodyPr/>
          <a:lstStyle/>
          <a:p>
            <a:r>
              <a:rPr lang="en-US" dirty="0"/>
              <a:t>The Interpretive History</a:t>
            </a:r>
          </a:p>
        </p:txBody>
      </p:sp>
      <p:sp>
        <p:nvSpPr>
          <p:cNvPr id="26627" name="Rectangle 3"/>
          <p:cNvSpPr>
            <a:spLocks noGrp="1" noChangeArrowheads="1"/>
          </p:cNvSpPr>
          <p:nvPr>
            <p:ph type="body" idx="1"/>
          </p:nvPr>
        </p:nvSpPr>
        <p:spPr>
          <a:xfrm>
            <a:off x="533400" y="1981200"/>
            <a:ext cx="8001000" cy="4114800"/>
          </a:xfrm>
        </p:spPr>
        <p:txBody>
          <a:bodyPr/>
          <a:lstStyle/>
          <a:p>
            <a:r>
              <a:rPr lang="en-US" dirty="0"/>
              <a:t>A Few Modern Versions (God’s Word, Young’s Literal, New American) – “The Teacher of Righteousness”</a:t>
            </a:r>
          </a:p>
          <a:p>
            <a:r>
              <a:rPr lang="en-US" dirty="0"/>
              <a:t>A Few Interpreters  (</a:t>
            </a:r>
            <a:r>
              <a:rPr lang="en-US" dirty="0" err="1"/>
              <a:t>Keil</a:t>
            </a:r>
            <a:r>
              <a:rPr lang="en-US" dirty="0"/>
              <a:t>, Pusey, </a:t>
            </a:r>
            <a:r>
              <a:rPr lang="en-US" dirty="0" err="1"/>
              <a:t>Laetsch</a:t>
            </a:r>
            <a:r>
              <a:rPr lang="en-US" dirty="0"/>
              <a:t>, Kaiser) – The Teacher of Righteousness</a:t>
            </a:r>
          </a:p>
        </p:txBody>
      </p:sp>
      <p:sp>
        <p:nvSpPr>
          <p:cNvPr id="2" name="TextBox 1">
            <a:extLst>
              <a:ext uri="{FF2B5EF4-FFF2-40B4-BE49-F238E27FC236}">
                <a16:creationId xmlns:a16="http://schemas.microsoft.com/office/drawing/2014/main" id="{42D5EAF4-3E51-C144-954F-3EA73C1EF775}"/>
              </a:ext>
            </a:extLst>
          </p:cNvPr>
          <p:cNvSpPr txBox="1"/>
          <p:nvPr/>
        </p:nvSpPr>
        <p:spPr>
          <a:xfrm>
            <a:off x="7369629" y="6324600"/>
            <a:ext cx="1752600" cy="461665"/>
          </a:xfrm>
          <a:prstGeom prst="rect">
            <a:avLst/>
          </a:prstGeom>
          <a:noFill/>
        </p:spPr>
        <p:txBody>
          <a:bodyPr wrap="square" rtlCol="0">
            <a:spAutoFit/>
          </a:bodyPr>
          <a:lstStyle/>
          <a:p>
            <a:pPr algn="ctr"/>
            <a:r>
              <a:rPr lang="en-US" i="1" dirty="0">
                <a:latin typeface="Calibri Light" panose="020F0302020204030204" pitchFamily="34" charset="0"/>
                <a:cs typeface="Calibri Light" panose="020F0302020204030204" pitchFamily="34" charset="0"/>
              </a:rPr>
              <a:t>Joel 2:23</a:t>
            </a:r>
          </a:p>
        </p:txBody>
      </p:sp>
    </p:spTree>
    <p:extLst>
      <p:ext uri="{BB962C8B-B14F-4D97-AF65-F5344CB8AC3E}">
        <p14:creationId xmlns:p14="http://schemas.microsoft.com/office/powerpoint/2010/main" val="2364803942"/>
      </p:ext>
    </p:extLst>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26627">
                                            <p:txEl>
                                              <p:pRg st="0" end="0"/>
                                            </p:txEl>
                                          </p:spTgt>
                                        </p:tgtEl>
                                        <p:attrNameLst>
                                          <p:attrName>style.visibility</p:attrName>
                                        </p:attrNameLst>
                                      </p:cBhvr>
                                      <p:to>
                                        <p:strVal val="visible"/>
                                      </p:to>
                                    </p:set>
                                    <p:animEffect transition="in" filter="dissolve">
                                      <p:cBhvr>
                                        <p:cTn id="7" dur="1000"/>
                                        <p:tgtEl>
                                          <p:spTgt spid="2662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26627">
                                            <p:txEl>
                                              <p:pRg st="1" end="1"/>
                                            </p:txEl>
                                          </p:spTgt>
                                        </p:tgtEl>
                                        <p:attrNameLst>
                                          <p:attrName>style.visibility</p:attrName>
                                        </p:attrNameLst>
                                      </p:cBhvr>
                                      <p:to>
                                        <p:strVal val="visible"/>
                                      </p:to>
                                    </p:set>
                                    <p:animEffect transition="in" filter="dissolve">
                                      <p:cBhvr>
                                        <p:cTn id="12" dur="1000"/>
                                        <p:tgtEl>
                                          <p:spTgt spid="26627">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627" grpId="0" uiExpand="1" build="p" bldLvl="5" autoUpdateAnimBg="0"/>
    </p:bldLst>
  </p:timing>
</p:sld>
</file>

<file path=ppt/slides/slide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a:xfrm>
            <a:off x="685800" y="457200"/>
            <a:ext cx="7772400" cy="1295400"/>
          </a:xfrm>
          <a:ln>
            <a:solidFill>
              <a:schemeClr val="tx1"/>
            </a:solidFill>
          </a:ln>
        </p:spPr>
        <p:txBody>
          <a:bodyPr/>
          <a:lstStyle/>
          <a:p>
            <a:r>
              <a:rPr lang="en-US" dirty="0"/>
              <a:t>The </a:t>
            </a:r>
            <a:r>
              <a:rPr lang="en-US" dirty="0" err="1"/>
              <a:t>Intextual</a:t>
            </a:r>
            <a:r>
              <a:rPr lang="en-US" dirty="0"/>
              <a:t> Interpretation</a:t>
            </a:r>
          </a:p>
        </p:txBody>
      </p:sp>
      <p:sp>
        <p:nvSpPr>
          <p:cNvPr id="26627" name="Rectangle 3"/>
          <p:cNvSpPr>
            <a:spLocks noGrp="1" noChangeArrowheads="1"/>
          </p:cNvSpPr>
          <p:nvPr>
            <p:ph type="body" idx="1"/>
          </p:nvPr>
        </p:nvSpPr>
        <p:spPr>
          <a:xfrm>
            <a:off x="533400" y="1981200"/>
            <a:ext cx="8001000" cy="4114800"/>
          </a:xfrm>
        </p:spPr>
        <p:txBody>
          <a:bodyPr/>
          <a:lstStyle/>
          <a:p>
            <a:r>
              <a:rPr lang="en-US" dirty="0"/>
              <a:t>The Normal Meaning of “</a:t>
            </a:r>
            <a:r>
              <a:rPr lang="en-US" dirty="0" err="1"/>
              <a:t>Moreh</a:t>
            </a:r>
            <a:r>
              <a:rPr lang="en-US" dirty="0"/>
              <a:t>” is Teacher</a:t>
            </a:r>
          </a:p>
          <a:p>
            <a:pPr lvl="1"/>
            <a:r>
              <a:rPr lang="en-US" dirty="0"/>
              <a:t>Used 7 Times (2Kg 17:28; 2Ch 15:3; </a:t>
            </a:r>
            <a:r>
              <a:rPr lang="en-US" dirty="0" err="1"/>
              <a:t>Jb</a:t>
            </a:r>
            <a:r>
              <a:rPr lang="en-US" dirty="0"/>
              <a:t> 36:22;   Isa 30:20, 2 times, </a:t>
            </a:r>
            <a:r>
              <a:rPr lang="en-US" dirty="0" err="1"/>
              <a:t>Hab</a:t>
            </a:r>
            <a:r>
              <a:rPr lang="en-US" dirty="0"/>
              <a:t> 2:18-19)</a:t>
            </a:r>
          </a:p>
          <a:p>
            <a:pPr lvl="1"/>
            <a:r>
              <a:rPr lang="en-US" dirty="0"/>
              <a:t>Allegedly used twice to mean “rain”</a:t>
            </a:r>
          </a:p>
          <a:p>
            <a:pPr lvl="2"/>
            <a:r>
              <a:rPr lang="en-US" dirty="0"/>
              <a:t>Psalm 84:6 – Disputed, to mean “rain,” text must be amended to be “pools.”</a:t>
            </a:r>
          </a:p>
          <a:p>
            <a:pPr lvl="2"/>
            <a:r>
              <a:rPr lang="en-US" dirty="0"/>
              <a:t>Joel 2:23b – May be a play on words or more likely, a copyist error (dittography); 34 MT manuscripts read </a:t>
            </a:r>
            <a:r>
              <a:rPr lang="en-US" dirty="0" err="1"/>
              <a:t>Yoreh</a:t>
            </a:r>
            <a:r>
              <a:rPr lang="en-US" dirty="0"/>
              <a:t> (rain) </a:t>
            </a:r>
          </a:p>
        </p:txBody>
      </p:sp>
      <p:sp>
        <p:nvSpPr>
          <p:cNvPr id="2" name="TextBox 1">
            <a:extLst>
              <a:ext uri="{FF2B5EF4-FFF2-40B4-BE49-F238E27FC236}">
                <a16:creationId xmlns:a16="http://schemas.microsoft.com/office/drawing/2014/main" id="{42D5EAF4-3E51-C144-954F-3EA73C1EF775}"/>
              </a:ext>
            </a:extLst>
          </p:cNvPr>
          <p:cNvSpPr txBox="1"/>
          <p:nvPr/>
        </p:nvSpPr>
        <p:spPr>
          <a:xfrm>
            <a:off x="7369629" y="6324600"/>
            <a:ext cx="1752600" cy="461665"/>
          </a:xfrm>
          <a:prstGeom prst="rect">
            <a:avLst/>
          </a:prstGeom>
          <a:noFill/>
        </p:spPr>
        <p:txBody>
          <a:bodyPr wrap="square" rtlCol="0">
            <a:spAutoFit/>
          </a:bodyPr>
          <a:lstStyle/>
          <a:p>
            <a:pPr algn="ctr"/>
            <a:r>
              <a:rPr lang="en-US" i="1" dirty="0">
                <a:latin typeface="Calibri Light" panose="020F0302020204030204" pitchFamily="34" charset="0"/>
                <a:cs typeface="Calibri Light" panose="020F0302020204030204" pitchFamily="34" charset="0"/>
              </a:rPr>
              <a:t>Joel 2:23</a:t>
            </a:r>
          </a:p>
        </p:txBody>
      </p:sp>
    </p:spTree>
    <p:extLst>
      <p:ext uri="{BB962C8B-B14F-4D97-AF65-F5344CB8AC3E}">
        <p14:creationId xmlns:p14="http://schemas.microsoft.com/office/powerpoint/2010/main" val="3041430697"/>
      </p:ext>
    </p:extLst>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26627">
                                            <p:txEl>
                                              <p:pRg st="0" end="0"/>
                                            </p:txEl>
                                          </p:spTgt>
                                        </p:tgtEl>
                                        <p:attrNameLst>
                                          <p:attrName>style.visibility</p:attrName>
                                        </p:attrNameLst>
                                      </p:cBhvr>
                                      <p:to>
                                        <p:strVal val="visible"/>
                                      </p:to>
                                    </p:set>
                                    <p:animEffect transition="in" filter="dissolve">
                                      <p:cBhvr>
                                        <p:cTn id="7" dur="1000"/>
                                        <p:tgtEl>
                                          <p:spTgt spid="2662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26627">
                                            <p:txEl>
                                              <p:pRg st="1" end="1"/>
                                            </p:txEl>
                                          </p:spTgt>
                                        </p:tgtEl>
                                        <p:attrNameLst>
                                          <p:attrName>style.visibility</p:attrName>
                                        </p:attrNameLst>
                                      </p:cBhvr>
                                      <p:to>
                                        <p:strVal val="visible"/>
                                      </p:to>
                                    </p:set>
                                    <p:animEffect transition="in" filter="dissolve">
                                      <p:cBhvr>
                                        <p:cTn id="12" dur="1000"/>
                                        <p:tgtEl>
                                          <p:spTgt spid="26627">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26627">
                                            <p:txEl>
                                              <p:pRg st="2" end="2"/>
                                            </p:txEl>
                                          </p:spTgt>
                                        </p:tgtEl>
                                        <p:attrNameLst>
                                          <p:attrName>style.visibility</p:attrName>
                                        </p:attrNameLst>
                                      </p:cBhvr>
                                      <p:to>
                                        <p:strVal val="visible"/>
                                      </p:to>
                                    </p:set>
                                    <p:animEffect transition="in" filter="dissolve">
                                      <p:cBhvr>
                                        <p:cTn id="17" dur="1000"/>
                                        <p:tgtEl>
                                          <p:spTgt spid="26627">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26627">
                                            <p:txEl>
                                              <p:pRg st="3" end="3"/>
                                            </p:txEl>
                                          </p:spTgt>
                                        </p:tgtEl>
                                        <p:attrNameLst>
                                          <p:attrName>style.visibility</p:attrName>
                                        </p:attrNameLst>
                                      </p:cBhvr>
                                      <p:to>
                                        <p:strVal val="visible"/>
                                      </p:to>
                                    </p:set>
                                    <p:animEffect transition="in" filter="dissolve">
                                      <p:cBhvr>
                                        <p:cTn id="22" dur="1000"/>
                                        <p:tgtEl>
                                          <p:spTgt spid="26627">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9" presetClass="entr" presetSubtype="0" fill="hold" grpId="0" nodeType="clickEffect">
                                  <p:stCondLst>
                                    <p:cond delay="0"/>
                                  </p:stCondLst>
                                  <p:childTnLst>
                                    <p:set>
                                      <p:cBhvr>
                                        <p:cTn id="26" dur="1" fill="hold">
                                          <p:stCondLst>
                                            <p:cond delay="0"/>
                                          </p:stCondLst>
                                        </p:cTn>
                                        <p:tgtEl>
                                          <p:spTgt spid="26627">
                                            <p:txEl>
                                              <p:pRg st="4" end="4"/>
                                            </p:txEl>
                                          </p:spTgt>
                                        </p:tgtEl>
                                        <p:attrNameLst>
                                          <p:attrName>style.visibility</p:attrName>
                                        </p:attrNameLst>
                                      </p:cBhvr>
                                      <p:to>
                                        <p:strVal val="visible"/>
                                      </p:to>
                                    </p:set>
                                    <p:animEffect transition="in" filter="dissolve">
                                      <p:cBhvr>
                                        <p:cTn id="27" dur="1000"/>
                                        <p:tgtEl>
                                          <p:spTgt spid="26627">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627" grpId="0" uiExpand="1" build="p" bldLvl="5" autoUpdateAnimBg="0"/>
    </p:bldLst>
  </p:timing>
</p:sld>
</file>

<file path=ppt/slides/slide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a:xfrm>
            <a:off x="685800" y="457200"/>
            <a:ext cx="7772400" cy="1295400"/>
          </a:xfrm>
          <a:ln>
            <a:solidFill>
              <a:schemeClr val="tx1"/>
            </a:solidFill>
          </a:ln>
        </p:spPr>
        <p:txBody>
          <a:bodyPr/>
          <a:lstStyle/>
          <a:p>
            <a:r>
              <a:rPr lang="en-US" dirty="0"/>
              <a:t>The </a:t>
            </a:r>
            <a:r>
              <a:rPr lang="en-US" dirty="0" err="1"/>
              <a:t>Intextual</a:t>
            </a:r>
            <a:r>
              <a:rPr lang="en-US" dirty="0"/>
              <a:t> Interpretation</a:t>
            </a:r>
          </a:p>
        </p:txBody>
      </p:sp>
      <p:sp>
        <p:nvSpPr>
          <p:cNvPr id="26627" name="Rectangle 3"/>
          <p:cNvSpPr>
            <a:spLocks noGrp="1" noChangeArrowheads="1"/>
          </p:cNvSpPr>
          <p:nvPr>
            <p:ph type="body" idx="1"/>
          </p:nvPr>
        </p:nvSpPr>
        <p:spPr>
          <a:xfrm>
            <a:off x="533400" y="1981200"/>
            <a:ext cx="8001000" cy="4114800"/>
          </a:xfrm>
        </p:spPr>
        <p:txBody>
          <a:bodyPr/>
          <a:lstStyle/>
          <a:p>
            <a:r>
              <a:rPr lang="en-US" dirty="0"/>
              <a:t>The use of the article with </a:t>
            </a:r>
            <a:r>
              <a:rPr lang="en-US" dirty="0" err="1"/>
              <a:t>Moreh</a:t>
            </a:r>
            <a:r>
              <a:rPr lang="en-US" dirty="0"/>
              <a:t> would more likely be used with the word  “teacher” than the word “rain” </a:t>
            </a:r>
            <a:r>
              <a:rPr lang="en-US" i="1" dirty="0"/>
              <a:t>(</a:t>
            </a:r>
            <a:r>
              <a:rPr lang="en-US" i="1" dirty="0" err="1"/>
              <a:t>yoreh</a:t>
            </a:r>
            <a:r>
              <a:rPr lang="en-US" i="1" dirty="0"/>
              <a:t> </a:t>
            </a:r>
            <a:r>
              <a:rPr lang="en-US" dirty="0"/>
              <a:t>or </a:t>
            </a:r>
            <a:r>
              <a:rPr lang="en-US" i="1" dirty="0" err="1"/>
              <a:t>malqosh</a:t>
            </a:r>
            <a:r>
              <a:rPr lang="en-US" i="1" dirty="0"/>
              <a:t>).</a:t>
            </a:r>
          </a:p>
          <a:p>
            <a:r>
              <a:rPr lang="en-US" dirty="0"/>
              <a:t>Taking </a:t>
            </a:r>
            <a:r>
              <a:rPr lang="en-US" dirty="0" err="1"/>
              <a:t>Moreh</a:t>
            </a:r>
            <a:r>
              <a:rPr lang="en-US" dirty="0"/>
              <a:t> as teacher avoids redundancy.</a:t>
            </a:r>
          </a:p>
        </p:txBody>
      </p:sp>
      <p:sp>
        <p:nvSpPr>
          <p:cNvPr id="2" name="TextBox 1">
            <a:extLst>
              <a:ext uri="{FF2B5EF4-FFF2-40B4-BE49-F238E27FC236}">
                <a16:creationId xmlns:a16="http://schemas.microsoft.com/office/drawing/2014/main" id="{42D5EAF4-3E51-C144-954F-3EA73C1EF775}"/>
              </a:ext>
            </a:extLst>
          </p:cNvPr>
          <p:cNvSpPr txBox="1"/>
          <p:nvPr/>
        </p:nvSpPr>
        <p:spPr>
          <a:xfrm>
            <a:off x="7369629" y="6324600"/>
            <a:ext cx="1752600" cy="461665"/>
          </a:xfrm>
          <a:prstGeom prst="rect">
            <a:avLst/>
          </a:prstGeom>
          <a:noFill/>
        </p:spPr>
        <p:txBody>
          <a:bodyPr wrap="square" rtlCol="0">
            <a:spAutoFit/>
          </a:bodyPr>
          <a:lstStyle/>
          <a:p>
            <a:pPr algn="ctr"/>
            <a:r>
              <a:rPr lang="en-US" i="1" dirty="0">
                <a:latin typeface="Calibri Light" panose="020F0302020204030204" pitchFamily="34" charset="0"/>
                <a:cs typeface="Calibri Light" panose="020F0302020204030204" pitchFamily="34" charset="0"/>
              </a:rPr>
              <a:t>Joel 2:23</a:t>
            </a:r>
          </a:p>
        </p:txBody>
      </p:sp>
    </p:spTree>
    <p:extLst>
      <p:ext uri="{BB962C8B-B14F-4D97-AF65-F5344CB8AC3E}">
        <p14:creationId xmlns:p14="http://schemas.microsoft.com/office/powerpoint/2010/main" val="3241123759"/>
      </p:ext>
    </p:extLst>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26627">
                                            <p:txEl>
                                              <p:pRg st="0" end="0"/>
                                            </p:txEl>
                                          </p:spTgt>
                                        </p:tgtEl>
                                        <p:attrNameLst>
                                          <p:attrName>style.visibility</p:attrName>
                                        </p:attrNameLst>
                                      </p:cBhvr>
                                      <p:to>
                                        <p:strVal val="visible"/>
                                      </p:to>
                                    </p:set>
                                    <p:animEffect transition="in" filter="dissolve">
                                      <p:cBhvr>
                                        <p:cTn id="7" dur="1000"/>
                                        <p:tgtEl>
                                          <p:spTgt spid="2662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26627">
                                            <p:txEl>
                                              <p:pRg st="1" end="1"/>
                                            </p:txEl>
                                          </p:spTgt>
                                        </p:tgtEl>
                                        <p:attrNameLst>
                                          <p:attrName>style.visibility</p:attrName>
                                        </p:attrNameLst>
                                      </p:cBhvr>
                                      <p:to>
                                        <p:strVal val="visible"/>
                                      </p:to>
                                    </p:set>
                                    <p:animEffect transition="in" filter="dissolve">
                                      <p:cBhvr>
                                        <p:cTn id="12" dur="1000"/>
                                        <p:tgtEl>
                                          <p:spTgt spid="26627">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627" grpId="0" uiExpand="1" build="p" bldLvl="5" autoUpdateAnimBg="0"/>
    </p:bldLst>
  </p:timing>
</p:sld>
</file>

<file path=ppt/slides/slide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a:xfrm>
            <a:off x="685800" y="457200"/>
            <a:ext cx="7772400" cy="1295400"/>
          </a:xfrm>
          <a:ln>
            <a:solidFill>
              <a:schemeClr val="tx1"/>
            </a:solidFill>
          </a:ln>
        </p:spPr>
        <p:txBody>
          <a:bodyPr/>
          <a:lstStyle/>
          <a:p>
            <a:r>
              <a:rPr lang="en-US" dirty="0"/>
              <a:t>The </a:t>
            </a:r>
            <a:r>
              <a:rPr lang="en-US" dirty="0" err="1"/>
              <a:t>Intextual</a:t>
            </a:r>
            <a:r>
              <a:rPr lang="en-US" dirty="0"/>
              <a:t> Interpretation</a:t>
            </a:r>
          </a:p>
        </p:txBody>
      </p:sp>
      <p:sp>
        <p:nvSpPr>
          <p:cNvPr id="26627" name="Rectangle 3"/>
          <p:cNvSpPr>
            <a:spLocks noGrp="1" noChangeArrowheads="1"/>
          </p:cNvSpPr>
          <p:nvPr>
            <p:ph type="body" idx="1"/>
          </p:nvPr>
        </p:nvSpPr>
        <p:spPr>
          <a:xfrm>
            <a:off x="533400" y="1981200"/>
            <a:ext cx="8001000" cy="4114800"/>
          </a:xfrm>
        </p:spPr>
        <p:txBody>
          <a:bodyPr/>
          <a:lstStyle/>
          <a:p>
            <a:r>
              <a:rPr lang="en-US" dirty="0"/>
              <a:t>The word “righteousness” only has a moral/ethical sense and is appropriate for a teacher, not rain.</a:t>
            </a:r>
          </a:p>
          <a:p>
            <a:r>
              <a:rPr lang="en-US" dirty="0"/>
              <a:t>The Teacher will bring the blessings of the Messianic Age.</a:t>
            </a:r>
          </a:p>
        </p:txBody>
      </p:sp>
      <p:sp>
        <p:nvSpPr>
          <p:cNvPr id="2" name="TextBox 1">
            <a:extLst>
              <a:ext uri="{FF2B5EF4-FFF2-40B4-BE49-F238E27FC236}">
                <a16:creationId xmlns:a16="http://schemas.microsoft.com/office/drawing/2014/main" id="{42D5EAF4-3E51-C144-954F-3EA73C1EF775}"/>
              </a:ext>
            </a:extLst>
          </p:cNvPr>
          <p:cNvSpPr txBox="1"/>
          <p:nvPr/>
        </p:nvSpPr>
        <p:spPr>
          <a:xfrm>
            <a:off x="7369629" y="6324600"/>
            <a:ext cx="1752600" cy="461665"/>
          </a:xfrm>
          <a:prstGeom prst="rect">
            <a:avLst/>
          </a:prstGeom>
          <a:noFill/>
        </p:spPr>
        <p:txBody>
          <a:bodyPr wrap="square" rtlCol="0">
            <a:spAutoFit/>
          </a:bodyPr>
          <a:lstStyle/>
          <a:p>
            <a:pPr algn="ctr"/>
            <a:r>
              <a:rPr lang="en-US" i="1" dirty="0">
                <a:latin typeface="Calibri Light" panose="020F0302020204030204" pitchFamily="34" charset="0"/>
                <a:cs typeface="Calibri Light" panose="020F0302020204030204" pitchFamily="34" charset="0"/>
              </a:rPr>
              <a:t>Joel 2:23</a:t>
            </a:r>
          </a:p>
        </p:txBody>
      </p:sp>
    </p:spTree>
    <p:extLst>
      <p:ext uri="{BB962C8B-B14F-4D97-AF65-F5344CB8AC3E}">
        <p14:creationId xmlns:p14="http://schemas.microsoft.com/office/powerpoint/2010/main" val="358629651"/>
      </p:ext>
    </p:extLst>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26627">
                                            <p:txEl>
                                              <p:pRg st="0" end="0"/>
                                            </p:txEl>
                                          </p:spTgt>
                                        </p:tgtEl>
                                        <p:attrNameLst>
                                          <p:attrName>style.visibility</p:attrName>
                                        </p:attrNameLst>
                                      </p:cBhvr>
                                      <p:to>
                                        <p:strVal val="visible"/>
                                      </p:to>
                                    </p:set>
                                    <p:animEffect transition="in" filter="dissolve">
                                      <p:cBhvr>
                                        <p:cTn id="7" dur="1000"/>
                                        <p:tgtEl>
                                          <p:spTgt spid="2662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26627">
                                            <p:txEl>
                                              <p:pRg st="1" end="1"/>
                                            </p:txEl>
                                          </p:spTgt>
                                        </p:tgtEl>
                                        <p:attrNameLst>
                                          <p:attrName>style.visibility</p:attrName>
                                        </p:attrNameLst>
                                      </p:cBhvr>
                                      <p:to>
                                        <p:strVal val="visible"/>
                                      </p:to>
                                    </p:set>
                                    <p:animEffect transition="in" filter="dissolve">
                                      <p:cBhvr>
                                        <p:cTn id="12" dur="1000"/>
                                        <p:tgtEl>
                                          <p:spTgt spid="26627">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627" grpId="0" uiExpand="1" build="p" bldLvl="5" autoUpdateAnimBg="0"/>
    </p:bldLst>
  </p:timing>
</p:sld>
</file>

<file path=ppt/theme/theme1.xml><?xml version="1.0" encoding="utf-8"?>
<a:theme xmlns:a="http://schemas.openxmlformats.org/drawingml/2006/main" name="Default Design">
  <a:themeElements>
    <a:clrScheme name="">
      <a:dk1>
        <a:srgbClr val="000000"/>
      </a:dk1>
      <a:lt1>
        <a:srgbClr val="FFFFCC"/>
      </a:lt1>
      <a:dk2>
        <a:srgbClr val="333399"/>
      </a:dk2>
      <a:lt2>
        <a:srgbClr val="FFFFCC"/>
      </a:lt2>
      <a:accent1>
        <a:srgbClr val="FF9900"/>
      </a:accent1>
      <a:accent2>
        <a:srgbClr val="00FFFF"/>
      </a:accent2>
      <a:accent3>
        <a:srgbClr val="ADADCA"/>
      </a:accent3>
      <a:accent4>
        <a:srgbClr val="DADAAE"/>
      </a:accent4>
      <a:accent5>
        <a:srgbClr val="FFCAAA"/>
      </a:accent5>
      <a:accent6>
        <a:srgbClr val="00E7E7"/>
      </a:accent6>
      <a:hlink>
        <a:srgbClr val="FF0000"/>
      </a:hlink>
      <a:folHlink>
        <a:srgbClr val="969696"/>
      </a:folHlink>
    </a:clrScheme>
    <a:fontScheme name="Default Design">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charset="0"/>
          </a:defRPr>
        </a:defPPr>
      </a:lstStyle>
    </a:lnDef>
  </a:objectDefaults>
  <a:extraClrSchemeLst>
    <a:extraClrScheme>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2941</TotalTime>
  <Words>1045</Words>
  <Application>Microsoft Macintosh PowerPoint</Application>
  <PresentationFormat>On-screen Show (4:3)</PresentationFormat>
  <Paragraphs>122</Paragraphs>
  <Slides>20</Slides>
  <Notes>2</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20</vt:i4>
      </vt:variant>
    </vt:vector>
  </HeadingPairs>
  <TitlesOfParts>
    <vt:vector size="26" baseType="lpstr">
      <vt:lpstr>ＭＳ Ｐゴシック</vt:lpstr>
      <vt:lpstr>Calibri</vt:lpstr>
      <vt:lpstr>Calibri Light</vt:lpstr>
      <vt:lpstr>Hebpar</vt:lpstr>
      <vt:lpstr>Times New Roman</vt:lpstr>
      <vt:lpstr>Default Design</vt:lpstr>
      <vt:lpstr>Finding Messiah in     Unexpected Places</vt:lpstr>
      <vt:lpstr>The Teacher of Righteousness Joel 2:23</vt:lpstr>
      <vt:lpstr>The Biblical Context</vt:lpstr>
      <vt:lpstr>The Biblical Context</vt:lpstr>
      <vt:lpstr>The Interpretive History</vt:lpstr>
      <vt:lpstr>The Interpretive History</vt:lpstr>
      <vt:lpstr>The Intextual Interpretation</vt:lpstr>
      <vt:lpstr>The Intextual Interpretation</vt:lpstr>
      <vt:lpstr>The Intextual Interpretation</vt:lpstr>
      <vt:lpstr>The Intertextual Examination – Isaiah 30:19-26</vt:lpstr>
      <vt:lpstr>David’s Last Words                        2 Samuel 23:1-5</vt:lpstr>
      <vt:lpstr>The Intextual Interpretation</vt:lpstr>
      <vt:lpstr>2 Samuel 23:1</vt:lpstr>
      <vt:lpstr>2 Samuel 23:1</vt:lpstr>
      <vt:lpstr>The Intextual Interpretation</vt:lpstr>
      <vt:lpstr>PowerPoint Presentation</vt:lpstr>
      <vt:lpstr>The Intextual Interpretation</vt:lpstr>
      <vt:lpstr>The Intextual Interpretation</vt:lpstr>
      <vt:lpstr>The Intertextual Confirmations</vt:lpstr>
      <vt:lpstr>The Intertextual Confirmations</vt:lpstr>
    </vt:vector>
  </TitlesOfParts>
  <Company>moody bible institute</Company>
  <LinksUpToDate>false</LinksUpToDate>
  <SharedDoc>false</SharedDoc>
  <HyperlinksChanged>false</HyperlinksChanged>
  <AppVersion>16.0016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Judges 18:30</dc:title>
  <dc:creator>Michael Rydelnik</dc:creator>
  <cp:lastModifiedBy>Michael Rydelnik</cp:lastModifiedBy>
  <cp:revision>52</cp:revision>
  <cp:lastPrinted>2017-07-03T00:22:37Z</cp:lastPrinted>
  <dcterms:created xsi:type="dcterms:W3CDTF">2018-01-22T11:54:54Z</dcterms:created>
  <dcterms:modified xsi:type="dcterms:W3CDTF">2019-12-02T17:19:28Z</dcterms:modified>
</cp:coreProperties>
</file>