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4" r:id="rId2"/>
    <p:sldMasterId id="2147483726" r:id="rId3"/>
  </p:sldMasterIdLst>
  <p:notesMasterIdLst>
    <p:notesMasterId r:id="rId41"/>
  </p:notesMasterIdLst>
  <p:sldIdLst>
    <p:sldId id="623" r:id="rId4"/>
    <p:sldId id="598" r:id="rId5"/>
    <p:sldId id="616" r:id="rId6"/>
    <p:sldId id="284" r:id="rId7"/>
    <p:sldId id="599" r:id="rId8"/>
    <p:sldId id="601" r:id="rId9"/>
    <p:sldId id="602" r:id="rId10"/>
    <p:sldId id="600" r:id="rId11"/>
    <p:sldId id="603" r:id="rId12"/>
    <p:sldId id="690" r:id="rId13"/>
    <p:sldId id="315" r:id="rId14"/>
    <p:sldId id="272" r:id="rId15"/>
    <p:sldId id="606" r:id="rId16"/>
    <p:sldId id="300" r:id="rId17"/>
    <p:sldId id="608" r:id="rId18"/>
    <p:sldId id="553" r:id="rId19"/>
    <p:sldId id="688" r:id="rId20"/>
    <p:sldId id="274" r:id="rId21"/>
    <p:sldId id="618" r:id="rId22"/>
    <p:sldId id="259" r:id="rId23"/>
    <p:sldId id="277" r:id="rId24"/>
    <p:sldId id="626" r:id="rId25"/>
    <p:sldId id="304" r:id="rId26"/>
    <p:sldId id="687" r:id="rId27"/>
    <p:sldId id="691" r:id="rId28"/>
    <p:sldId id="620" r:id="rId29"/>
    <p:sldId id="692" r:id="rId30"/>
    <p:sldId id="610" r:id="rId31"/>
    <p:sldId id="619" r:id="rId32"/>
    <p:sldId id="693" r:id="rId33"/>
    <p:sldId id="684" r:id="rId34"/>
    <p:sldId id="685" r:id="rId35"/>
    <p:sldId id="686" r:id="rId36"/>
    <p:sldId id="621" r:id="rId37"/>
    <p:sldId id="614" r:id="rId38"/>
    <p:sldId id="689" r:id="rId39"/>
    <p:sldId id="26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332A12-2FB3-4C42-AFAF-59639429A8FA}">
          <p14:sldIdLst>
            <p14:sldId id="623"/>
            <p14:sldId id="598"/>
            <p14:sldId id="616"/>
            <p14:sldId id="284"/>
            <p14:sldId id="599"/>
            <p14:sldId id="601"/>
            <p14:sldId id="602"/>
            <p14:sldId id="600"/>
            <p14:sldId id="603"/>
            <p14:sldId id="690"/>
          </p14:sldIdLst>
        </p14:section>
        <p14:section name="Untitled Section" id="{443E22B9-4DC7-4232-8497-FA95BCFBD3FE}">
          <p14:sldIdLst>
            <p14:sldId id="315"/>
            <p14:sldId id="272"/>
            <p14:sldId id="606"/>
            <p14:sldId id="300"/>
            <p14:sldId id="608"/>
            <p14:sldId id="553"/>
            <p14:sldId id="688"/>
            <p14:sldId id="274"/>
            <p14:sldId id="618"/>
            <p14:sldId id="259"/>
            <p14:sldId id="277"/>
            <p14:sldId id="626"/>
            <p14:sldId id="304"/>
            <p14:sldId id="687"/>
            <p14:sldId id="691"/>
            <p14:sldId id="620"/>
            <p14:sldId id="692"/>
            <p14:sldId id="610"/>
            <p14:sldId id="619"/>
            <p14:sldId id="693"/>
            <p14:sldId id="684"/>
            <p14:sldId id="685"/>
            <p14:sldId id="686"/>
            <p14:sldId id="621"/>
            <p14:sldId id="614"/>
            <p14:sldId id="689"/>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EA3"/>
    <a:srgbClr val="2A0015"/>
    <a:srgbClr val="460023"/>
    <a:srgbClr val="B9B9B9"/>
    <a:srgbClr val="660033"/>
    <a:srgbClr val="54002A"/>
    <a:srgbClr val="D5C9A7"/>
    <a:srgbClr val="6A525D"/>
    <a:srgbClr val="8A6B7A"/>
    <a:srgbClr val="BCA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186" autoAdjust="0"/>
    <p:restoredTop sz="94660"/>
  </p:normalViewPr>
  <p:slideViewPr>
    <p:cSldViewPr>
      <p:cViewPr varScale="1">
        <p:scale>
          <a:sx n="68" d="100"/>
          <a:sy n="68" d="100"/>
        </p:scale>
        <p:origin x="78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4422C-57F9-4551-A45F-4D49917165EE}" type="datetimeFigureOut">
              <a:rPr lang="en-US" smtClean="0"/>
              <a:t>11/29/2019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473C7-B990-4FA1-891F-676AF30C0E44}" type="slidenum">
              <a:rPr lang="en-US" smtClean="0"/>
              <a:t>‹#›</a:t>
            </a:fld>
            <a:endParaRPr lang="en-US"/>
          </a:p>
        </p:txBody>
      </p:sp>
    </p:spTree>
    <p:extLst>
      <p:ext uri="{BB962C8B-B14F-4D97-AF65-F5344CB8AC3E}">
        <p14:creationId xmlns:p14="http://schemas.microsoft.com/office/powerpoint/2010/main" val="1743328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473C7-B990-4FA1-891F-676AF30C0E44}" type="slidenum">
              <a:rPr lang="en-US" smtClean="0"/>
              <a:t>9</a:t>
            </a:fld>
            <a:endParaRPr lang="en-US"/>
          </a:p>
        </p:txBody>
      </p:sp>
    </p:spTree>
    <p:extLst>
      <p:ext uri="{BB962C8B-B14F-4D97-AF65-F5344CB8AC3E}">
        <p14:creationId xmlns:p14="http://schemas.microsoft.com/office/powerpoint/2010/main" val="44579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473C7-B990-4FA1-891F-676AF30C0E44}" type="slidenum">
              <a:rPr lang="en-US" smtClean="0"/>
              <a:t>10</a:t>
            </a:fld>
            <a:endParaRPr lang="en-US"/>
          </a:p>
        </p:txBody>
      </p:sp>
    </p:spTree>
    <p:extLst>
      <p:ext uri="{BB962C8B-B14F-4D97-AF65-F5344CB8AC3E}">
        <p14:creationId xmlns:p14="http://schemas.microsoft.com/office/powerpoint/2010/main" val="71519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a:t>
            </a:r>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419970-BCA6-4797-A833-F7D7A400F04A}" type="slidenum">
              <a:rPr lang="en-US" altLang="en-US" smtClean="0"/>
              <a:pPr>
                <a:spcBef>
                  <a:spcPct val="0"/>
                </a:spcBef>
              </a:pPr>
              <a:t>14</a:t>
            </a:fld>
            <a:endParaRPr lang="en-US" altLang="en-US"/>
          </a:p>
        </p:txBody>
      </p:sp>
    </p:spTree>
    <p:extLst>
      <p:ext uri="{BB962C8B-B14F-4D97-AF65-F5344CB8AC3E}">
        <p14:creationId xmlns:p14="http://schemas.microsoft.com/office/powerpoint/2010/main" val="84336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473C7-B990-4FA1-891F-676AF30C0E44}" type="slidenum">
              <a:rPr lang="en-US" smtClean="0"/>
              <a:t>18</a:t>
            </a:fld>
            <a:endParaRPr lang="en-US"/>
          </a:p>
        </p:txBody>
      </p:sp>
    </p:spTree>
    <p:extLst>
      <p:ext uri="{BB962C8B-B14F-4D97-AF65-F5344CB8AC3E}">
        <p14:creationId xmlns:p14="http://schemas.microsoft.com/office/powerpoint/2010/main" val="260672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2543-5CBF-41D7-8638-3A459E89D66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A5AB87-EB75-4770-9DFF-C62C3A9652B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B7DB896-FF5C-4704-BDCB-BF3DC182E7CB}"/>
              </a:ext>
            </a:extLst>
          </p:cNvPr>
          <p:cNvSpPr>
            <a:spLocks noGrp="1"/>
          </p:cNvSpPr>
          <p:nvPr>
            <p:ph type="dt" sz="half" idx="10"/>
          </p:nvPr>
        </p:nvSpPr>
        <p:spPr/>
        <p:txBody>
          <a:bodyPr/>
          <a:lstStyle/>
          <a:p>
            <a:fld id="{97DE7FBF-9658-4DB7-AB7A-E642A049B44C}" type="datetimeFigureOut">
              <a:rPr lang="en-US" smtClean="0"/>
              <a:pPr/>
              <a:t>11/29/2019</a:t>
            </a:fld>
            <a:endParaRPr lang="en-US"/>
          </a:p>
        </p:txBody>
      </p:sp>
      <p:sp>
        <p:nvSpPr>
          <p:cNvPr id="5" name="Footer Placeholder 4">
            <a:extLst>
              <a:ext uri="{FF2B5EF4-FFF2-40B4-BE49-F238E27FC236}">
                <a16:creationId xmlns:a16="http://schemas.microsoft.com/office/drawing/2014/main" id="{1CAFC9E1-47BF-450D-8D4F-9C9CF78B2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F8584-9F62-4CE9-96A2-3B574721EF25}"/>
              </a:ext>
            </a:extLst>
          </p:cNvPr>
          <p:cNvSpPr>
            <a:spLocks noGrp="1"/>
          </p:cNvSpPr>
          <p:nvPr>
            <p:ph type="sldNum" sz="quarter" idx="12"/>
          </p:nvPr>
        </p:nvSpPr>
        <p:spPr/>
        <p:txBody>
          <a:bodyPr/>
          <a:lstStyle/>
          <a:p>
            <a:fld id="{DE70D2BC-9EAA-49B3-9460-D870339A8B41}" type="slidenum">
              <a:rPr lang="en-US" smtClean="0"/>
              <a:pPr/>
              <a:t>‹#›</a:t>
            </a:fld>
            <a:endParaRPr lang="en-US"/>
          </a:p>
        </p:txBody>
      </p:sp>
    </p:spTree>
    <p:extLst>
      <p:ext uri="{BB962C8B-B14F-4D97-AF65-F5344CB8AC3E}">
        <p14:creationId xmlns:p14="http://schemas.microsoft.com/office/powerpoint/2010/main" val="4706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FAAE-EB9E-42B8-9DA6-D7861A3BBB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226505-D89A-41FA-86FB-1476F7D607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B9EDC-B429-449F-B2A5-6DDC929271C7}"/>
              </a:ext>
            </a:extLst>
          </p:cNvPr>
          <p:cNvSpPr>
            <a:spLocks noGrp="1"/>
          </p:cNvSpPr>
          <p:nvPr>
            <p:ph type="dt" sz="half" idx="10"/>
          </p:nvPr>
        </p:nvSpPr>
        <p:spPr/>
        <p:txBody>
          <a:bodyPr/>
          <a:lstStyle/>
          <a:p>
            <a:fld id="{97DE7FBF-9658-4DB7-AB7A-E642A049B44C}" type="datetimeFigureOut">
              <a:rPr lang="en-US" smtClean="0"/>
              <a:pPr/>
              <a:t>11/29/2019</a:t>
            </a:fld>
            <a:endParaRPr lang="en-US"/>
          </a:p>
        </p:txBody>
      </p:sp>
      <p:sp>
        <p:nvSpPr>
          <p:cNvPr id="5" name="Footer Placeholder 4">
            <a:extLst>
              <a:ext uri="{FF2B5EF4-FFF2-40B4-BE49-F238E27FC236}">
                <a16:creationId xmlns:a16="http://schemas.microsoft.com/office/drawing/2014/main" id="{36AE3D1B-4E33-479C-B7C4-C6A91512F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98E04-1E50-4FEE-9E27-49A2F69C3FC7}"/>
              </a:ext>
            </a:extLst>
          </p:cNvPr>
          <p:cNvSpPr>
            <a:spLocks noGrp="1"/>
          </p:cNvSpPr>
          <p:nvPr>
            <p:ph type="sldNum" sz="quarter" idx="12"/>
          </p:nvPr>
        </p:nvSpPr>
        <p:spPr/>
        <p:txBody>
          <a:bodyPr/>
          <a:lstStyle/>
          <a:p>
            <a:fld id="{DE70D2BC-9EAA-49B3-9460-D870339A8B41}" type="slidenum">
              <a:rPr lang="en-US" smtClean="0"/>
              <a:pPr/>
              <a:t>‹#›</a:t>
            </a:fld>
            <a:endParaRPr lang="en-US"/>
          </a:p>
        </p:txBody>
      </p:sp>
    </p:spTree>
    <p:extLst>
      <p:ext uri="{BB962C8B-B14F-4D97-AF65-F5344CB8AC3E}">
        <p14:creationId xmlns:p14="http://schemas.microsoft.com/office/powerpoint/2010/main" val="307990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613C5-A40B-45D9-AE14-C141CFF1731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16F431-FC47-464B-8D48-8DEF020802A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9A8DD-97FB-4CCC-AF78-1147E86E0090}"/>
              </a:ext>
            </a:extLst>
          </p:cNvPr>
          <p:cNvSpPr>
            <a:spLocks noGrp="1"/>
          </p:cNvSpPr>
          <p:nvPr>
            <p:ph type="dt" sz="half" idx="10"/>
          </p:nvPr>
        </p:nvSpPr>
        <p:spPr/>
        <p:txBody>
          <a:bodyPr/>
          <a:lstStyle/>
          <a:p>
            <a:fld id="{97DE7FBF-9658-4DB7-AB7A-E642A049B44C}" type="datetimeFigureOut">
              <a:rPr lang="en-US" smtClean="0"/>
              <a:pPr/>
              <a:t>11/29/2019</a:t>
            </a:fld>
            <a:endParaRPr lang="en-US"/>
          </a:p>
        </p:txBody>
      </p:sp>
      <p:sp>
        <p:nvSpPr>
          <p:cNvPr id="5" name="Footer Placeholder 4">
            <a:extLst>
              <a:ext uri="{FF2B5EF4-FFF2-40B4-BE49-F238E27FC236}">
                <a16:creationId xmlns:a16="http://schemas.microsoft.com/office/drawing/2014/main" id="{7FDA517F-6459-492D-934C-D169E804B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7EF20-2B8D-497D-8F39-A7A9D63BCF36}"/>
              </a:ext>
            </a:extLst>
          </p:cNvPr>
          <p:cNvSpPr>
            <a:spLocks noGrp="1"/>
          </p:cNvSpPr>
          <p:nvPr>
            <p:ph type="sldNum" sz="quarter" idx="12"/>
          </p:nvPr>
        </p:nvSpPr>
        <p:spPr/>
        <p:txBody>
          <a:bodyPr/>
          <a:lstStyle/>
          <a:p>
            <a:fld id="{DE70D2BC-9EAA-49B3-9460-D870339A8B41}" type="slidenum">
              <a:rPr lang="en-US" smtClean="0"/>
              <a:pPr/>
              <a:t>‹#›</a:t>
            </a:fld>
            <a:endParaRPr lang="en-US"/>
          </a:p>
        </p:txBody>
      </p:sp>
    </p:spTree>
    <p:extLst>
      <p:ext uri="{BB962C8B-B14F-4D97-AF65-F5344CB8AC3E}">
        <p14:creationId xmlns:p14="http://schemas.microsoft.com/office/powerpoint/2010/main" val="57427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97C8-E90E-499D-9566-E78792412E4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C9147DC-BEA9-424F-A18B-B0CEB914BA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74A696F-7C7B-4160-A3AF-7DC1D0837E23}"/>
              </a:ext>
            </a:extLst>
          </p:cNvPr>
          <p:cNvSpPr>
            <a:spLocks noGrp="1"/>
          </p:cNvSpPr>
          <p:nvPr>
            <p:ph type="dt" sz="half" idx="10"/>
          </p:nvPr>
        </p:nvSpPr>
        <p:spPr/>
        <p:txBody>
          <a:bodyPr/>
          <a:lstStyle/>
          <a:p>
            <a:fld id="{7C13C79D-AB1F-4007-9953-6E184BD2B896}" type="datetimeFigureOut">
              <a:rPr lang="en-US" smtClean="0"/>
              <a:pPr/>
              <a:t>11/29/2019</a:t>
            </a:fld>
            <a:endParaRPr lang="en-US"/>
          </a:p>
        </p:txBody>
      </p:sp>
      <p:sp>
        <p:nvSpPr>
          <p:cNvPr id="5" name="Footer Placeholder 4">
            <a:extLst>
              <a:ext uri="{FF2B5EF4-FFF2-40B4-BE49-F238E27FC236}">
                <a16:creationId xmlns:a16="http://schemas.microsoft.com/office/drawing/2014/main" id="{A60006CD-5949-43B7-9138-047F02817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A121D-2D4B-43FA-9CEF-D13730C7D301}"/>
              </a:ext>
            </a:extLst>
          </p:cNvPr>
          <p:cNvSpPr>
            <a:spLocks noGrp="1"/>
          </p:cNvSpPr>
          <p:nvPr>
            <p:ph type="sldNum" sz="quarter" idx="12"/>
          </p:nvPr>
        </p:nvSpPr>
        <p:spPr/>
        <p:txBody>
          <a:bodyPr/>
          <a:lstStyle/>
          <a:p>
            <a:fld id="{6FA0AD22-BDC9-4213-974A-01B992BAAEEF}" type="slidenum">
              <a:rPr lang="en-US" smtClean="0"/>
              <a:pPr/>
              <a:t>‹#›</a:t>
            </a:fld>
            <a:endParaRPr lang="en-US"/>
          </a:p>
        </p:txBody>
      </p:sp>
    </p:spTree>
    <p:extLst>
      <p:ext uri="{BB962C8B-B14F-4D97-AF65-F5344CB8AC3E}">
        <p14:creationId xmlns:p14="http://schemas.microsoft.com/office/powerpoint/2010/main" val="1871283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73B0-72F9-4A82-8607-F940E5FB61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220983-53DB-43D1-9A89-B64496A375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FA7BC-8109-4E1F-893C-542767DFE79B}"/>
              </a:ext>
            </a:extLst>
          </p:cNvPr>
          <p:cNvSpPr>
            <a:spLocks noGrp="1"/>
          </p:cNvSpPr>
          <p:nvPr>
            <p:ph type="dt" sz="half" idx="10"/>
          </p:nvPr>
        </p:nvSpPr>
        <p:spPr/>
        <p:txBody>
          <a:bodyPr/>
          <a:lstStyle/>
          <a:p>
            <a:fld id="{7C13C79D-AB1F-4007-9953-6E184BD2B896}" type="datetimeFigureOut">
              <a:rPr lang="en-US" smtClean="0"/>
              <a:pPr/>
              <a:t>11/29/2019</a:t>
            </a:fld>
            <a:endParaRPr lang="en-US"/>
          </a:p>
        </p:txBody>
      </p:sp>
      <p:sp>
        <p:nvSpPr>
          <p:cNvPr id="5" name="Footer Placeholder 4">
            <a:extLst>
              <a:ext uri="{FF2B5EF4-FFF2-40B4-BE49-F238E27FC236}">
                <a16:creationId xmlns:a16="http://schemas.microsoft.com/office/drawing/2014/main" id="{D6A983CB-0087-49EB-BAFE-6E8510D9D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9EA55-B45C-4AE8-A8FB-2F9357C582FF}"/>
              </a:ext>
            </a:extLst>
          </p:cNvPr>
          <p:cNvSpPr>
            <a:spLocks noGrp="1"/>
          </p:cNvSpPr>
          <p:nvPr>
            <p:ph type="sldNum" sz="quarter" idx="12"/>
          </p:nvPr>
        </p:nvSpPr>
        <p:spPr/>
        <p:txBody>
          <a:bodyPr/>
          <a:lstStyle/>
          <a:p>
            <a:fld id="{6FA0AD22-BDC9-4213-974A-01B992BAAEEF}" type="slidenum">
              <a:rPr lang="en-US" smtClean="0"/>
              <a:pPr/>
              <a:t>‹#›</a:t>
            </a:fld>
            <a:endParaRPr lang="en-US"/>
          </a:p>
        </p:txBody>
      </p:sp>
    </p:spTree>
    <p:extLst>
      <p:ext uri="{BB962C8B-B14F-4D97-AF65-F5344CB8AC3E}">
        <p14:creationId xmlns:p14="http://schemas.microsoft.com/office/powerpoint/2010/main" val="428457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20E9-7A97-494A-BEBE-1F7F2F68F8E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7D7D4E-A958-456F-964E-C69CD4DB3D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62A16E-5CF7-4E39-A299-C5B614C0794B}"/>
              </a:ext>
            </a:extLst>
          </p:cNvPr>
          <p:cNvSpPr>
            <a:spLocks noGrp="1"/>
          </p:cNvSpPr>
          <p:nvPr>
            <p:ph type="dt" sz="half" idx="10"/>
          </p:nvPr>
        </p:nvSpPr>
        <p:spPr/>
        <p:txBody>
          <a:bodyPr/>
          <a:lstStyle/>
          <a:p>
            <a:fld id="{7C13C79D-AB1F-4007-9953-6E184BD2B896}" type="datetimeFigureOut">
              <a:rPr lang="en-US" smtClean="0"/>
              <a:pPr/>
              <a:t>11/29/2019</a:t>
            </a:fld>
            <a:endParaRPr lang="en-US"/>
          </a:p>
        </p:txBody>
      </p:sp>
      <p:sp>
        <p:nvSpPr>
          <p:cNvPr id="5" name="Footer Placeholder 4">
            <a:extLst>
              <a:ext uri="{FF2B5EF4-FFF2-40B4-BE49-F238E27FC236}">
                <a16:creationId xmlns:a16="http://schemas.microsoft.com/office/drawing/2014/main" id="{E04A0084-78EB-4F81-8FFD-887930F8E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6A34A-670D-4686-99A2-126A92561819}"/>
              </a:ext>
            </a:extLst>
          </p:cNvPr>
          <p:cNvSpPr>
            <a:spLocks noGrp="1"/>
          </p:cNvSpPr>
          <p:nvPr>
            <p:ph type="sldNum" sz="quarter" idx="12"/>
          </p:nvPr>
        </p:nvSpPr>
        <p:spPr/>
        <p:txBody>
          <a:bodyPr/>
          <a:lstStyle/>
          <a:p>
            <a:fld id="{6FA0AD22-BDC9-4213-974A-01B992BAAEEF}" type="slidenum">
              <a:rPr lang="en-US" smtClean="0"/>
              <a:pPr/>
              <a:t>‹#›</a:t>
            </a:fld>
            <a:endParaRPr lang="en-US"/>
          </a:p>
        </p:txBody>
      </p:sp>
    </p:spTree>
    <p:extLst>
      <p:ext uri="{BB962C8B-B14F-4D97-AF65-F5344CB8AC3E}">
        <p14:creationId xmlns:p14="http://schemas.microsoft.com/office/powerpoint/2010/main" val="392224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9135-2FFE-4CDF-95A7-79EA69ECE5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05AFF-55B2-4B13-894C-EEF7AF3E74C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00E649-1B4F-4906-9748-DF3EFE89B63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15AB65-2A5A-48A0-8DC8-F380575667DD}"/>
              </a:ext>
            </a:extLst>
          </p:cNvPr>
          <p:cNvSpPr>
            <a:spLocks noGrp="1"/>
          </p:cNvSpPr>
          <p:nvPr>
            <p:ph type="dt" sz="half" idx="10"/>
          </p:nvPr>
        </p:nvSpPr>
        <p:spPr/>
        <p:txBody>
          <a:bodyPr/>
          <a:lstStyle/>
          <a:p>
            <a:fld id="{7C13C79D-AB1F-4007-9953-6E184BD2B896}" type="datetimeFigureOut">
              <a:rPr lang="en-US" smtClean="0"/>
              <a:pPr/>
              <a:t>11/29/2019</a:t>
            </a:fld>
            <a:endParaRPr lang="en-US"/>
          </a:p>
        </p:txBody>
      </p:sp>
      <p:sp>
        <p:nvSpPr>
          <p:cNvPr id="6" name="Footer Placeholder 5">
            <a:extLst>
              <a:ext uri="{FF2B5EF4-FFF2-40B4-BE49-F238E27FC236}">
                <a16:creationId xmlns:a16="http://schemas.microsoft.com/office/drawing/2014/main" id="{C5E609EE-0D3E-4F65-AC0E-0104D3370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090B4-8AC9-4C0B-9BDA-C381E8290FFD}"/>
              </a:ext>
            </a:extLst>
          </p:cNvPr>
          <p:cNvSpPr>
            <a:spLocks noGrp="1"/>
          </p:cNvSpPr>
          <p:nvPr>
            <p:ph type="sldNum" sz="quarter" idx="12"/>
          </p:nvPr>
        </p:nvSpPr>
        <p:spPr/>
        <p:txBody>
          <a:bodyPr/>
          <a:lstStyle/>
          <a:p>
            <a:fld id="{6FA0AD22-BDC9-4213-974A-01B992BAAEEF}" type="slidenum">
              <a:rPr lang="en-US" smtClean="0"/>
              <a:pPr/>
              <a:t>‹#›</a:t>
            </a:fld>
            <a:endParaRPr lang="en-US"/>
          </a:p>
        </p:txBody>
      </p:sp>
    </p:spTree>
    <p:extLst>
      <p:ext uri="{BB962C8B-B14F-4D97-AF65-F5344CB8AC3E}">
        <p14:creationId xmlns:p14="http://schemas.microsoft.com/office/powerpoint/2010/main" val="2816144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3EDB-BAE7-4ECC-8263-1172C5148D2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6BE0E0-83BE-4817-B059-7C17EECF5E2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8A49E00-86A9-4211-9A4E-BCCCA0F946B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DF524-8D4E-4883-913D-BD356F831EE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BFF2C72-4ED7-45FC-BC80-614C19D417D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613929-0F0F-42D3-B31B-98269F5043D1}"/>
              </a:ext>
            </a:extLst>
          </p:cNvPr>
          <p:cNvSpPr>
            <a:spLocks noGrp="1"/>
          </p:cNvSpPr>
          <p:nvPr>
            <p:ph type="dt" sz="half" idx="10"/>
          </p:nvPr>
        </p:nvSpPr>
        <p:spPr/>
        <p:txBody>
          <a:bodyPr/>
          <a:lstStyle/>
          <a:p>
            <a:fld id="{7C13C79D-AB1F-4007-9953-6E184BD2B896}" type="datetimeFigureOut">
              <a:rPr lang="en-US" smtClean="0"/>
              <a:pPr/>
              <a:t>11/29/2019</a:t>
            </a:fld>
            <a:endParaRPr lang="en-US"/>
          </a:p>
        </p:txBody>
      </p:sp>
      <p:sp>
        <p:nvSpPr>
          <p:cNvPr id="8" name="Footer Placeholder 7">
            <a:extLst>
              <a:ext uri="{FF2B5EF4-FFF2-40B4-BE49-F238E27FC236}">
                <a16:creationId xmlns:a16="http://schemas.microsoft.com/office/drawing/2014/main" id="{0BE3C01A-DA40-473B-AD8C-EB2AF7A6B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7ADF3C-330A-4148-9E30-20AC1928B6E3}"/>
              </a:ext>
            </a:extLst>
          </p:cNvPr>
          <p:cNvSpPr>
            <a:spLocks noGrp="1"/>
          </p:cNvSpPr>
          <p:nvPr>
            <p:ph type="sldNum" sz="quarter" idx="12"/>
          </p:nvPr>
        </p:nvSpPr>
        <p:spPr/>
        <p:txBody>
          <a:bodyPr/>
          <a:lstStyle/>
          <a:p>
            <a:fld id="{6FA0AD22-BDC9-4213-974A-01B992BAAEEF}" type="slidenum">
              <a:rPr lang="en-US" smtClean="0"/>
              <a:pPr/>
              <a:t>‹#›</a:t>
            </a:fld>
            <a:endParaRPr lang="en-US"/>
          </a:p>
        </p:txBody>
      </p:sp>
    </p:spTree>
    <p:extLst>
      <p:ext uri="{BB962C8B-B14F-4D97-AF65-F5344CB8AC3E}">
        <p14:creationId xmlns:p14="http://schemas.microsoft.com/office/powerpoint/2010/main" val="3255502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F2A4-F4DD-4194-A406-CACAFAE90B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65476-7C15-4FF3-84C9-FCC4CF5D44F1}"/>
              </a:ext>
            </a:extLst>
          </p:cNvPr>
          <p:cNvSpPr>
            <a:spLocks noGrp="1"/>
          </p:cNvSpPr>
          <p:nvPr>
            <p:ph type="dt" sz="half" idx="10"/>
          </p:nvPr>
        </p:nvSpPr>
        <p:spPr/>
        <p:txBody>
          <a:bodyPr/>
          <a:lstStyle/>
          <a:p>
            <a:fld id="{7C13C79D-AB1F-4007-9953-6E184BD2B896}" type="datetimeFigureOut">
              <a:rPr lang="en-US" smtClean="0"/>
              <a:pPr/>
              <a:t>11/29/2019</a:t>
            </a:fld>
            <a:endParaRPr lang="en-US"/>
          </a:p>
        </p:txBody>
      </p:sp>
      <p:sp>
        <p:nvSpPr>
          <p:cNvPr id="4" name="Footer Placeholder 3">
            <a:extLst>
              <a:ext uri="{FF2B5EF4-FFF2-40B4-BE49-F238E27FC236}">
                <a16:creationId xmlns:a16="http://schemas.microsoft.com/office/drawing/2014/main" id="{3D2CAC02-4051-46DD-AA05-569851774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86B13-79C0-4C90-8455-F77FD178ABD6}"/>
              </a:ext>
            </a:extLst>
          </p:cNvPr>
          <p:cNvSpPr>
            <a:spLocks noGrp="1"/>
          </p:cNvSpPr>
          <p:nvPr>
            <p:ph type="sldNum" sz="quarter" idx="12"/>
          </p:nvPr>
        </p:nvSpPr>
        <p:spPr/>
        <p:txBody>
          <a:bodyPr/>
          <a:lstStyle/>
          <a:p>
            <a:fld id="{6FA0AD22-BDC9-4213-974A-01B992BAAEEF}" type="slidenum">
              <a:rPr lang="en-US" smtClean="0"/>
              <a:pPr/>
              <a:t>‹#›</a:t>
            </a:fld>
            <a:endParaRPr lang="en-US"/>
          </a:p>
        </p:txBody>
      </p:sp>
    </p:spTree>
    <p:extLst>
      <p:ext uri="{BB962C8B-B14F-4D97-AF65-F5344CB8AC3E}">
        <p14:creationId xmlns:p14="http://schemas.microsoft.com/office/powerpoint/2010/main" val="330720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BF122F-09EB-4612-9F38-C3A0F405194E}"/>
              </a:ext>
            </a:extLst>
          </p:cNvPr>
          <p:cNvSpPr>
            <a:spLocks noGrp="1"/>
          </p:cNvSpPr>
          <p:nvPr>
            <p:ph type="dt" sz="half" idx="10"/>
          </p:nvPr>
        </p:nvSpPr>
        <p:spPr/>
        <p:txBody>
          <a:bodyPr/>
          <a:lstStyle/>
          <a:p>
            <a:fld id="{7C13C79D-AB1F-4007-9953-6E184BD2B896}" type="datetimeFigureOut">
              <a:rPr lang="en-US" smtClean="0"/>
              <a:pPr/>
              <a:t>11/29/2019</a:t>
            </a:fld>
            <a:endParaRPr lang="en-US"/>
          </a:p>
        </p:txBody>
      </p:sp>
      <p:sp>
        <p:nvSpPr>
          <p:cNvPr id="3" name="Footer Placeholder 2">
            <a:extLst>
              <a:ext uri="{FF2B5EF4-FFF2-40B4-BE49-F238E27FC236}">
                <a16:creationId xmlns:a16="http://schemas.microsoft.com/office/drawing/2014/main" id="{96710992-F9EE-4986-9090-F7D0383338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F8EA58-5B5A-4BCF-868A-0A14A6F5EAD9}"/>
              </a:ext>
            </a:extLst>
          </p:cNvPr>
          <p:cNvSpPr>
            <a:spLocks noGrp="1"/>
          </p:cNvSpPr>
          <p:nvPr>
            <p:ph type="sldNum" sz="quarter" idx="12"/>
          </p:nvPr>
        </p:nvSpPr>
        <p:spPr/>
        <p:txBody>
          <a:bodyPr/>
          <a:lstStyle/>
          <a:p>
            <a:fld id="{6FA0AD22-BDC9-4213-974A-01B992BAAEEF}" type="slidenum">
              <a:rPr lang="en-US" smtClean="0"/>
              <a:pPr/>
              <a:t>‹#›</a:t>
            </a:fld>
            <a:endParaRPr lang="en-US"/>
          </a:p>
        </p:txBody>
      </p:sp>
    </p:spTree>
    <p:extLst>
      <p:ext uri="{BB962C8B-B14F-4D97-AF65-F5344CB8AC3E}">
        <p14:creationId xmlns:p14="http://schemas.microsoft.com/office/powerpoint/2010/main" val="415213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7653-3ED5-4B9E-97B3-01D416F5ED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3498B9-6006-4C4E-82F5-60D0901DC02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D1AF0E-A625-4831-8CEE-0992441C28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B58F2AC-FF5F-4738-BC6A-DC686ACB4CC9}"/>
              </a:ext>
            </a:extLst>
          </p:cNvPr>
          <p:cNvSpPr>
            <a:spLocks noGrp="1"/>
          </p:cNvSpPr>
          <p:nvPr>
            <p:ph type="dt" sz="half" idx="10"/>
          </p:nvPr>
        </p:nvSpPr>
        <p:spPr/>
        <p:txBody>
          <a:bodyPr/>
          <a:lstStyle/>
          <a:p>
            <a:fld id="{7C13C79D-AB1F-4007-9953-6E184BD2B896}" type="datetimeFigureOut">
              <a:rPr lang="en-US" smtClean="0"/>
              <a:pPr/>
              <a:t>11/29/2019</a:t>
            </a:fld>
            <a:endParaRPr lang="en-US"/>
          </a:p>
        </p:txBody>
      </p:sp>
      <p:sp>
        <p:nvSpPr>
          <p:cNvPr id="6" name="Footer Placeholder 5">
            <a:extLst>
              <a:ext uri="{FF2B5EF4-FFF2-40B4-BE49-F238E27FC236}">
                <a16:creationId xmlns:a16="http://schemas.microsoft.com/office/drawing/2014/main" id="{84E895F2-8E57-4EB2-9E80-92C37893D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9AB8C-1762-4AF6-9BEC-3B9E4EE40017}"/>
              </a:ext>
            </a:extLst>
          </p:cNvPr>
          <p:cNvSpPr>
            <a:spLocks noGrp="1"/>
          </p:cNvSpPr>
          <p:nvPr>
            <p:ph type="sldNum" sz="quarter" idx="12"/>
          </p:nvPr>
        </p:nvSpPr>
        <p:spPr/>
        <p:txBody>
          <a:bodyPr/>
          <a:lstStyle/>
          <a:p>
            <a:fld id="{6FA0AD22-BDC9-4213-974A-01B992BAAEEF}" type="slidenum">
              <a:rPr lang="en-US" smtClean="0"/>
              <a:pPr/>
              <a:t>‹#›</a:t>
            </a:fld>
            <a:endParaRPr lang="en-US"/>
          </a:p>
        </p:txBody>
      </p:sp>
    </p:spTree>
    <p:extLst>
      <p:ext uri="{BB962C8B-B14F-4D97-AF65-F5344CB8AC3E}">
        <p14:creationId xmlns:p14="http://schemas.microsoft.com/office/powerpoint/2010/main" val="131681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CEDC-FA13-42CD-A28D-926202414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1B8EB9-6F50-40AE-870B-B645164CB1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832CB-D269-44A0-8983-7D85AF5CB431}"/>
              </a:ext>
            </a:extLst>
          </p:cNvPr>
          <p:cNvSpPr>
            <a:spLocks noGrp="1"/>
          </p:cNvSpPr>
          <p:nvPr>
            <p:ph type="dt" sz="half" idx="10"/>
          </p:nvPr>
        </p:nvSpPr>
        <p:spPr/>
        <p:txBody>
          <a:bodyPr/>
          <a:lstStyle/>
          <a:p>
            <a:fld id="{97DE7FBF-9658-4DB7-AB7A-E642A049B44C}" type="datetimeFigureOut">
              <a:rPr lang="en-US" smtClean="0"/>
              <a:pPr/>
              <a:t>11/29/2019</a:t>
            </a:fld>
            <a:endParaRPr lang="en-US"/>
          </a:p>
        </p:txBody>
      </p:sp>
      <p:sp>
        <p:nvSpPr>
          <p:cNvPr id="5" name="Footer Placeholder 4">
            <a:extLst>
              <a:ext uri="{FF2B5EF4-FFF2-40B4-BE49-F238E27FC236}">
                <a16:creationId xmlns:a16="http://schemas.microsoft.com/office/drawing/2014/main" id="{0152A2A3-7D0F-4507-86DF-EBA9E3CA5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2EF5B-99CB-4B1C-8A1C-1F66E68C3088}"/>
              </a:ext>
            </a:extLst>
          </p:cNvPr>
          <p:cNvSpPr>
            <a:spLocks noGrp="1"/>
          </p:cNvSpPr>
          <p:nvPr>
            <p:ph type="sldNum" sz="quarter" idx="12"/>
          </p:nvPr>
        </p:nvSpPr>
        <p:spPr/>
        <p:txBody>
          <a:bodyPr/>
          <a:lstStyle/>
          <a:p>
            <a:fld id="{DE70D2BC-9EAA-49B3-9460-D870339A8B41}" type="slidenum">
              <a:rPr lang="en-US" smtClean="0"/>
              <a:pPr/>
              <a:t>‹#›</a:t>
            </a:fld>
            <a:endParaRPr lang="en-US"/>
          </a:p>
        </p:txBody>
      </p:sp>
    </p:spTree>
    <p:extLst>
      <p:ext uri="{BB962C8B-B14F-4D97-AF65-F5344CB8AC3E}">
        <p14:creationId xmlns:p14="http://schemas.microsoft.com/office/powerpoint/2010/main" val="172550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EE49-67D5-4E1B-A82C-F660C9A316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78C5D90-A11E-4105-88C6-940A9D78757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32A5A0A-B985-46AA-87D3-020A67C94B6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8D3417F-E9C8-4B93-8D23-003FA77E8879}"/>
              </a:ext>
            </a:extLst>
          </p:cNvPr>
          <p:cNvSpPr>
            <a:spLocks noGrp="1"/>
          </p:cNvSpPr>
          <p:nvPr>
            <p:ph type="dt" sz="half" idx="10"/>
          </p:nvPr>
        </p:nvSpPr>
        <p:spPr/>
        <p:txBody>
          <a:bodyPr/>
          <a:lstStyle/>
          <a:p>
            <a:fld id="{7C13C79D-AB1F-4007-9953-6E184BD2B896}" type="datetimeFigureOut">
              <a:rPr lang="en-US" smtClean="0"/>
              <a:pPr/>
              <a:t>11/29/2019</a:t>
            </a:fld>
            <a:endParaRPr lang="en-US"/>
          </a:p>
        </p:txBody>
      </p:sp>
      <p:sp>
        <p:nvSpPr>
          <p:cNvPr id="6" name="Footer Placeholder 5">
            <a:extLst>
              <a:ext uri="{FF2B5EF4-FFF2-40B4-BE49-F238E27FC236}">
                <a16:creationId xmlns:a16="http://schemas.microsoft.com/office/drawing/2014/main" id="{EB561A64-DFFD-4D04-940F-BB11821670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7086F-99B7-4821-A6BB-045F1B5B8D29}"/>
              </a:ext>
            </a:extLst>
          </p:cNvPr>
          <p:cNvSpPr>
            <a:spLocks noGrp="1"/>
          </p:cNvSpPr>
          <p:nvPr>
            <p:ph type="sldNum" sz="quarter" idx="12"/>
          </p:nvPr>
        </p:nvSpPr>
        <p:spPr/>
        <p:txBody>
          <a:bodyPr/>
          <a:lstStyle/>
          <a:p>
            <a:fld id="{6FA0AD22-BDC9-4213-974A-01B992BAAEEF}" type="slidenum">
              <a:rPr lang="en-US" smtClean="0"/>
              <a:pPr/>
              <a:t>‹#›</a:t>
            </a:fld>
            <a:endParaRPr lang="en-US"/>
          </a:p>
        </p:txBody>
      </p:sp>
    </p:spTree>
    <p:extLst>
      <p:ext uri="{BB962C8B-B14F-4D97-AF65-F5344CB8AC3E}">
        <p14:creationId xmlns:p14="http://schemas.microsoft.com/office/powerpoint/2010/main" val="843914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1D844-F301-40E2-A85E-0C3B895848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701CFF-38C6-4FC6-B127-C0489BB698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DF165-DA55-4E35-A87B-4891068F155E}"/>
              </a:ext>
            </a:extLst>
          </p:cNvPr>
          <p:cNvSpPr>
            <a:spLocks noGrp="1"/>
          </p:cNvSpPr>
          <p:nvPr>
            <p:ph type="dt" sz="half" idx="10"/>
          </p:nvPr>
        </p:nvSpPr>
        <p:spPr/>
        <p:txBody>
          <a:bodyPr/>
          <a:lstStyle/>
          <a:p>
            <a:fld id="{7C13C79D-AB1F-4007-9953-6E184BD2B896}" type="datetimeFigureOut">
              <a:rPr lang="en-US" smtClean="0"/>
              <a:pPr/>
              <a:t>11/29/2019</a:t>
            </a:fld>
            <a:endParaRPr lang="en-US"/>
          </a:p>
        </p:txBody>
      </p:sp>
      <p:sp>
        <p:nvSpPr>
          <p:cNvPr id="5" name="Footer Placeholder 4">
            <a:extLst>
              <a:ext uri="{FF2B5EF4-FFF2-40B4-BE49-F238E27FC236}">
                <a16:creationId xmlns:a16="http://schemas.microsoft.com/office/drawing/2014/main" id="{6EA1B36F-DF38-4B0C-87E5-925F8D649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ED1FD-4C7A-4439-A710-4ED9A4EE2A1C}"/>
              </a:ext>
            </a:extLst>
          </p:cNvPr>
          <p:cNvSpPr>
            <a:spLocks noGrp="1"/>
          </p:cNvSpPr>
          <p:nvPr>
            <p:ph type="sldNum" sz="quarter" idx="12"/>
          </p:nvPr>
        </p:nvSpPr>
        <p:spPr/>
        <p:txBody>
          <a:bodyPr/>
          <a:lstStyle/>
          <a:p>
            <a:fld id="{6FA0AD22-BDC9-4213-974A-01B992BAAEEF}" type="slidenum">
              <a:rPr lang="en-US" smtClean="0"/>
              <a:pPr/>
              <a:t>‹#›</a:t>
            </a:fld>
            <a:endParaRPr lang="en-US"/>
          </a:p>
        </p:txBody>
      </p:sp>
    </p:spTree>
    <p:extLst>
      <p:ext uri="{BB962C8B-B14F-4D97-AF65-F5344CB8AC3E}">
        <p14:creationId xmlns:p14="http://schemas.microsoft.com/office/powerpoint/2010/main" val="268243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3F2092-377A-4769-A5EC-7B0B2D013B7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AD8210-3C5C-44F3-A827-EA855FE1AF6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43DC3-A468-4681-8DA7-242299A3B3DD}"/>
              </a:ext>
            </a:extLst>
          </p:cNvPr>
          <p:cNvSpPr>
            <a:spLocks noGrp="1"/>
          </p:cNvSpPr>
          <p:nvPr>
            <p:ph type="dt" sz="half" idx="10"/>
          </p:nvPr>
        </p:nvSpPr>
        <p:spPr/>
        <p:txBody>
          <a:bodyPr/>
          <a:lstStyle/>
          <a:p>
            <a:fld id="{7C13C79D-AB1F-4007-9953-6E184BD2B896}" type="datetimeFigureOut">
              <a:rPr lang="en-US" smtClean="0"/>
              <a:pPr/>
              <a:t>11/29/2019</a:t>
            </a:fld>
            <a:endParaRPr lang="en-US"/>
          </a:p>
        </p:txBody>
      </p:sp>
      <p:sp>
        <p:nvSpPr>
          <p:cNvPr id="5" name="Footer Placeholder 4">
            <a:extLst>
              <a:ext uri="{FF2B5EF4-FFF2-40B4-BE49-F238E27FC236}">
                <a16:creationId xmlns:a16="http://schemas.microsoft.com/office/drawing/2014/main" id="{4D9699A4-22B9-4E8A-AF64-D6F2FFFB7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E74EC-E813-4847-A054-94F6D0E0F568}"/>
              </a:ext>
            </a:extLst>
          </p:cNvPr>
          <p:cNvSpPr>
            <a:spLocks noGrp="1"/>
          </p:cNvSpPr>
          <p:nvPr>
            <p:ph type="sldNum" sz="quarter" idx="12"/>
          </p:nvPr>
        </p:nvSpPr>
        <p:spPr/>
        <p:txBody>
          <a:bodyPr/>
          <a:lstStyle/>
          <a:p>
            <a:fld id="{6FA0AD22-BDC9-4213-974A-01B992BAAEEF}" type="slidenum">
              <a:rPr lang="en-US" smtClean="0"/>
              <a:pPr/>
              <a:t>‹#›</a:t>
            </a:fld>
            <a:endParaRPr lang="en-US"/>
          </a:p>
        </p:txBody>
      </p:sp>
    </p:spTree>
    <p:extLst>
      <p:ext uri="{BB962C8B-B14F-4D97-AF65-F5344CB8AC3E}">
        <p14:creationId xmlns:p14="http://schemas.microsoft.com/office/powerpoint/2010/main" val="2060111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BBD80BA-978C-47F5-A2F5-1EBA5B308129}"/>
              </a:ext>
            </a:extLst>
          </p:cNvPr>
          <p:cNvSpPr>
            <a:spLocks noGrp="1"/>
          </p:cNvSpPr>
          <p:nvPr>
            <p:ph type="dt" sz="half" idx="10"/>
          </p:nvPr>
        </p:nvSpPr>
        <p:spPr/>
        <p:txBody>
          <a:bodyPr/>
          <a:lstStyle>
            <a:lvl1pPr>
              <a:defRPr/>
            </a:lvl1pPr>
          </a:lstStyle>
          <a:p>
            <a:pPr>
              <a:defRPr/>
            </a:pPr>
            <a:fld id="{8B18ED7F-BFBA-48CD-9AAE-799B27BD6597}" type="datetimeFigureOut">
              <a:rPr lang="en-US"/>
              <a:pPr>
                <a:defRPr/>
              </a:pPr>
              <a:t>11/29/2019</a:t>
            </a:fld>
            <a:endParaRPr lang="en-US"/>
          </a:p>
        </p:txBody>
      </p:sp>
      <p:sp>
        <p:nvSpPr>
          <p:cNvPr id="5" name="Footer Placeholder 4">
            <a:extLst>
              <a:ext uri="{FF2B5EF4-FFF2-40B4-BE49-F238E27FC236}">
                <a16:creationId xmlns:a16="http://schemas.microsoft.com/office/drawing/2014/main" id="{DB1B3898-D954-4E5F-AC3F-A3A0BC950D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C1ACC8-BD2E-4834-947C-4E54EC399D62}"/>
              </a:ext>
            </a:extLst>
          </p:cNvPr>
          <p:cNvSpPr>
            <a:spLocks noGrp="1"/>
          </p:cNvSpPr>
          <p:nvPr>
            <p:ph type="sldNum" sz="quarter" idx="12"/>
          </p:nvPr>
        </p:nvSpPr>
        <p:spPr/>
        <p:txBody>
          <a:bodyPr/>
          <a:lstStyle>
            <a:lvl1pPr>
              <a:defRPr/>
            </a:lvl1pPr>
          </a:lstStyle>
          <a:p>
            <a:pPr>
              <a:defRPr/>
            </a:pPr>
            <a:fld id="{7FBFE64B-66B3-4325-86DD-2C54D5951FA5}" type="slidenum">
              <a:rPr lang="en-US"/>
              <a:pPr>
                <a:defRPr/>
              </a:pPr>
              <a:t>‹#›</a:t>
            </a:fld>
            <a:endParaRPr lang="en-US"/>
          </a:p>
        </p:txBody>
      </p:sp>
    </p:spTree>
    <p:extLst>
      <p:ext uri="{BB962C8B-B14F-4D97-AF65-F5344CB8AC3E}">
        <p14:creationId xmlns:p14="http://schemas.microsoft.com/office/powerpoint/2010/main" val="1775177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BA309-8969-4ACD-9D46-351E691DCD03}"/>
              </a:ext>
            </a:extLst>
          </p:cNvPr>
          <p:cNvSpPr>
            <a:spLocks noGrp="1"/>
          </p:cNvSpPr>
          <p:nvPr>
            <p:ph type="dt" sz="half" idx="10"/>
          </p:nvPr>
        </p:nvSpPr>
        <p:spPr/>
        <p:txBody>
          <a:bodyPr/>
          <a:lstStyle>
            <a:lvl1pPr>
              <a:defRPr/>
            </a:lvl1pPr>
          </a:lstStyle>
          <a:p>
            <a:pPr>
              <a:defRPr/>
            </a:pPr>
            <a:fld id="{8992FAA5-B417-401C-9CAB-4957BEA79573}" type="datetimeFigureOut">
              <a:rPr lang="en-US"/>
              <a:pPr>
                <a:defRPr/>
              </a:pPr>
              <a:t>11/29/2019</a:t>
            </a:fld>
            <a:endParaRPr lang="en-US"/>
          </a:p>
        </p:txBody>
      </p:sp>
      <p:sp>
        <p:nvSpPr>
          <p:cNvPr id="5" name="Footer Placeholder 4">
            <a:extLst>
              <a:ext uri="{FF2B5EF4-FFF2-40B4-BE49-F238E27FC236}">
                <a16:creationId xmlns:a16="http://schemas.microsoft.com/office/drawing/2014/main" id="{B89B4768-FC8D-4E63-A4EC-259AF2E15A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0096A5-B6C5-4B9A-AF0C-7735EC4DDA35}"/>
              </a:ext>
            </a:extLst>
          </p:cNvPr>
          <p:cNvSpPr>
            <a:spLocks noGrp="1"/>
          </p:cNvSpPr>
          <p:nvPr>
            <p:ph type="sldNum" sz="quarter" idx="12"/>
          </p:nvPr>
        </p:nvSpPr>
        <p:spPr/>
        <p:txBody>
          <a:bodyPr/>
          <a:lstStyle>
            <a:lvl1pPr>
              <a:defRPr/>
            </a:lvl1pPr>
          </a:lstStyle>
          <a:p>
            <a:pPr>
              <a:defRPr/>
            </a:pPr>
            <a:fld id="{636960FD-9E47-4C73-8626-2F1C57B5CEFA}" type="slidenum">
              <a:rPr lang="en-US"/>
              <a:pPr>
                <a:defRPr/>
              </a:pPr>
              <a:t>‹#›</a:t>
            </a:fld>
            <a:endParaRPr lang="en-US"/>
          </a:p>
        </p:txBody>
      </p:sp>
    </p:spTree>
    <p:extLst>
      <p:ext uri="{BB962C8B-B14F-4D97-AF65-F5344CB8AC3E}">
        <p14:creationId xmlns:p14="http://schemas.microsoft.com/office/powerpoint/2010/main" val="1132514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6C05D-436B-40B1-AEC7-941D13A2875A}"/>
              </a:ext>
            </a:extLst>
          </p:cNvPr>
          <p:cNvSpPr>
            <a:spLocks noGrp="1"/>
          </p:cNvSpPr>
          <p:nvPr>
            <p:ph type="dt" sz="half" idx="10"/>
          </p:nvPr>
        </p:nvSpPr>
        <p:spPr/>
        <p:txBody>
          <a:bodyPr/>
          <a:lstStyle>
            <a:lvl1pPr>
              <a:defRPr/>
            </a:lvl1pPr>
          </a:lstStyle>
          <a:p>
            <a:pPr>
              <a:defRPr/>
            </a:pPr>
            <a:fld id="{60BEE55A-EDCB-4E71-B978-90257B241D52}" type="datetimeFigureOut">
              <a:rPr lang="en-US"/>
              <a:pPr>
                <a:defRPr/>
              </a:pPr>
              <a:t>11/29/2019</a:t>
            </a:fld>
            <a:endParaRPr lang="en-US"/>
          </a:p>
        </p:txBody>
      </p:sp>
      <p:sp>
        <p:nvSpPr>
          <p:cNvPr id="5" name="Footer Placeholder 4">
            <a:extLst>
              <a:ext uri="{FF2B5EF4-FFF2-40B4-BE49-F238E27FC236}">
                <a16:creationId xmlns:a16="http://schemas.microsoft.com/office/drawing/2014/main" id="{EBE77344-C678-42CA-862A-449E931CEA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1AC2B4-D3B7-42E4-A73B-4FDE3A47ACE6}"/>
              </a:ext>
            </a:extLst>
          </p:cNvPr>
          <p:cNvSpPr>
            <a:spLocks noGrp="1"/>
          </p:cNvSpPr>
          <p:nvPr>
            <p:ph type="sldNum" sz="quarter" idx="12"/>
          </p:nvPr>
        </p:nvSpPr>
        <p:spPr/>
        <p:txBody>
          <a:bodyPr/>
          <a:lstStyle>
            <a:lvl1pPr>
              <a:defRPr/>
            </a:lvl1pPr>
          </a:lstStyle>
          <a:p>
            <a:pPr>
              <a:defRPr/>
            </a:pPr>
            <a:fld id="{26B04803-8035-4594-A3D8-A96E0B24DB65}" type="slidenum">
              <a:rPr lang="en-US"/>
              <a:pPr>
                <a:defRPr/>
              </a:pPr>
              <a:t>‹#›</a:t>
            </a:fld>
            <a:endParaRPr lang="en-US"/>
          </a:p>
        </p:txBody>
      </p:sp>
    </p:spTree>
    <p:extLst>
      <p:ext uri="{BB962C8B-B14F-4D97-AF65-F5344CB8AC3E}">
        <p14:creationId xmlns:p14="http://schemas.microsoft.com/office/powerpoint/2010/main" val="204745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59692E-D32D-44DB-B36D-65EBE4A172F7}"/>
              </a:ext>
            </a:extLst>
          </p:cNvPr>
          <p:cNvSpPr>
            <a:spLocks noGrp="1"/>
          </p:cNvSpPr>
          <p:nvPr>
            <p:ph type="dt" sz="half" idx="10"/>
          </p:nvPr>
        </p:nvSpPr>
        <p:spPr/>
        <p:txBody>
          <a:bodyPr/>
          <a:lstStyle>
            <a:lvl1pPr>
              <a:defRPr/>
            </a:lvl1pPr>
          </a:lstStyle>
          <a:p>
            <a:pPr>
              <a:defRPr/>
            </a:pPr>
            <a:fld id="{F1ECACB9-3D11-4B6D-A9AC-EC20D279D804}" type="datetimeFigureOut">
              <a:rPr lang="en-US"/>
              <a:pPr>
                <a:defRPr/>
              </a:pPr>
              <a:t>11/29/2019</a:t>
            </a:fld>
            <a:endParaRPr lang="en-US"/>
          </a:p>
        </p:txBody>
      </p:sp>
      <p:sp>
        <p:nvSpPr>
          <p:cNvPr id="6" name="Footer Placeholder 4">
            <a:extLst>
              <a:ext uri="{FF2B5EF4-FFF2-40B4-BE49-F238E27FC236}">
                <a16:creationId xmlns:a16="http://schemas.microsoft.com/office/drawing/2014/main" id="{C7B687D0-0876-4880-B6D6-C4DF90D6F2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E4404A-086B-4836-ABEF-02E9B281D162}"/>
              </a:ext>
            </a:extLst>
          </p:cNvPr>
          <p:cNvSpPr>
            <a:spLocks noGrp="1"/>
          </p:cNvSpPr>
          <p:nvPr>
            <p:ph type="sldNum" sz="quarter" idx="12"/>
          </p:nvPr>
        </p:nvSpPr>
        <p:spPr/>
        <p:txBody>
          <a:bodyPr/>
          <a:lstStyle>
            <a:lvl1pPr>
              <a:defRPr/>
            </a:lvl1pPr>
          </a:lstStyle>
          <a:p>
            <a:pPr>
              <a:defRPr/>
            </a:pPr>
            <a:fld id="{896FA084-A236-4DE8-96B3-8F572C9E9F2B}" type="slidenum">
              <a:rPr lang="en-US"/>
              <a:pPr>
                <a:defRPr/>
              </a:pPr>
              <a:t>‹#›</a:t>
            </a:fld>
            <a:endParaRPr lang="en-US"/>
          </a:p>
        </p:txBody>
      </p:sp>
    </p:spTree>
    <p:extLst>
      <p:ext uri="{BB962C8B-B14F-4D97-AF65-F5344CB8AC3E}">
        <p14:creationId xmlns:p14="http://schemas.microsoft.com/office/powerpoint/2010/main" val="1787592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81964E-3424-4AB3-92B5-77DC1D8FF7F7}"/>
              </a:ext>
            </a:extLst>
          </p:cNvPr>
          <p:cNvSpPr>
            <a:spLocks noGrp="1"/>
          </p:cNvSpPr>
          <p:nvPr>
            <p:ph type="dt" sz="half" idx="10"/>
          </p:nvPr>
        </p:nvSpPr>
        <p:spPr/>
        <p:txBody>
          <a:bodyPr/>
          <a:lstStyle>
            <a:lvl1pPr>
              <a:defRPr/>
            </a:lvl1pPr>
          </a:lstStyle>
          <a:p>
            <a:pPr>
              <a:defRPr/>
            </a:pPr>
            <a:fld id="{7276A885-844F-4A84-A596-C16DCF00FF23}" type="datetimeFigureOut">
              <a:rPr lang="en-US"/>
              <a:pPr>
                <a:defRPr/>
              </a:pPr>
              <a:t>11/29/2019</a:t>
            </a:fld>
            <a:endParaRPr lang="en-US"/>
          </a:p>
        </p:txBody>
      </p:sp>
      <p:sp>
        <p:nvSpPr>
          <p:cNvPr id="8" name="Footer Placeholder 4">
            <a:extLst>
              <a:ext uri="{FF2B5EF4-FFF2-40B4-BE49-F238E27FC236}">
                <a16:creationId xmlns:a16="http://schemas.microsoft.com/office/drawing/2014/main" id="{D4BA622A-61B2-4CE1-94FA-B7227053230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BE2774D-010F-4D57-8386-245F8959AAC2}"/>
              </a:ext>
            </a:extLst>
          </p:cNvPr>
          <p:cNvSpPr>
            <a:spLocks noGrp="1"/>
          </p:cNvSpPr>
          <p:nvPr>
            <p:ph type="sldNum" sz="quarter" idx="12"/>
          </p:nvPr>
        </p:nvSpPr>
        <p:spPr/>
        <p:txBody>
          <a:bodyPr/>
          <a:lstStyle>
            <a:lvl1pPr>
              <a:defRPr/>
            </a:lvl1pPr>
          </a:lstStyle>
          <a:p>
            <a:pPr>
              <a:defRPr/>
            </a:pPr>
            <a:fld id="{7BA1C616-44F2-4514-92F7-681BDD4C3717}" type="slidenum">
              <a:rPr lang="en-US"/>
              <a:pPr>
                <a:defRPr/>
              </a:pPr>
              <a:t>‹#›</a:t>
            </a:fld>
            <a:endParaRPr lang="en-US"/>
          </a:p>
        </p:txBody>
      </p:sp>
    </p:spTree>
    <p:extLst>
      <p:ext uri="{BB962C8B-B14F-4D97-AF65-F5344CB8AC3E}">
        <p14:creationId xmlns:p14="http://schemas.microsoft.com/office/powerpoint/2010/main" val="191136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80F48B0-B5B6-45C5-BCFA-F27648803594}"/>
              </a:ext>
            </a:extLst>
          </p:cNvPr>
          <p:cNvSpPr>
            <a:spLocks noGrp="1"/>
          </p:cNvSpPr>
          <p:nvPr>
            <p:ph type="dt" sz="half" idx="10"/>
          </p:nvPr>
        </p:nvSpPr>
        <p:spPr/>
        <p:txBody>
          <a:bodyPr/>
          <a:lstStyle>
            <a:lvl1pPr>
              <a:defRPr/>
            </a:lvl1pPr>
          </a:lstStyle>
          <a:p>
            <a:pPr>
              <a:defRPr/>
            </a:pPr>
            <a:fld id="{6AF9E714-DEC4-4C64-A286-78DE021ED8A9}" type="datetimeFigureOut">
              <a:rPr lang="en-US"/>
              <a:pPr>
                <a:defRPr/>
              </a:pPr>
              <a:t>11/29/2019</a:t>
            </a:fld>
            <a:endParaRPr lang="en-US"/>
          </a:p>
        </p:txBody>
      </p:sp>
      <p:sp>
        <p:nvSpPr>
          <p:cNvPr id="4" name="Footer Placeholder 4">
            <a:extLst>
              <a:ext uri="{FF2B5EF4-FFF2-40B4-BE49-F238E27FC236}">
                <a16:creationId xmlns:a16="http://schemas.microsoft.com/office/drawing/2014/main" id="{0EE9C0D2-A1EC-4417-8BE7-E8E4AB787FA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5E516D0-B99E-49F3-B141-77AEF66C1736}"/>
              </a:ext>
            </a:extLst>
          </p:cNvPr>
          <p:cNvSpPr>
            <a:spLocks noGrp="1"/>
          </p:cNvSpPr>
          <p:nvPr>
            <p:ph type="sldNum" sz="quarter" idx="12"/>
          </p:nvPr>
        </p:nvSpPr>
        <p:spPr/>
        <p:txBody>
          <a:bodyPr/>
          <a:lstStyle>
            <a:lvl1pPr>
              <a:defRPr/>
            </a:lvl1pPr>
          </a:lstStyle>
          <a:p>
            <a:pPr>
              <a:defRPr/>
            </a:pPr>
            <a:fld id="{11B9C347-B3F4-42DF-80BF-628D5C8DE95B}" type="slidenum">
              <a:rPr lang="en-US"/>
              <a:pPr>
                <a:defRPr/>
              </a:pPr>
              <a:t>‹#›</a:t>
            </a:fld>
            <a:endParaRPr lang="en-US"/>
          </a:p>
        </p:txBody>
      </p:sp>
    </p:spTree>
    <p:extLst>
      <p:ext uri="{BB962C8B-B14F-4D97-AF65-F5344CB8AC3E}">
        <p14:creationId xmlns:p14="http://schemas.microsoft.com/office/powerpoint/2010/main" val="201630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006687-EAEF-4CF8-8AE0-9D4F9854044D}"/>
              </a:ext>
            </a:extLst>
          </p:cNvPr>
          <p:cNvSpPr>
            <a:spLocks noGrp="1"/>
          </p:cNvSpPr>
          <p:nvPr>
            <p:ph type="dt" sz="half" idx="10"/>
          </p:nvPr>
        </p:nvSpPr>
        <p:spPr/>
        <p:txBody>
          <a:bodyPr/>
          <a:lstStyle>
            <a:lvl1pPr>
              <a:defRPr/>
            </a:lvl1pPr>
          </a:lstStyle>
          <a:p>
            <a:pPr>
              <a:defRPr/>
            </a:pPr>
            <a:fld id="{E4D98A44-EFA2-46D4-B3EE-2BDFF8580101}" type="datetimeFigureOut">
              <a:rPr lang="en-US"/>
              <a:pPr>
                <a:defRPr/>
              </a:pPr>
              <a:t>11/29/2019</a:t>
            </a:fld>
            <a:endParaRPr lang="en-US"/>
          </a:p>
        </p:txBody>
      </p:sp>
      <p:sp>
        <p:nvSpPr>
          <p:cNvPr id="3" name="Footer Placeholder 4">
            <a:extLst>
              <a:ext uri="{FF2B5EF4-FFF2-40B4-BE49-F238E27FC236}">
                <a16:creationId xmlns:a16="http://schemas.microsoft.com/office/drawing/2014/main" id="{B0AB6461-77C7-497E-BF91-D344B87D552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E649BF-D5B5-4D95-BF78-8A37335A19CE}"/>
              </a:ext>
            </a:extLst>
          </p:cNvPr>
          <p:cNvSpPr>
            <a:spLocks noGrp="1"/>
          </p:cNvSpPr>
          <p:nvPr>
            <p:ph type="sldNum" sz="quarter" idx="12"/>
          </p:nvPr>
        </p:nvSpPr>
        <p:spPr/>
        <p:txBody>
          <a:bodyPr/>
          <a:lstStyle>
            <a:lvl1pPr>
              <a:defRPr/>
            </a:lvl1pPr>
          </a:lstStyle>
          <a:p>
            <a:pPr>
              <a:defRPr/>
            </a:pPr>
            <a:fld id="{97979AEE-A0D1-4AF1-B818-3CB369B70953}" type="slidenum">
              <a:rPr lang="en-US"/>
              <a:pPr>
                <a:defRPr/>
              </a:pPr>
              <a:t>‹#›</a:t>
            </a:fld>
            <a:endParaRPr lang="en-US"/>
          </a:p>
        </p:txBody>
      </p:sp>
    </p:spTree>
    <p:extLst>
      <p:ext uri="{BB962C8B-B14F-4D97-AF65-F5344CB8AC3E}">
        <p14:creationId xmlns:p14="http://schemas.microsoft.com/office/powerpoint/2010/main" val="370761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EC11-24DF-4807-BFA8-80430F2AEDC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4E9395C-D691-4B6D-B403-67BE7BD4536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C4A7C7-3A5F-48B1-B685-3015745E826C}"/>
              </a:ext>
            </a:extLst>
          </p:cNvPr>
          <p:cNvSpPr>
            <a:spLocks noGrp="1"/>
          </p:cNvSpPr>
          <p:nvPr>
            <p:ph type="dt" sz="half" idx="10"/>
          </p:nvPr>
        </p:nvSpPr>
        <p:spPr/>
        <p:txBody>
          <a:bodyPr/>
          <a:lstStyle/>
          <a:p>
            <a:fld id="{97DE7FBF-9658-4DB7-AB7A-E642A049B44C}" type="datetimeFigureOut">
              <a:rPr lang="en-US" smtClean="0"/>
              <a:pPr/>
              <a:t>11/29/2019</a:t>
            </a:fld>
            <a:endParaRPr lang="en-US"/>
          </a:p>
        </p:txBody>
      </p:sp>
      <p:sp>
        <p:nvSpPr>
          <p:cNvPr id="5" name="Footer Placeholder 4">
            <a:extLst>
              <a:ext uri="{FF2B5EF4-FFF2-40B4-BE49-F238E27FC236}">
                <a16:creationId xmlns:a16="http://schemas.microsoft.com/office/drawing/2014/main" id="{D1C67E99-5945-4ABB-ACA1-E748BF797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FCDD4-D332-4097-9A45-DB5A07FD4BA5}"/>
              </a:ext>
            </a:extLst>
          </p:cNvPr>
          <p:cNvSpPr>
            <a:spLocks noGrp="1"/>
          </p:cNvSpPr>
          <p:nvPr>
            <p:ph type="sldNum" sz="quarter" idx="12"/>
          </p:nvPr>
        </p:nvSpPr>
        <p:spPr/>
        <p:txBody>
          <a:bodyPr/>
          <a:lstStyle/>
          <a:p>
            <a:fld id="{DE70D2BC-9EAA-49B3-9460-D870339A8B41}" type="slidenum">
              <a:rPr lang="en-US" smtClean="0"/>
              <a:pPr/>
              <a:t>‹#›</a:t>
            </a:fld>
            <a:endParaRPr lang="en-US"/>
          </a:p>
        </p:txBody>
      </p:sp>
    </p:spTree>
    <p:extLst>
      <p:ext uri="{BB962C8B-B14F-4D97-AF65-F5344CB8AC3E}">
        <p14:creationId xmlns:p14="http://schemas.microsoft.com/office/powerpoint/2010/main" val="3070555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906E4-EB25-488C-8B01-BDE6C8AC8346}"/>
              </a:ext>
            </a:extLst>
          </p:cNvPr>
          <p:cNvSpPr>
            <a:spLocks noGrp="1"/>
          </p:cNvSpPr>
          <p:nvPr>
            <p:ph type="dt" sz="half" idx="10"/>
          </p:nvPr>
        </p:nvSpPr>
        <p:spPr/>
        <p:txBody>
          <a:bodyPr/>
          <a:lstStyle>
            <a:lvl1pPr>
              <a:defRPr/>
            </a:lvl1pPr>
          </a:lstStyle>
          <a:p>
            <a:pPr>
              <a:defRPr/>
            </a:pPr>
            <a:fld id="{5F728297-6F3E-4273-8B20-CED361065899}" type="datetimeFigureOut">
              <a:rPr lang="en-US"/>
              <a:pPr>
                <a:defRPr/>
              </a:pPr>
              <a:t>11/29/2019</a:t>
            </a:fld>
            <a:endParaRPr lang="en-US"/>
          </a:p>
        </p:txBody>
      </p:sp>
      <p:sp>
        <p:nvSpPr>
          <p:cNvPr id="6" name="Footer Placeholder 4">
            <a:extLst>
              <a:ext uri="{FF2B5EF4-FFF2-40B4-BE49-F238E27FC236}">
                <a16:creationId xmlns:a16="http://schemas.microsoft.com/office/drawing/2014/main" id="{921577E3-5A6E-4DF6-90CA-4A0FB7DC92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599DF6-272D-43E5-9A6F-89EEF697CEDA}"/>
              </a:ext>
            </a:extLst>
          </p:cNvPr>
          <p:cNvSpPr>
            <a:spLocks noGrp="1"/>
          </p:cNvSpPr>
          <p:nvPr>
            <p:ph type="sldNum" sz="quarter" idx="12"/>
          </p:nvPr>
        </p:nvSpPr>
        <p:spPr/>
        <p:txBody>
          <a:bodyPr/>
          <a:lstStyle>
            <a:lvl1pPr>
              <a:defRPr/>
            </a:lvl1pPr>
          </a:lstStyle>
          <a:p>
            <a:pPr>
              <a:defRPr/>
            </a:pPr>
            <a:fld id="{F0C60618-9E3B-4866-931A-DC2C68740C83}" type="slidenum">
              <a:rPr lang="en-US"/>
              <a:pPr>
                <a:defRPr/>
              </a:pPr>
              <a:t>‹#›</a:t>
            </a:fld>
            <a:endParaRPr lang="en-US"/>
          </a:p>
        </p:txBody>
      </p:sp>
    </p:spTree>
    <p:extLst>
      <p:ext uri="{BB962C8B-B14F-4D97-AF65-F5344CB8AC3E}">
        <p14:creationId xmlns:p14="http://schemas.microsoft.com/office/powerpoint/2010/main" val="4104659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AE6C597-E2DC-46D5-A63F-6FC242614160}"/>
              </a:ext>
            </a:extLst>
          </p:cNvPr>
          <p:cNvSpPr>
            <a:spLocks noGrp="1"/>
          </p:cNvSpPr>
          <p:nvPr>
            <p:ph type="dt" sz="half" idx="10"/>
          </p:nvPr>
        </p:nvSpPr>
        <p:spPr/>
        <p:txBody>
          <a:bodyPr/>
          <a:lstStyle>
            <a:lvl1pPr>
              <a:defRPr/>
            </a:lvl1pPr>
          </a:lstStyle>
          <a:p>
            <a:pPr>
              <a:defRPr/>
            </a:pPr>
            <a:fld id="{57588DBF-ECA2-446E-AE67-26CE9595F7A9}" type="datetimeFigureOut">
              <a:rPr lang="en-US"/>
              <a:pPr>
                <a:defRPr/>
              </a:pPr>
              <a:t>11/29/2019</a:t>
            </a:fld>
            <a:endParaRPr lang="en-US"/>
          </a:p>
        </p:txBody>
      </p:sp>
      <p:sp>
        <p:nvSpPr>
          <p:cNvPr id="6" name="Footer Placeholder 4">
            <a:extLst>
              <a:ext uri="{FF2B5EF4-FFF2-40B4-BE49-F238E27FC236}">
                <a16:creationId xmlns:a16="http://schemas.microsoft.com/office/drawing/2014/main" id="{0B5C772F-7054-4F96-ACF7-4853454CC8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471671-3C33-411B-B998-FA5C90B4081E}"/>
              </a:ext>
            </a:extLst>
          </p:cNvPr>
          <p:cNvSpPr>
            <a:spLocks noGrp="1"/>
          </p:cNvSpPr>
          <p:nvPr>
            <p:ph type="sldNum" sz="quarter" idx="12"/>
          </p:nvPr>
        </p:nvSpPr>
        <p:spPr/>
        <p:txBody>
          <a:bodyPr/>
          <a:lstStyle>
            <a:lvl1pPr>
              <a:defRPr/>
            </a:lvl1pPr>
          </a:lstStyle>
          <a:p>
            <a:pPr>
              <a:defRPr/>
            </a:pPr>
            <a:fld id="{7264F978-9996-41D5-BB14-2D75FB630FDE}" type="slidenum">
              <a:rPr lang="en-US"/>
              <a:pPr>
                <a:defRPr/>
              </a:pPr>
              <a:t>‹#›</a:t>
            </a:fld>
            <a:endParaRPr lang="en-US"/>
          </a:p>
        </p:txBody>
      </p:sp>
    </p:spTree>
    <p:extLst>
      <p:ext uri="{BB962C8B-B14F-4D97-AF65-F5344CB8AC3E}">
        <p14:creationId xmlns:p14="http://schemas.microsoft.com/office/powerpoint/2010/main" val="1158685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186AA-B584-483B-9C35-1DF040E075EE}"/>
              </a:ext>
            </a:extLst>
          </p:cNvPr>
          <p:cNvSpPr>
            <a:spLocks noGrp="1"/>
          </p:cNvSpPr>
          <p:nvPr>
            <p:ph type="dt" sz="half" idx="10"/>
          </p:nvPr>
        </p:nvSpPr>
        <p:spPr/>
        <p:txBody>
          <a:bodyPr/>
          <a:lstStyle>
            <a:lvl1pPr>
              <a:defRPr/>
            </a:lvl1pPr>
          </a:lstStyle>
          <a:p>
            <a:pPr>
              <a:defRPr/>
            </a:pPr>
            <a:fld id="{A864F532-204A-4957-8449-9B5ABABEBBA2}" type="datetimeFigureOut">
              <a:rPr lang="en-US"/>
              <a:pPr>
                <a:defRPr/>
              </a:pPr>
              <a:t>11/29/2019</a:t>
            </a:fld>
            <a:endParaRPr lang="en-US"/>
          </a:p>
        </p:txBody>
      </p:sp>
      <p:sp>
        <p:nvSpPr>
          <p:cNvPr id="5" name="Footer Placeholder 4">
            <a:extLst>
              <a:ext uri="{FF2B5EF4-FFF2-40B4-BE49-F238E27FC236}">
                <a16:creationId xmlns:a16="http://schemas.microsoft.com/office/drawing/2014/main" id="{845A4425-6450-4DBA-BB79-7B14297700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D38370-F9AD-495B-BFE0-A64BC3918FFD}"/>
              </a:ext>
            </a:extLst>
          </p:cNvPr>
          <p:cNvSpPr>
            <a:spLocks noGrp="1"/>
          </p:cNvSpPr>
          <p:nvPr>
            <p:ph type="sldNum" sz="quarter" idx="12"/>
          </p:nvPr>
        </p:nvSpPr>
        <p:spPr/>
        <p:txBody>
          <a:bodyPr/>
          <a:lstStyle>
            <a:lvl1pPr>
              <a:defRPr/>
            </a:lvl1pPr>
          </a:lstStyle>
          <a:p>
            <a:pPr>
              <a:defRPr/>
            </a:pPr>
            <a:fld id="{BC99B0CA-DA00-453E-826D-BEF430BD8F9F}" type="slidenum">
              <a:rPr lang="en-US"/>
              <a:pPr>
                <a:defRPr/>
              </a:pPr>
              <a:t>‹#›</a:t>
            </a:fld>
            <a:endParaRPr lang="en-US"/>
          </a:p>
        </p:txBody>
      </p:sp>
    </p:spTree>
    <p:extLst>
      <p:ext uri="{BB962C8B-B14F-4D97-AF65-F5344CB8AC3E}">
        <p14:creationId xmlns:p14="http://schemas.microsoft.com/office/powerpoint/2010/main" val="1161032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33B5B-0F17-467B-AB23-53C81B7BF0A0}"/>
              </a:ext>
            </a:extLst>
          </p:cNvPr>
          <p:cNvSpPr>
            <a:spLocks noGrp="1"/>
          </p:cNvSpPr>
          <p:nvPr>
            <p:ph type="dt" sz="half" idx="10"/>
          </p:nvPr>
        </p:nvSpPr>
        <p:spPr/>
        <p:txBody>
          <a:bodyPr/>
          <a:lstStyle>
            <a:lvl1pPr>
              <a:defRPr/>
            </a:lvl1pPr>
          </a:lstStyle>
          <a:p>
            <a:pPr>
              <a:defRPr/>
            </a:pPr>
            <a:fld id="{F15A4E00-1679-472C-B90A-B1736550FBB9}" type="datetimeFigureOut">
              <a:rPr lang="en-US"/>
              <a:pPr>
                <a:defRPr/>
              </a:pPr>
              <a:t>11/29/2019</a:t>
            </a:fld>
            <a:endParaRPr lang="en-US"/>
          </a:p>
        </p:txBody>
      </p:sp>
      <p:sp>
        <p:nvSpPr>
          <p:cNvPr id="5" name="Footer Placeholder 4">
            <a:extLst>
              <a:ext uri="{FF2B5EF4-FFF2-40B4-BE49-F238E27FC236}">
                <a16:creationId xmlns:a16="http://schemas.microsoft.com/office/drawing/2014/main" id="{632C5C38-7285-4AF8-A586-534A7AF979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0F6119-E77D-4831-8D65-20AACACE533B}"/>
              </a:ext>
            </a:extLst>
          </p:cNvPr>
          <p:cNvSpPr>
            <a:spLocks noGrp="1"/>
          </p:cNvSpPr>
          <p:nvPr>
            <p:ph type="sldNum" sz="quarter" idx="12"/>
          </p:nvPr>
        </p:nvSpPr>
        <p:spPr/>
        <p:txBody>
          <a:bodyPr/>
          <a:lstStyle>
            <a:lvl1pPr>
              <a:defRPr/>
            </a:lvl1pPr>
          </a:lstStyle>
          <a:p>
            <a:pPr>
              <a:defRPr/>
            </a:pPr>
            <a:fld id="{BD71667C-CBDE-4847-A349-BDDC3F0E289A}" type="slidenum">
              <a:rPr lang="en-US"/>
              <a:pPr>
                <a:defRPr/>
              </a:pPr>
              <a:t>‹#›</a:t>
            </a:fld>
            <a:endParaRPr lang="en-US"/>
          </a:p>
        </p:txBody>
      </p:sp>
    </p:spTree>
    <p:extLst>
      <p:ext uri="{BB962C8B-B14F-4D97-AF65-F5344CB8AC3E}">
        <p14:creationId xmlns:p14="http://schemas.microsoft.com/office/powerpoint/2010/main" val="15261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66F4-96BA-4147-BE66-3B9B5209DF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2C6599-F89C-4F6D-9A53-D9D82C2F431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4A2F21-A2EC-484E-8602-06101359858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77140-0624-4160-BD57-9254BA59FDAC}"/>
              </a:ext>
            </a:extLst>
          </p:cNvPr>
          <p:cNvSpPr>
            <a:spLocks noGrp="1"/>
          </p:cNvSpPr>
          <p:nvPr>
            <p:ph type="dt" sz="half" idx="10"/>
          </p:nvPr>
        </p:nvSpPr>
        <p:spPr/>
        <p:txBody>
          <a:bodyPr/>
          <a:lstStyle/>
          <a:p>
            <a:fld id="{97DE7FBF-9658-4DB7-AB7A-E642A049B44C}" type="datetimeFigureOut">
              <a:rPr lang="en-US" smtClean="0"/>
              <a:pPr/>
              <a:t>11/29/2019</a:t>
            </a:fld>
            <a:endParaRPr lang="en-US"/>
          </a:p>
        </p:txBody>
      </p:sp>
      <p:sp>
        <p:nvSpPr>
          <p:cNvPr id="6" name="Footer Placeholder 5">
            <a:extLst>
              <a:ext uri="{FF2B5EF4-FFF2-40B4-BE49-F238E27FC236}">
                <a16:creationId xmlns:a16="http://schemas.microsoft.com/office/drawing/2014/main" id="{181FA8AC-29CA-4A87-859A-BC92897D1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69269-A407-4CF0-B9D8-2159E9DBCD25}"/>
              </a:ext>
            </a:extLst>
          </p:cNvPr>
          <p:cNvSpPr>
            <a:spLocks noGrp="1"/>
          </p:cNvSpPr>
          <p:nvPr>
            <p:ph type="sldNum" sz="quarter" idx="12"/>
          </p:nvPr>
        </p:nvSpPr>
        <p:spPr/>
        <p:txBody>
          <a:bodyPr/>
          <a:lstStyle/>
          <a:p>
            <a:fld id="{DE70D2BC-9EAA-49B3-9460-D870339A8B41}" type="slidenum">
              <a:rPr lang="en-US" smtClean="0"/>
              <a:pPr/>
              <a:t>‹#›</a:t>
            </a:fld>
            <a:endParaRPr lang="en-US"/>
          </a:p>
        </p:txBody>
      </p:sp>
    </p:spTree>
    <p:extLst>
      <p:ext uri="{BB962C8B-B14F-4D97-AF65-F5344CB8AC3E}">
        <p14:creationId xmlns:p14="http://schemas.microsoft.com/office/powerpoint/2010/main" val="315201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2219-A083-474D-A6CA-D3167111FB5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F2A95C-7ADF-4228-9BA0-16B154236B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91E3F-13A4-4C8E-B2E1-CB03E934D04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4E3050-AC09-4047-B68C-9C62BD82577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990A447-98C5-4447-943F-7361B838D0B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D241CB-4E96-4158-B5A1-96D2D8841332}"/>
              </a:ext>
            </a:extLst>
          </p:cNvPr>
          <p:cNvSpPr>
            <a:spLocks noGrp="1"/>
          </p:cNvSpPr>
          <p:nvPr>
            <p:ph type="dt" sz="half" idx="10"/>
          </p:nvPr>
        </p:nvSpPr>
        <p:spPr/>
        <p:txBody>
          <a:bodyPr/>
          <a:lstStyle/>
          <a:p>
            <a:fld id="{97DE7FBF-9658-4DB7-AB7A-E642A049B44C}" type="datetimeFigureOut">
              <a:rPr lang="en-US" smtClean="0"/>
              <a:pPr/>
              <a:t>11/29/2019</a:t>
            </a:fld>
            <a:endParaRPr lang="en-US"/>
          </a:p>
        </p:txBody>
      </p:sp>
      <p:sp>
        <p:nvSpPr>
          <p:cNvPr id="8" name="Footer Placeholder 7">
            <a:extLst>
              <a:ext uri="{FF2B5EF4-FFF2-40B4-BE49-F238E27FC236}">
                <a16:creationId xmlns:a16="http://schemas.microsoft.com/office/drawing/2014/main" id="{FD113894-CDB7-4049-A1E2-8B9F5BD830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7A9F8D-8D83-42E0-A894-184F4160195C}"/>
              </a:ext>
            </a:extLst>
          </p:cNvPr>
          <p:cNvSpPr>
            <a:spLocks noGrp="1"/>
          </p:cNvSpPr>
          <p:nvPr>
            <p:ph type="sldNum" sz="quarter" idx="12"/>
          </p:nvPr>
        </p:nvSpPr>
        <p:spPr/>
        <p:txBody>
          <a:bodyPr/>
          <a:lstStyle/>
          <a:p>
            <a:fld id="{DE70D2BC-9EAA-49B3-9460-D870339A8B41}" type="slidenum">
              <a:rPr lang="en-US" smtClean="0"/>
              <a:pPr/>
              <a:t>‹#›</a:t>
            </a:fld>
            <a:endParaRPr lang="en-US"/>
          </a:p>
        </p:txBody>
      </p:sp>
    </p:spTree>
    <p:extLst>
      <p:ext uri="{BB962C8B-B14F-4D97-AF65-F5344CB8AC3E}">
        <p14:creationId xmlns:p14="http://schemas.microsoft.com/office/powerpoint/2010/main" val="203682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DCBF-1C15-4A01-8EAC-8CC586105E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18C7A1-A35E-440B-B1EC-B7A7CC5B1612}"/>
              </a:ext>
            </a:extLst>
          </p:cNvPr>
          <p:cNvSpPr>
            <a:spLocks noGrp="1"/>
          </p:cNvSpPr>
          <p:nvPr>
            <p:ph type="dt" sz="half" idx="10"/>
          </p:nvPr>
        </p:nvSpPr>
        <p:spPr/>
        <p:txBody>
          <a:bodyPr/>
          <a:lstStyle/>
          <a:p>
            <a:fld id="{97DE7FBF-9658-4DB7-AB7A-E642A049B44C}" type="datetimeFigureOut">
              <a:rPr lang="en-US" smtClean="0"/>
              <a:pPr/>
              <a:t>11/29/2019</a:t>
            </a:fld>
            <a:endParaRPr lang="en-US"/>
          </a:p>
        </p:txBody>
      </p:sp>
      <p:sp>
        <p:nvSpPr>
          <p:cNvPr id="4" name="Footer Placeholder 3">
            <a:extLst>
              <a:ext uri="{FF2B5EF4-FFF2-40B4-BE49-F238E27FC236}">
                <a16:creationId xmlns:a16="http://schemas.microsoft.com/office/drawing/2014/main" id="{C896CD1A-3762-4A5E-8FDD-BCFE6873B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69C45-17E4-4320-8453-08E8673B0A62}"/>
              </a:ext>
            </a:extLst>
          </p:cNvPr>
          <p:cNvSpPr>
            <a:spLocks noGrp="1"/>
          </p:cNvSpPr>
          <p:nvPr>
            <p:ph type="sldNum" sz="quarter" idx="12"/>
          </p:nvPr>
        </p:nvSpPr>
        <p:spPr/>
        <p:txBody>
          <a:bodyPr/>
          <a:lstStyle/>
          <a:p>
            <a:fld id="{DE70D2BC-9EAA-49B3-9460-D870339A8B41}" type="slidenum">
              <a:rPr lang="en-US" smtClean="0"/>
              <a:pPr/>
              <a:t>‹#›</a:t>
            </a:fld>
            <a:endParaRPr lang="en-US"/>
          </a:p>
        </p:txBody>
      </p:sp>
    </p:spTree>
    <p:extLst>
      <p:ext uri="{BB962C8B-B14F-4D97-AF65-F5344CB8AC3E}">
        <p14:creationId xmlns:p14="http://schemas.microsoft.com/office/powerpoint/2010/main" val="339372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09A31-7608-45BF-BFA0-9852A0963A74}"/>
              </a:ext>
            </a:extLst>
          </p:cNvPr>
          <p:cNvSpPr>
            <a:spLocks noGrp="1"/>
          </p:cNvSpPr>
          <p:nvPr>
            <p:ph type="dt" sz="half" idx="10"/>
          </p:nvPr>
        </p:nvSpPr>
        <p:spPr/>
        <p:txBody>
          <a:bodyPr/>
          <a:lstStyle/>
          <a:p>
            <a:fld id="{97DE7FBF-9658-4DB7-AB7A-E642A049B44C}" type="datetimeFigureOut">
              <a:rPr lang="en-US" smtClean="0"/>
              <a:pPr/>
              <a:t>11/29/2019</a:t>
            </a:fld>
            <a:endParaRPr lang="en-US"/>
          </a:p>
        </p:txBody>
      </p:sp>
      <p:sp>
        <p:nvSpPr>
          <p:cNvPr id="3" name="Footer Placeholder 2">
            <a:extLst>
              <a:ext uri="{FF2B5EF4-FFF2-40B4-BE49-F238E27FC236}">
                <a16:creationId xmlns:a16="http://schemas.microsoft.com/office/drawing/2014/main" id="{1FF23EC2-E5C5-497B-BD19-F1B9A05D6E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562486-D2B9-4D70-8DAA-3AFF9605E020}"/>
              </a:ext>
            </a:extLst>
          </p:cNvPr>
          <p:cNvSpPr>
            <a:spLocks noGrp="1"/>
          </p:cNvSpPr>
          <p:nvPr>
            <p:ph type="sldNum" sz="quarter" idx="12"/>
          </p:nvPr>
        </p:nvSpPr>
        <p:spPr/>
        <p:txBody>
          <a:bodyPr/>
          <a:lstStyle/>
          <a:p>
            <a:fld id="{DE70D2BC-9EAA-49B3-9460-D870339A8B41}" type="slidenum">
              <a:rPr lang="en-US" smtClean="0"/>
              <a:pPr/>
              <a:t>‹#›</a:t>
            </a:fld>
            <a:endParaRPr lang="en-US"/>
          </a:p>
        </p:txBody>
      </p:sp>
    </p:spTree>
    <p:extLst>
      <p:ext uri="{BB962C8B-B14F-4D97-AF65-F5344CB8AC3E}">
        <p14:creationId xmlns:p14="http://schemas.microsoft.com/office/powerpoint/2010/main" val="102218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F7EB-9629-4FF1-A00C-935CBD04DFD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5FBA523-04E3-4A53-BFD6-995FD53DC2B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1D4B0-CA08-40B9-B1DA-44E818C0A8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CC640C-35B3-41DC-A4BA-4117F5A020C7}"/>
              </a:ext>
            </a:extLst>
          </p:cNvPr>
          <p:cNvSpPr>
            <a:spLocks noGrp="1"/>
          </p:cNvSpPr>
          <p:nvPr>
            <p:ph type="dt" sz="half" idx="10"/>
          </p:nvPr>
        </p:nvSpPr>
        <p:spPr/>
        <p:txBody>
          <a:bodyPr/>
          <a:lstStyle/>
          <a:p>
            <a:fld id="{97DE7FBF-9658-4DB7-AB7A-E642A049B44C}" type="datetimeFigureOut">
              <a:rPr lang="en-US" smtClean="0"/>
              <a:pPr/>
              <a:t>11/29/2019</a:t>
            </a:fld>
            <a:endParaRPr lang="en-US"/>
          </a:p>
        </p:txBody>
      </p:sp>
      <p:sp>
        <p:nvSpPr>
          <p:cNvPr id="6" name="Footer Placeholder 5">
            <a:extLst>
              <a:ext uri="{FF2B5EF4-FFF2-40B4-BE49-F238E27FC236}">
                <a16:creationId xmlns:a16="http://schemas.microsoft.com/office/drawing/2014/main" id="{53A6A868-2EB9-4E48-972B-6ACEA1430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8786A1-CDB9-407B-8832-46553BBD749B}"/>
              </a:ext>
            </a:extLst>
          </p:cNvPr>
          <p:cNvSpPr>
            <a:spLocks noGrp="1"/>
          </p:cNvSpPr>
          <p:nvPr>
            <p:ph type="sldNum" sz="quarter" idx="12"/>
          </p:nvPr>
        </p:nvSpPr>
        <p:spPr/>
        <p:txBody>
          <a:bodyPr/>
          <a:lstStyle/>
          <a:p>
            <a:fld id="{DE70D2BC-9EAA-49B3-9460-D870339A8B41}" type="slidenum">
              <a:rPr lang="en-US" smtClean="0"/>
              <a:pPr/>
              <a:t>‹#›</a:t>
            </a:fld>
            <a:endParaRPr lang="en-US"/>
          </a:p>
        </p:txBody>
      </p:sp>
    </p:spTree>
    <p:extLst>
      <p:ext uri="{BB962C8B-B14F-4D97-AF65-F5344CB8AC3E}">
        <p14:creationId xmlns:p14="http://schemas.microsoft.com/office/powerpoint/2010/main" val="282374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E9D3-8F45-4A59-9474-163AB30CD93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E15EA0F-358E-452B-A14B-9B8BA8DC9F0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3577419-90F6-43C2-9CCC-FDD767A40B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775F5AD-781D-41F9-8188-A148401A22AB}"/>
              </a:ext>
            </a:extLst>
          </p:cNvPr>
          <p:cNvSpPr>
            <a:spLocks noGrp="1"/>
          </p:cNvSpPr>
          <p:nvPr>
            <p:ph type="dt" sz="half" idx="10"/>
          </p:nvPr>
        </p:nvSpPr>
        <p:spPr/>
        <p:txBody>
          <a:bodyPr/>
          <a:lstStyle/>
          <a:p>
            <a:fld id="{97DE7FBF-9658-4DB7-AB7A-E642A049B44C}" type="datetimeFigureOut">
              <a:rPr lang="en-US" smtClean="0"/>
              <a:pPr/>
              <a:t>11/29/2019</a:t>
            </a:fld>
            <a:endParaRPr lang="en-US"/>
          </a:p>
        </p:txBody>
      </p:sp>
      <p:sp>
        <p:nvSpPr>
          <p:cNvPr id="6" name="Footer Placeholder 5">
            <a:extLst>
              <a:ext uri="{FF2B5EF4-FFF2-40B4-BE49-F238E27FC236}">
                <a16:creationId xmlns:a16="http://schemas.microsoft.com/office/drawing/2014/main" id="{1C2CD2B9-B93F-40EA-A67A-8D0AFBF14B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C58EE-0F9F-4286-8ADB-D863482ABB44}"/>
              </a:ext>
            </a:extLst>
          </p:cNvPr>
          <p:cNvSpPr>
            <a:spLocks noGrp="1"/>
          </p:cNvSpPr>
          <p:nvPr>
            <p:ph type="sldNum" sz="quarter" idx="12"/>
          </p:nvPr>
        </p:nvSpPr>
        <p:spPr/>
        <p:txBody>
          <a:bodyPr/>
          <a:lstStyle/>
          <a:p>
            <a:fld id="{DE70D2BC-9EAA-49B3-9460-D870339A8B41}" type="slidenum">
              <a:rPr lang="en-US" smtClean="0"/>
              <a:pPr/>
              <a:t>‹#›</a:t>
            </a:fld>
            <a:endParaRPr lang="en-US"/>
          </a:p>
        </p:txBody>
      </p:sp>
    </p:spTree>
    <p:extLst>
      <p:ext uri="{BB962C8B-B14F-4D97-AF65-F5344CB8AC3E}">
        <p14:creationId xmlns:p14="http://schemas.microsoft.com/office/powerpoint/2010/main" val="284749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F20FA-7D45-4ED5-8669-EE82F8B11EC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196F54-4096-404C-A414-FC42C6FCD8A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E20E1-AA61-4189-983C-C8650E8110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DE7FBF-9658-4DB7-AB7A-E642A049B44C}" type="datetimeFigureOut">
              <a:rPr lang="en-US" smtClean="0"/>
              <a:pPr/>
              <a:t>11/29/2019</a:t>
            </a:fld>
            <a:endParaRPr lang="en-US"/>
          </a:p>
        </p:txBody>
      </p:sp>
      <p:sp>
        <p:nvSpPr>
          <p:cNvPr id="5" name="Footer Placeholder 4">
            <a:extLst>
              <a:ext uri="{FF2B5EF4-FFF2-40B4-BE49-F238E27FC236}">
                <a16:creationId xmlns:a16="http://schemas.microsoft.com/office/drawing/2014/main" id="{8EE9DE80-7C6D-451F-BC0A-C046F027A6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EBF5FD-5DD2-4710-BA81-C02CF0B906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70D2BC-9EAA-49B3-9460-D870339A8B41}" type="slidenum">
              <a:rPr lang="en-US" smtClean="0"/>
              <a:pPr/>
              <a:t>‹#›</a:t>
            </a:fld>
            <a:endParaRPr lang="en-US"/>
          </a:p>
        </p:txBody>
      </p:sp>
    </p:spTree>
    <p:extLst>
      <p:ext uri="{BB962C8B-B14F-4D97-AF65-F5344CB8AC3E}">
        <p14:creationId xmlns:p14="http://schemas.microsoft.com/office/powerpoint/2010/main" val="22206389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7B5FC8-3AB9-4E60-BC20-6018D1ACC7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730322-1D18-45CC-B332-E2063E3DA05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F3B88-2C30-48EF-9AC1-B55A3B5BFD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13C79D-AB1F-4007-9953-6E184BD2B896}" type="datetimeFigureOut">
              <a:rPr lang="en-US" smtClean="0"/>
              <a:pPr/>
              <a:t>11/29/2019</a:t>
            </a:fld>
            <a:endParaRPr lang="en-US"/>
          </a:p>
        </p:txBody>
      </p:sp>
      <p:sp>
        <p:nvSpPr>
          <p:cNvPr id="5" name="Footer Placeholder 4">
            <a:extLst>
              <a:ext uri="{FF2B5EF4-FFF2-40B4-BE49-F238E27FC236}">
                <a16:creationId xmlns:a16="http://schemas.microsoft.com/office/drawing/2014/main" id="{7B4CF6CC-3194-43B2-8DE2-8E063719541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8F6F75-0547-4CBF-9C2C-93CE4B4BAA4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A0AD22-BDC9-4213-974A-01B992BAAEEF}" type="slidenum">
              <a:rPr lang="en-US" smtClean="0"/>
              <a:pPr/>
              <a:t>‹#›</a:t>
            </a:fld>
            <a:endParaRPr lang="en-US"/>
          </a:p>
        </p:txBody>
      </p:sp>
    </p:spTree>
    <p:extLst>
      <p:ext uri="{BB962C8B-B14F-4D97-AF65-F5344CB8AC3E}">
        <p14:creationId xmlns:p14="http://schemas.microsoft.com/office/powerpoint/2010/main" val="14152581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E6C28C6-6AC2-4B34-B9D1-68617D63C9E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B4E5BB4-7C72-46FC-BDC0-C9E475BC82A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86F1D37-C7CC-4B6F-AB04-F73194ECC5D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DD4A2FB-B0B3-4E83-BFA9-C9103F6DD677}" type="datetimeFigureOut">
              <a:rPr lang="en-US"/>
              <a:pPr>
                <a:defRPr/>
              </a:pPr>
              <a:t>11/29/2019</a:t>
            </a:fld>
            <a:endParaRPr lang="en-US"/>
          </a:p>
        </p:txBody>
      </p:sp>
      <p:sp>
        <p:nvSpPr>
          <p:cNvPr id="5" name="Footer Placeholder 4">
            <a:extLst>
              <a:ext uri="{FF2B5EF4-FFF2-40B4-BE49-F238E27FC236}">
                <a16:creationId xmlns:a16="http://schemas.microsoft.com/office/drawing/2014/main" id="{98626F9B-A74B-4577-93E8-D9C41AC71A7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B0C3F74-B761-4BC0-B9D2-1984314B909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287865E-B53F-49C4-9301-07C64B41D6F0}" type="slidenum">
              <a:rPr lang="en-US"/>
              <a:pPr>
                <a:defRPr/>
              </a:pPr>
              <a:t>‹#›</a:t>
            </a:fld>
            <a:endParaRPr lang="en-US"/>
          </a:p>
        </p:txBody>
      </p:sp>
    </p:spTree>
    <p:extLst>
      <p:ext uri="{BB962C8B-B14F-4D97-AF65-F5344CB8AC3E}">
        <p14:creationId xmlns:p14="http://schemas.microsoft.com/office/powerpoint/2010/main" val="4168318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chmidt@FOI.or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RSchmidt@FOI.or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5B79C6-7A59-4EE4-923F-85276FA2359F}"/>
              </a:ext>
            </a:extLst>
          </p:cNvPr>
          <p:cNvSpPr/>
          <p:nvPr/>
        </p:nvSpPr>
        <p:spPr>
          <a:xfrm>
            <a:off x="0" y="-76200"/>
            <a:ext cx="9144000" cy="6934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s://ci4.googleusercontent.com/proxy/sfNGegIvgKHEbn69gbwHbnEijL87Hr6FF9QzdMQ6d7M9JwYb2JXA_CRWERqGSunXQLKpIuKNiMur5hOzONwdJArGGpXtM5in7w6OLKLlmQ=s0-d-e1-ft#http://foi.org/wp-content/uploads/2017/05/foi-logo-final.png">
            <a:extLst>
              <a:ext uri="{FF2B5EF4-FFF2-40B4-BE49-F238E27FC236}">
                <a16:creationId xmlns:a16="http://schemas.microsoft.com/office/drawing/2014/main" id="{572CC88A-6471-4B49-8441-8EDAEE6631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2109" y="553690"/>
            <a:ext cx="8199782" cy="3438939"/>
          </a:xfrm>
          <a:prstGeom prst="rect">
            <a:avLst/>
          </a:prstGeom>
          <a:noFill/>
          <a:ln>
            <a:noFill/>
          </a:ln>
        </p:spPr>
      </p:pic>
      <p:sp>
        <p:nvSpPr>
          <p:cNvPr id="4" name="TextBox 3">
            <a:extLst>
              <a:ext uri="{FF2B5EF4-FFF2-40B4-BE49-F238E27FC236}">
                <a16:creationId xmlns:a16="http://schemas.microsoft.com/office/drawing/2014/main" id="{5AA1714B-14D4-484F-A4E1-70B0C1AD23A6}"/>
              </a:ext>
            </a:extLst>
          </p:cNvPr>
          <p:cNvSpPr txBox="1"/>
          <p:nvPr/>
        </p:nvSpPr>
        <p:spPr>
          <a:xfrm>
            <a:off x="-152400" y="4622519"/>
            <a:ext cx="9296400" cy="236988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prstClr val="black"/>
                </a:solidFill>
                <a:effectLst/>
                <a:uLnTx/>
                <a:uFillTx/>
                <a:latin typeface="Calibri" panose="020F0502020204030204"/>
                <a:ea typeface="+mn-ea"/>
                <a:cs typeface="+mn-cs"/>
              </a:rPr>
              <a:t>RICHARD R. SCHMIDT, D.MIN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Church Ministries Field Representative</a:t>
            </a:r>
          </a:p>
          <a:p>
            <a:pPr marL="0" marR="0" lvl="0" indent="0" algn="r" defTabSz="6858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a:hlinkClick r:id="rId3">
                  <a:extLst>
                    <a:ext uri="{A12FA001-AC4F-418D-AE19-62706E023703}">
                      <ahyp:hlinkClr xmlns:ahyp="http://schemas.microsoft.com/office/drawing/2018/hyperlinkcolor" val="tx"/>
                    </a:ext>
                  </a:extLst>
                </a:hlinkClick>
              </a:rPr>
              <a:t>RSchmidt@FOI.org</a:t>
            </a:r>
            <a:r>
              <a:rPr lang="en-US" sz="2600" dirty="0">
                <a:latin typeface="Calibri" panose="020F0502020204030204"/>
              </a:rPr>
              <a:t> </a:t>
            </a:r>
            <a:r>
              <a:rPr lang="en-US" sz="2600" dirty="0">
                <a:solidFill>
                  <a:prstClr val="black"/>
                </a:solidFill>
                <a:latin typeface="Calibri" panose="020F0502020204030204"/>
              </a:rPr>
              <a:t>      </a:t>
            </a:r>
            <a:r>
              <a:rPr lang="en-US" sz="2600" b="1" dirty="0">
                <a:solidFill>
                  <a:prstClr val="black"/>
                </a:solidFill>
                <a:latin typeface="Calibri" panose="020F0502020204030204"/>
              </a:rPr>
              <a:t>(414) 788-6010</a:t>
            </a:r>
          </a:p>
          <a:p>
            <a:pPr algn="r" defTabSz="685800">
              <a:defRPr/>
            </a:pPr>
            <a:endParaRPr lang="en-US" sz="1400" b="1" i="1" dirty="0">
              <a:solidFill>
                <a:prstClr val="black"/>
              </a:solidFill>
            </a:endParaRPr>
          </a:p>
          <a:p>
            <a:pPr algn="r" defTabSz="685800">
              <a:defRPr/>
            </a:pPr>
            <a:r>
              <a:rPr lang="en-US" sz="2600" b="1" i="1" dirty="0">
                <a:solidFill>
                  <a:prstClr val="black"/>
                </a:solidFill>
              </a:rPr>
              <a:t>Schedule Us for One Service to Multi-Day Prophecy Conference</a:t>
            </a: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160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458200" cy="5181600"/>
          </a:xfrm>
        </p:spPr>
        <p:txBody>
          <a:bodyPr rtlCol="0">
            <a:normAutofit/>
          </a:bodyPr>
          <a:lstStyle/>
          <a:p>
            <a:pPr marL="0" indent="0" eaLnBrk="1" fontAlgn="auto" hangingPunct="1">
              <a:spcAft>
                <a:spcPts val="0"/>
              </a:spcAft>
              <a:buNone/>
              <a:defRPr/>
            </a:pPr>
            <a:br>
              <a:rPr lang="en-US" sz="8000" b="1" dirty="0">
                <a:solidFill>
                  <a:srgbClr val="C00000"/>
                </a:solidFill>
                <a:latin typeface="Arial Black" pitchFamily="34" charset="0"/>
              </a:rPr>
            </a:br>
            <a:endParaRPr lang="en-US" sz="8000" dirty="0">
              <a:solidFill>
                <a:srgbClr val="C00000"/>
              </a:solidFill>
              <a:latin typeface="Arial Black" pitchFamily="34" charset="0"/>
            </a:endParaRPr>
          </a:p>
          <a:p>
            <a:pPr eaLnBrk="1" fontAlgn="auto" hangingPunct="1">
              <a:spcAft>
                <a:spcPts val="0"/>
              </a:spcAft>
              <a:buFont typeface="Arial" panose="020B0604020202020204" pitchFamily="34" charset="0"/>
              <a:buNone/>
              <a:defRPr/>
            </a:pPr>
            <a:endParaRPr lang="en-US" sz="2400" dirty="0"/>
          </a:p>
          <a:p>
            <a:pPr eaLnBrk="1" fontAlgn="auto" hangingPunct="1">
              <a:spcAft>
                <a:spcPts val="0"/>
              </a:spcAft>
              <a:buFont typeface="Arial" panose="020B0604020202020204" pitchFamily="34" charset="0"/>
              <a:buNone/>
              <a:defRPr/>
            </a:pPr>
            <a:endParaRPr lang="en-US" dirty="0"/>
          </a:p>
        </p:txBody>
      </p:sp>
      <p:sp>
        <p:nvSpPr>
          <p:cNvPr id="10" name="TextBox 9">
            <a:extLst>
              <a:ext uri="{FF2B5EF4-FFF2-40B4-BE49-F238E27FC236}">
                <a16:creationId xmlns:a16="http://schemas.microsoft.com/office/drawing/2014/main" id="{DA4907DD-84F0-42D3-AA02-9EF5CA75552C}"/>
              </a:ext>
            </a:extLst>
          </p:cNvPr>
          <p:cNvSpPr txBox="1"/>
          <p:nvPr/>
        </p:nvSpPr>
        <p:spPr>
          <a:xfrm>
            <a:off x="-38100" y="1189980"/>
            <a:ext cx="9144000" cy="5648534"/>
          </a:xfrm>
          <a:prstGeom prst="rect">
            <a:avLst/>
          </a:prstGeom>
          <a:solidFill>
            <a:schemeClr val="bg1">
              <a:lumMod val="75000"/>
              <a:alpha val="58000"/>
            </a:schemeClr>
          </a:solidFill>
        </p:spPr>
        <p:txBody>
          <a:bodyPr wrap="square" rtlCol="0">
            <a:noAutofit/>
          </a:bodyPr>
          <a:lstStyle/>
          <a:p>
            <a:pPr>
              <a:lnSpc>
                <a:spcPct val="75000"/>
              </a:lnSpc>
              <a:defRPr/>
            </a:pPr>
            <a:r>
              <a:rPr lang="en-US" sz="4000" b="1" dirty="0">
                <a:latin typeface="Tw Cen MT" panose="020B0602020104020603" pitchFamily="34" charset="0"/>
              </a:rPr>
              <a:t>	</a:t>
            </a:r>
            <a:endParaRPr lang="en-US" sz="4000" dirty="0">
              <a:solidFill>
                <a:srgbClr val="660033"/>
              </a:solidFill>
              <a:latin typeface="Tw Cen MT" panose="020B0602020104020603" pitchFamily="34" charset="0"/>
            </a:endParaRPr>
          </a:p>
        </p:txBody>
      </p:sp>
      <p:sp>
        <p:nvSpPr>
          <p:cNvPr id="5" name="TextBox 4">
            <a:extLst>
              <a:ext uri="{FF2B5EF4-FFF2-40B4-BE49-F238E27FC236}">
                <a16:creationId xmlns:a16="http://schemas.microsoft.com/office/drawing/2014/main" id="{572ED2A5-60FA-4A59-B90C-6AE313BD76C7}"/>
              </a:ext>
            </a:extLst>
          </p:cNvPr>
          <p:cNvSpPr txBox="1"/>
          <p:nvPr/>
        </p:nvSpPr>
        <p:spPr>
          <a:xfrm>
            <a:off x="0" y="-94957"/>
            <a:ext cx="9144000" cy="1371600"/>
          </a:xfrm>
          <a:prstGeom prst="rect">
            <a:avLst/>
          </a:prstGeom>
          <a:solidFill>
            <a:srgbClr val="660033">
              <a:alpha val="30000"/>
            </a:srgbClr>
          </a:solidFill>
          <a:effectLst>
            <a:softEdge rad="127000"/>
          </a:effectLst>
        </p:spPr>
        <p:txBody>
          <a:bodyPr wrap="square" rtlCol="0" anchor="ctr">
            <a:noAutofit/>
          </a:bodyPr>
          <a:lstStyle/>
          <a:p>
            <a:pPr lvl="1">
              <a:lnSpc>
                <a:spcPct val="85000"/>
              </a:lnSpc>
              <a:defRPr/>
            </a:pPr>
            <a:r>
              <a:rPr kumimoji="0" lang="en-US" sz="5400" b="1" i="0" u="sng" strike="noStrike" kern="1200" cap="none" spc="200"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PROPHETIC CHRONOLOGY</a:t>
            </a:r>
          </a:p>
        </p:txBody>
      </p:sp>
      <p:sp>
        <p:nvSpPr>
          <p:cNvPr id="12" name="Rectangle 1">
            <a:extLst>
              <a:ext uri="{FF2B5EF4-FFF2-40B4-BE49-F238E27FC236}">
                <a16:creationId xmlns:a16="http://schemas.microsoft.com/office/drawing/2014/main" id="{B3C19311-38C8-4BA0-BA8D-95900E993EFA}"/>
              </a:ext>
            </a:extLst>
          </p:cNvPr>
          <p:cNvSpPr>
            <a:spLocks noChangeArrowheads="1"/>
          </p:cNvSpPr>
          <p:nvPr/>
        </p:nvSpPr>
        <p:spPr bwMode="auto">
          <a:xfrm>
            <a:off x="2178165" y="1231255"/>
            <a:ext cx="494007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br>
              <a:rPr lang="en-US" altLang="en-US" dirty="0">
                <a:latin typeface="Arial Black" panose="020B0A04020102020204" pitchFamily="34" charset="0"/>
                <a:cs typeface="Times New Roman" panose="02020603050405020304" pitchFamily="18" charset="0"/>
              </a:rPr>
            </a:br>
            <a:endParaRPr lang="en-US" altLang="en-US" dirty="0">
              <a:latin typeface="Arial Black" panose="020B0A04020102020204" pitchFamily="34" charset="0"/>
              <a:cs typeface="Times New Roman" panose="02020603050405020304" pitchFamily="18" charset="0"/>
            </a:endParaRPr>
          </a:p>
          <a:p>
            <a:pPr algn="ctr" eaLnBrk="1" hangingPunct="1">
              <a:spcBef>
                <a:spcPct val="0"/>
              </a:spcBef>
              <a:buFontTx/>
              <a:buNone/>
            </a:pPr>
            <a:r>
              <a:rPr lang="en-US" altLang="en-US" sz="4000" b="1" dirty="0">
                <a:latin typeface="Tw Cen MT" panose="020B0602020104020603" pitchFamily="34" charset="0"/>
                <a:cs typeface="Times New Roman" panose="02020603050405020304" pitchFamily="18" charset="0"/>
              </a:rPr>
              <a:t>Tribulation  </a:t>
            </a:r>
          </a:p>
          <a:p>
            <a:pPr algn="ctr" eaLnBrk="1" hangingPunct="1">
              <a:spcBef>
                <a:spcPct val="0"/>
              </a:spcBef>
              <a:buFontTx/>
              <a:buNone/>
            </a:pPr>
            <a:endParaRPr lang="en-US" altLang="en-US" sz="2000" b="1" dirty="0">
              <a:latin typeface="Tw Cen MT" panose="020B0602020104020603" pitchFamily="34" charset="0"/>
              <a:cs typeface="Times New Roman" panose="02020603050405020304" pitchFamily="18" charset="0"/>
            </a:endParaRPr>
          </a:p>
          <a:p>
            <a:pPr algn="ctr" eaLnBrk="1" hangingPunct="1">
              <a:spcBef>
                <a:spcPct val="0"/>
              </a:spcBef>
              <a:buFontTx/>
              <a:buNone/>
            </a:pPr>
            <a:r>
              <a:rPr lang="en-US" altLang="en-US" sz="4000" b="1" dirty="0">
                <a:latin typeface="Tw Cen MT" panose="020B0602020104020603" pitchFamily="34" charset="0"/>
                <a:cs typeface="Times New Roman" panose="02020603050405020304" pitchFamily="18" charset="0"/>
              </a:rPr>
              <a:t> Second Advent</a:t>
            </a:r>
          </a:p>
          <a:p>
            <a:pPr algn="ctr" eaLnBrk="1" hangingPunct="1">
              <a:spcBef>
                <a:spcPct val="0"/>
              </a:spcBef>
              <a:buFontTx/>
              <a:buNone/>
            </a:pPr>
            <a:endParaRPr lang="en-US" altLang="en-US" sz="2000" b="1" dirty="0">
              <a:latin typeface="Tw Cen MT" panose="020B0602020104020603" pitchFamily="34" charset="0"/>
              <a:cs typeface="Times New Roman" panose="02020603050405020304" pitchFamily="18" charset="0"/>
            </a:endParaRPr>
          </a:p>
          <a:p>
            <a:pPr algn="ctr" eaLnBrk="1" hangingPunct="1">
              <a:spcBef>
                <a:spcPct val="0"/>
              </a:spcBef>
              <a:buFontTx/>
              <a:buNone/>
            </a:pPr>
            <a:r>
              <a:rPr lang="en-US" altLang="en-US" sz="4000" b="1" dirty="0">
                <a:latin typeface="Tw Cen MT" panose="020B0602020104020603" pitchFamily="34" charset="0"/>
                <a:cs typeface="Times New Roman" panose="02020603050405020304" pitchFamily="18" charset="0"/>
              </a:rPr>
              <a:t>Battle of Armageddon</a:t>
            </a:r>
          </a:p>
          <a:p>
            <a:pPr algn="ctr" eaLnBrk="1" hangingPunct="1">
              <a:spcBef>
                <a:spcPct val="0"/>
              </a:spcBef>
              <a:buFontTx/>
              <a:buNone/>
            </a:pPr>
            <a:endParaRPr lang="en-US" altLang="en-US" sz="2000" b="1" dirty="0">
              <a:latin typeface="Tw Cen MT" panose="020B0602020104020603" pitchFamily="34" charset="0"/>
              <a:cs typeface="Times New Roman" panose="02020603050405020304" pitchFamily="18" charset="0"/>
            </a:endParaRPr>
          </a:p>
          <a:p>
            <a:pPr algn="ctr" eaLnBrk="1" hangingPunct="1">
              <a:spcBef>
                <a:spcPct val="0"/>
              </a:spcBef>
              <a:buFontTx/>
              <a:buNone/>
            </a:pPr>
            <a:r>
              <a:rPr lang="en-US" altLang="en-US" sz="4000" b="1" dirty="0">
                <a:latin typeface="Tw Cen MT" panose="020B0602020104020603" pitchFamily="34" charset="0"/>
                <a:cs typeface="Times New Roman" panose="02020603050405020304" pitchFamily="18" charset="0"/>
              </a:rPr>
              <a:t>Nations Judged</a:t>
            </a:r>
          </a:p>
          <a:p>
            <a:pPr algn="ctr" eaLnBrk="1" hangingPunct="1">
              <a:spcBef>
                <a:spcPct val="0"/>
              </a:spcBef>
              <a:buFontTx/>
              <a:buNone/>
            </a:pPr>
            <a:endParaRPr lang="en-US" altLang="en-US" sz="2000" b="1" dirty="0">
              <a:latin typeface="Tw Cen MT" panose="020B0602020104020603" pitchFamily="34" charset="0"/>
              <a:cs typeface="Times New Roman" panose="02020603050405020304" pitchFamily="18" charset="0"/>
            </a:endParaRPr>
          </a:p>
          <a:p>
            <a:pPr algn="ctr" eaLnBrk="1" hangingPunct="1">
              <a:spcBef>
                <a:spcPct val="0"/>
              </a:spcBef>
              <a:buFontTx/>
              <a:buNone/>
            </a:pPr>
            <a:r>
              <a:rPr lang="en-US" altLang="en-US" sz="4000" b="1" dirty="0">
                <a:latin typeface="Tw Cen MT" panose="020B0602020104020603" pitchFamily="34" charset="0"/>
                <a:cs typeface="Times New Roman" panose="02020603050405020304" pitchFamily="18" charset="0"/>
              </a:rPr>
              <a:t> Millennial Kingdom</a:t>
            </a:r>
            <a:endParaRPr lang="en-US" altLang="en-US" sz="4000" b="1" dirty="0">
              <a:latin typeface="Tw Cen MT" panose="020B0602020104020603"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907272B3-56FB-44AA-888E-9522B0BEED0E}"/>
              </a:ext>
            </a:extLst>
          </p:cNvPr>
          <p:cNvCxnSpPr/>
          <p:nvPr/>
        </p:nvCxnSpPr>
        <p:spPr>
          <a:xfrm>
            <a:off x="4572000" y="1981200"/>
            <a:ext cx="0" cy="457200"/>
          </a:xfrm>
          <a:prstGeom prst="straightConnector1">
            <a:avLst/>
          </a:prstGeom>
          <a:ln w="79375">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AF8406-0592-45A1-BA1B-F55A0F2D3D48}"/>
              </a:ext>
            </a:extLst>
          </p:cNvPr>
          <p:cNvCxnSpPr/>
          <p:nvPr/>
        </p:nvCxnSpPr>
        <p:spPr>
          <a:xfrm>
            <a:off x="4572000" y="3733800"/>
            <a:ext cx="0" cy="533400"/>
          </a:xfrm>
          <a:prstGeom prst="straightConnector1">
            <a:avLst/>
          </a:prstGeom>
          <a:ln w="79375">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A3DEFDF-90C4-467F-8A3F-5E986E3F71F7}"/>
              </a:ext>
            </a:extLst>
          </p:cNvPr>
          <p:cNvCxnSpPr/>
          <p:nvPr/>
        </p:nvCxnSpPr>
        <p:spPr>
          <a:xfrm>
            <a:off x="4572000" y="2819400"/>
            <a:ext cx="0" cy="533400"/>
          </a:xfrm>
          <a:prstGeom prst="straightConnector1">
            <a:avLst/>
          </a:prstGeom>
          <a:ln w="79375">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A1E066-6D8C-4F7D-9857-1CA9CCFBE14B}"/>
              </a:ext>
            </a:extLst>
          </p:cNvPr>
          <p:cNvCxnSpPr/>
          <p:nvPr/>
        </p:nvCxnSpPr>
        <p:spPr>
          <a:xfrm>
            <a:off x="4572000" y="4648200"/>
            <a:ext cx="0" cy="533400"/>
          </a:xfrm>
          <a:prstGeom prst="straightConnector1">
            <a:avLst/>
          </a:prstGeom>
          <a:ln w="79375">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84F9B8A-AFAA-4C8A-A3D4-4ED5A91B57AF}"/>
              </a:ext>
            </a:extLst>
          </p:cNvPr>
          <p:cNvCxnSpPr/>
          <p:nvPr/>
        </p:nvCxnSpPr>
        <p:spPr>
          <a:xfrm>
            <a:off x="4572000" y="5562600"/>
            <a:ext cx="0" cy="533400"/>
          </a:xfrm>
          <a:prstGeom prst="straightConnector1">
            <a:avLst/>
          </a:prstGeom>
          <a:ln w="79375">
            <a:solidFill>
              <a:srgbClr val="660033"/>
            </a:solidFill>
            <a:tailEnd type="arrow"/>
          </a:ln>
        </p:spPr>
        <p:style>
          <a:lnRef idx="1">
            <a:schemeClr val="accent1"/>
          </a:lnRef>
          <a:fillRef idx="0">
            <a:schemeClr val="accent1"/>
          </a:fillRef>
          <a:effectRef idx="0">
            <a:schemeClr val="accent1"/>
          </a:effectRef>
          <a:fontRef idx="minor">
            <a:schemeClr val="tx1"/>
          </a:fontRef>
        </p:style>
      </p:cxnSp>
      <p:sp>
        <p:nvSpPr>
          <p:cNvPr id="18" name="TextBox 15">
            <a:extLst>
              <a:ext uri="{FF2B5EF4-FFF2-40B4-BE49-F238E27FC236}">
                <a16:creationId xmlns:a16="http://schemas.microsoft.com/office/drawing/2014/main" id="{3516DDE7-CB7D-4A93-8966-5113AB40E586}"/>
              </a:ext>
            </a:extLst>
          </p:cNvPr>
          <p:cNvSpPr txBox="1">
            <a:spLocks noChangeArrowheads="1"/>
          </p:cNvSpPr>
          <p:nvPr/>
        </p:nvSpPr>
        <p:spPr bwMode="auto">
          <a:xfrm>
            <a:off x="2819401" y="1264920"/>
            <a:ext cx="3581393" cy="640080"/>
          </a:xfrm>
          <a:prstGeom prst="rect">
            <a:avLst/>
          </a:prstGeom>
          <a:solidFill>
            <a:srgbClr val="660033"/>
          </a:solidFill>
          <a:ln>
            <a:noFill/>
          </a:ln>
          <a:effectLst>
            <a:glow rad="101600">
              <a:srgbClr val="660033">
                <a:alpha val="60000"/>
              </a:srgbClr>
            </a:glow>
            <a:softEdge rad="31750"/>
          </a:effectLst>
        </p:spPr>
        <p:txBody>
          <a:bodyPr wrap="squar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spc="1200" dirty="0">
                <a:solidFill>
                  <a:schemeClr val="bg1"/>
                </a:solidFill>
                <a:highlight>
                  <a:srgbClr val="660033"/>
                </a:highlight>
                <a:latin typeface="Tw Cen MT" panose="020B0602020104020603" pitchFamily="34" charset="0"/>
                <a:cs typeface="Times New Roman" panose="02020603050405020304" pitchFamily="18" charset="0"/>
              </a:rPr>
              <a:t>RAPTURE</a:t>
            </a:r>
            <a:endParaRPr lang="en-US" altLang="en-US" sz="4000" b="1" spc="1200" dirty="0">
              <a:solidFill>
                <a:schemeClr val="bg1"/>
              </a:solidFill>
              <a:highlight>
                <a:srgbClr val="660033"/>
              </a:highlight>
              <a:latin typeface="Tw Cen MT" panose="020B0602020104020603" pitchFamily="34" charset="0"/>
            </a:endParaRPr>
          </a:p>
        </p:txBody>
      </p:sp>
      <p:pic>
        <p:nvPicPr>
          <p:cNvPr id="2" name="Picture 1">
            <a:extLst>
              <a:ext uri="{FF2B5EF4-FFF2-40B4-BE49-F238E27FC236}">
                <a16:creationId xmlns:a16="http://schemas.microsoft.com/office/drawing/2014/main" id="{73DDE0BC-E08A-4A10-870E-41666421DB1D}"/>
              </a:ext>
            </a:extLst>
          </p:cNvPr>
          <p:cNvPicPr>
            <a:picLocks noChangeAspect="1"/>
          </p:cNvPicPr>
          <p:nvPr/>
        </p:nvPicPr>
        <p:blipFill>
          <a:blip r:embed="rId3"/>
          <a:stretch>
            <a:fillRect/>
          </a:stretch>
        </p:blipFill>
        <p:spPr>
          <a:xfrm>
            <a:off x="338614" y="2151713"/>
            <a:ext cx="963251" cy="4535817"/>
          </a:xfrm>
          <a:prstGeom prst="rect">
            <a:avLst/>
          </a:prstGeom>
        </p:spPr>
      </p:pic>
      <p:pic>
        <p:nvPicPr>
          <p:cNvPr id="4" name="Picture 3">
            <a:extLst>
              <a:ext uri="{FF2B5EF4-FFF2-40B4-BE49-F238E27FC236}">
                <a16:creationId xmlns:a16="http://schemas.microsoft.com/office/drawing/2014/main" id="{4F9F0E89-1035-41A6-8552-820924FA3E3C}"/>
              </a:ext>
            </a:extLst>
          </p:cNvPr>
          <p:cNvPicPr>
            <a:picLocks noChangeAspect="1"/>
          </p:cNvPicPr>
          <p:nvPr/>
        </p:nvPicPr>
        <p:blipFill>
          <a:blip r:embed="rId4"/>
          <a:stretch>
            <a:fillRect/>
          </a:stretch>
        </p:blipFill>
        <p:spPr>
          <a:xfrm>
            <a:off x="6044642" y="1189980"/>
            <a:ext cx="3078747" cy="1481456"/>
          </a:xfrm>
          <a:prstGeom prst="rect">
            <a:avLst/>
          </a:prstGeom>
        </p:spPr>
      </p:pic>
    </p:spTree>
    <p:extLst>
      <p:ext uri="{BB962C8B-B14F-4D97-AF65-F5344CB8AC3E}">
        <p14:creationId xmlns:p14="http://schemas.microsoft.com/office/powerpoint/2010/main" val="388326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a:extLst>
              <a:ext uri="{FF2B5EF4-FFF2-40B4-BE49-F238E27FC236}">
                <a16:creationId xmlns:a16="http://schemas.microsoft.com/office/drawing/2014/main" id="{486595AA-77A7-41E9-B794-8588F7DF43B5}"/>
              </a:ext>
            </a:extLst>
          </p:cNvPr>
          <p:cNvSpPr txBox="1">
            <a:spLocks noChangeArrowheads="1"/>
          </p:cNvSpPr>
          <p:nvPr/>
        </p:nvSpPr>
        <p:spPr bwMode="auto">
          <a:xfrm>
            <a:off x="0" y="29934"/>
            <a:ext cx="9144000" cy="1188720"/>
          </a:xfrm>
          <a:prstGeom prst="rect">
            <a:avLst/>
          </a:prstGeom>
          <a:solidFill>
            <a:srgbClr val="660033">
              <a:alpha val="50000"/>
            </a:srgbClr>
          </a:solidFill>
          <a:ln w="9525">
            <a:solidFill>
              <a:srgbClr val="000000"/>
            </a:solidFill>
            <a:miter lim="800000"/>
            <a:headEnd/>
            <a:tailEnd/>
          </a:ln>
          <a:effectLst>
            <a:softEdge rad="31750"/>
          </a:effectLst>
        </p:spPr>
        <p:txBody>
          <a:bodyPr vert="horz" wrap="square" lIns="91440" tIns="45720" rIns="91440" bIns="45720" numCol="1" anchor="t" anchorCtr="0" compatLnSpc="1">
            <a:prstTxWarp prst="textNoShape">
              <a:avLst/>
            </a:prstTxWarp>
            <a:normAutofit fontScale="8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THE CHRONOLOGY OF THE 		     THREE PEOPLE GROUPS	</a:t>
            </a:r>
            <a:endPar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14" name="Picture 13">
            <a:extLst>
              <a:ext uri="{FF2B5EF4-FFF2-40B4-BE49-F238E27FC236}">
                <a16:creationId xmlns:a16="http://schemas.microsoft.com/office/drawing/2014/main" id="{2A58F3F7-7512-4E78-88A6-5E36005AACF3}"/>
              </a:ext>
            </a:extLst>
          </p:cNvPr>
          <p:cNvPicPr>
            <a:picLocks noChangeAspect="1"/>
          </p:cNvPicPr>
          <p:nvPr/>
        </p:nvPicPr>
        <p:blipFill rotWithShape="1">
          <a:blip r:embed="rId2">
            <a:extLst>
              <a:ext uri="{28A0092B-C50C-407E-A947-70E740481C1C}">
                <a14:useLocalDpi xmlns:a14="http://schemas.microsoft.com/office/drawing/2010/main" val="0"/>
              </a:ext>
            </a:extLst>
          </a:blip>
          <a:srcRect b="1689"/>
          <a:stretch/>
        </p:blipFill>
        <p:spPr>
          <a:xfrm>
            <a:off x="0" y="1524000"/>
            <a:ext cx="9144000" cy="5056662"/>
          </a:xfrm>
          <a:prstGeom prst="rect">
            <a:avLst/>
          </a:prstGeom>
          <a:ln>
            <a:noFill/>
          </a:ln>
          <a:effectLst>
            <a:softEdge rad="63500"/>
          </a:effectLst>
        </p:spPr>
      </p:pic>
      <p:sp>
        <p:nvSpPr>
          <p:cNvPr id="2" name="TextBox 1">
            <a:extLst>
              <a:ext uri="{FF2B5EF4-FFF2-40B4-BE49-F238E27FC236}">
                <a16:creationId xmlns:a16="http://schemas.microsoft.com/office/drawing/2014/main" id="{BED92D4D-CCD3-41C2-AC07-FE3AB7B6B9B4}"/>
              </a:ext>
            </a:extLst>
          </p:cNvPr>
          <p:cNvSpPr txBox="1"/>
          <p:nvPr/>
        </p:nvSpPr>
        <p:spPr>
          <a:xfrm>
            <a:off x="1295400" y="4800600"/>
            <a:ext cx="6858000" cy="457200"/>
          </a:xfrm>
          <a:prstGeom prst="roundRect">
            <a:avLst/>
          </a:prstGeom>
          <a:solidFill>
            <a:srgbClr val="660033"/>
          </a:solidFill>
          <a:ln>
            <a:solidFill>
              <a:schemeClr val="tx2">
                <a:lumMod val="50000"/>
              </a:schemeClr>
            </a:solidFill>
          </a:ln>
          <a:effectLst>
            <a:softEdge rad="31750"/>
          </a:effectLst>
        </p:spPr>
        <p:txBody>
          <a:bodyPr wrap="square" rtlCol="0" anchor="ctr">
            <a:noAutofit/>
          </a:bodyPr>
          <a:lstStyle/>
          <a:p>
            <a:pPr algn="ctr"/>
            <a:r>
              <a:rPr lang="en-US" sz="3600" b="1" spc="2500" dirty="0">
                <a:solidFill>
                  <a:schemeClr val="bg1">
                    <a:lumMod val="85000"/>
                  </a:schemeClr>
                </a:solidFill>
              </a:rPr>
              <a:t>CHRONOLOGY</a:t>
            </a:r>
            <a:r>
              <a:rPr lang="en-US" dirty="0">
                <a:solidFill>
                  <a:srgbClr val="660033"/>
                </a:solidFill>
              </a:rPr>
              <a:t>N</a:t>
            </a:r>
          </a:p>
        </p:txBody>
      </p:sp>
    </p:spTree>
    <p:extLst>
      <p:ext uri="{BB962C8B-B14F-4D97-AF65-F5344CB8AC3E}">
        <p14:creationId xmlns:p14="http://schemas.microsoft.com/office/powerpoint/2010/main" val="411021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2A35F9-2789-43D8-85CB-C063C1D621A2}"/>
              </a:ext>
            </a:extLst>
          </p:cNvPr>
          <p:cNvSpPr/>
          <p:nvPr/>
        </p:nvSpPr>
        <p:spPr>
          <a:xfrm>
            <a:off x="0" y="-19051"/>
            <a:ext cx="9144000" cy="6858000"/>
          </a:xfrm>
          <a:prstGeom prst="rect">
            <a:avLst/>
          </a:prstGeom>
          <a:solidFill>
            <a:schemeClr val="bg1">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4" name="Text Box 16"/>
          <p:cNvSpPr txBox="1">
            <a:spLocks noChangeArrowheads="1"/>
          </p:cNvSpPr>
          <p:nvPr/>
        </p:nvSpPr>
        <p:spPr bwMode="auto">
          <a:xfrm>
            <a:off x="76201" y="1752600"/>
            <a:ext cx="8915398" cy="1519236"/>
          </a:xfrm>
          <a:prstGeom prst="rect">
            <a:avLst/>
          </a:prstGeom>
          <a:solidFill>
            <a:schemeClr val="bg1">
              <a:lumMod val="50000"/>
              <a:alpha val="72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Times New Roman" pitchFamily="18" charset="0"/>
                <a:cs typeface="Arial" pitchFamily="34" charset="0"/>
              </a:rPr>
              <a:t>       </a:t>
            </a:r>
            <a:r>
              <a:rPr kumimoji="0" lang="en-US" sz="2800" b="1"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rPr>
              <a:t>WEEKS 1-69</a:t>
            </a:r>
            <a:r>
              <a:rPr kumimoji="0" lang="en-US" sz="2400" b="0"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rPr>
              <a:t>	            </a:t>
            </a:r>
            <a:r>
              <a:rPr kumimoji="0" lang="en-US" sz="2500" b="1"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rPr>
              <a:t>GAP</a:t>
            </a:r>
            <a:r>
              <a:rPr kumimoji="0" lang="en-US" sz="2400" b="0"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rPr>
              <a:t>	    </a:t>
            </a:r>
            <a:r>
              <a:rPr kumimoji="0" lang="en-US" sz="2800" b="1"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rPr>
              <a:t>Week 70</a:t>
            </a:r>
            <a:r>
              <a:rPr kumimoji="0" lang="en-US" sz="2400" b="1"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rPr>
              <a:t>          MILLENNIUM</a:t>
            </a:r>
            <a:endParaRPr kumimoji="0" lang="en-US" sz="2400" b="0" i="0" u="none" strike="noStrike" kern="1200" cap="none" spc="0" normalizeH="0" baseline="0" noProof="0" dirty="0">
              <a:ln>
                <a:noFill/>
              </a:ln>
              <a:solidFill>
                <a:prstClr val="black"/>
              </a:solidFill>
              <a:effectLst/>
              <a:uLnTx/>
              <a:uFillTx/>
              <a:latin typeface="Tw Cen MT" panose="020B0602020104020603"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rPr>
              <a:t>					   </a:t>
            </a:r>
            <a:r>
              <a:rPr kumimoji="0" lang="en-US" sz="2400" b="1"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rPr>
              <a:t>TRIBULATION           1,000</a:t>
            </a:r>
            <a:endParaRPr kumimoji="0" lang="en-US" sz="1400" b="1"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endParaRPr>
          </a:p>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rPr>
              <a:t>  69 Weeks x 7 Years 			  1 x 7=7 Years           </a:t>
            </a:r>
            <a:r>
              <a:rPr kumimoji="0" lang="en-US" sz="2400" b="1" i="0" u="none" strike="noStrike" kern="1200" cap="none" spc="0" normalizeH="0" baseline="0" noProof="0" dirty="0" err="1">
                <a:ln>
                  <a:noFill/>
                </a:ln>
                <a:solidFill>
                  <a:srgbClr val="000000"/>
                </a:solidFill>
                <a:effectLst/>
                <a:uLnTx/>
                <a:uFillTx/>
                <a:latin typeface="Tw Cen MT" panose="020B0602020104020603" pitchFamily="34" charset="0"/>
                <a:ea typeface="Times New Roman" pitchFamily="18" charset="0"/>
                <a:cs typeface="Arial" pitchFamily="34" charset="0"/>
              </a:rPr>
              <a:t>Years</a:t>
            </a:r>
            <a:endParaRPr kumimoji="0" lang="en-US" sz="2400" b="1"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w Cen MT" panose="020B0602020104020603" pitchFamily="34" charset="0"/>
                <a:ea typeface="Times New Roman" pitchFamily="18" charset="0"/>
                <a:cs typeface="Arial" pitchFamily="34" charset="0"/>
              </a:rPr>
              <a:t>           </a:t>
            </a:r>
            <a:r>
              <a:rPr kumimoji="0" lang="en-US" sz="2400" b="1" i="0" u="none" strike="noStrike" kern="1200" cap="none" spc="0" normalizeH="0" baseline="0" noProof="0" dirty="0">
                <a:ln>
                  <a:noFill/>
                </a:ln>
                <a:solidFill>
                  <a:srgbClr val="460023"/>
                </a:solidFill>
                <a:effectLst/>
                <a:uLnTx/>
                <a:uFillTx/>
                <a:latin typeface="Tw Cen MT" panose="020B0602020104020603" pitchFamily="34" charset="0"/>
                <a:ea typeface="Times New Roman" pitchFamily="18" charset="0"/>
                <a:cs typeface="Arial" pitchFamily="34" charset="0"/>
              </a:rPr>
              <a:t>483 YEARS</a:t>
            </a:r>
            <a:r>
              <a:rPr kumimoji="0" lang="en-US" sz="2400" b="1" i="0" u="none" strike="noStrike" kern="1200" cap="none" spc="0" normalizeH="0" baseline="0" noProof="0" dirty="0">
                <a:ln>
                  <a:noFill/>
                </a:ln>
                <a:solidFill>
                  <a:srgbClr val="000000"/>
                </a:solidFill>
                <a:effectLst/>
                <a:uLnTx/>
                <a:uFillTx/>
                <a:latin typeface="Arial Black" panose="020B0A04020102020204" pitchFamily="34" charset="0"/>
                <a:ea typeface="Times New Roman" pitchFamily="18" charset="0"/>
                <a:cs typeface="Arial" pitchFamily="34" charset="0"/>
              </a:rPr>
              <a:t>	                   </a:t>
            </a:r>
            <a:r>
              <a:rPr kumimoji="0" lang="en-US" sz="2400" b="1" i="1" u="none" strike="noStrike" kern="1200" cap="none" spc="0" normalizeH="0" baseline="0" noProof="0" dirty="0">
                <a:ln>
                  <a:noFill/>
                </a:ln>
                <a:solidFill>
                  <a:srgbClr val="460023"/>
                </a:solidFill>
                <a:effectLst/>
                <a:uLnTx/>
                <a:uFillTx/>
                <a:latin typeface="Arial Black" panose="020B0A04020102020204" pitchFamily="34" charset="0"/>
                <a:ea typeface="Times New Roman" pitchFamily="18" charset="0"/>
                <a:cs typeface="Arial" pitchFamily="34" charset="0"/>
              </a:rPr>
              <a:t>Daniel 9:27</a:t>
            </a:r>
            <a:endParaRPr kumimoji="0" lang="en-US" sz="2400" b="0" i="1" u="none" strike="noStrike" kern="1200" cap="none" spc="0" normalizeH="0" baseline="0" noProof="0" dirty="0">
              <a:ln>
                <a:noFill/>
              </a:ln>
              <a:solidFill>
                <a:srgbClr val="460023"/>
              </a:solidFill>
              <a:effectLst/>
              <a:uLnTx/>
              <a:uFillTx/>
              <a:latin typeface="Arial Black" panose="020B0A0402010202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Times New Roman" pitchFamily="18" charset="0"/>
                <a:cs typeface="Arial" pitchFamily="34" charset="0"/>
              </a:rPr>
              <a:t>										   			     </a:t>
            </a:r>
            <a:r>
              <a:rPr kumimoji="0" lang="en-US" sz="2400" b="1" i="0" u="none" strike="noStrike" kern="1200" cap="none" spc="0" normalizeH="0" baseline="0" noProof="0" dirty="0">
                <a:ln>
                  <a:noFill/>
                </a:ln>
                <a:solidFill>
                  <a:srgbClr val="000000"/>
                </a:solidFill>
                <a:effectLst/>
                <a:uLnTx/>
                <a:uFillTx/>
                <a:latin typeface="Arial" pitchFamily="34" charset="0"/>
                <a:ea typeface="Times New Roman" pitchFamily="18" charset="0"/>
                <a:cs typeface="Arial" pitchFamily="34" charset="0"/>
              </a:rPr>
              <a:t>	</a:t>
            </a:r>
            <a:endParaRPr kumimoji="0" lang="en-US" sz="24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Times New Roman" pitchFamily="18" charset="0"/>
                <a:cs typeface="Arial" pitchFamily="34" charset="0"/>
              </a:rPr>
              <a:t>															</a:t>
            </a:r>
            <a:endParaRPr kumimoji="0" lang="en-US" sz="1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Times New Roman" pitchFamily="18" charset="0"/>
                <a:cs typeface="Arial" pitchFamily="34" charset="0"/>
              </a:rPr>
              <a:t>										</a:t>
            </a:r>
            <a:endParaRPr kumimoji="0" lang="en-US" sz="1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61" name="Line 13"/>
          <p:cNvSpPr>
            <a:spLocks noChangeShapeType="1"/>
          </p:cNvSpPr>
          <p:nvPr/>
        </p:nvSpPr>
        <p:spPr bwMode="auto">
          <a:xfrm>
            <a:off x="3487738" y="2667000"/>
            <a:ext cx="365760" cy="0"/>
          </a:xfrm>
          <a:prstGeom prst="line">
            <a:avLst/>
          </a:pr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2059" name="Line 11"/>
          <p:cNvSpPr>
            <a:spLocks noChangeShapeType="1"/>
          </p:cNvSpPr>
          <p:nvPr/>
        </p:nvSpPr>
        <p:spPr bwMode="auto">
          <a:xfrm>
            <a:off x="3426655" y="1752600"/>
            <a:ext cx="0" cy="14859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2058" name="Line 10"/>
          <p:cNvSpPr>
            <a:spLocks noChangeShapeType="1"/>
          </p:cNvSpPr>
          <p:nvPr/>
        </p:nvSpPr>
        <p:spPr bwMode="auto">
          <a:xfrm>
            <a:off x="4672436" y="1752600"/>
            <a:ext cx="0" cy="148590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2057" name="Line 9"/>
          <p:cNvSpPr>
            <a:spLocks noChangeShapeType="1"/>
          </p:cNvSpPr>
          <p:nvPr/>
        </p:nvSpPr>
        <p:spPr bwMode="auto">
          <a:xfrm>
            <a:off x="6934200" y="1714500"/>
            <a:ext cx="0" cy="152400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2055" name="Line 7"/>
          <p:cNvSpPr>
            <a:spLocks noChangeShapeType="1"/>
          </p:cNvSpPr>
          <p:nvPr/>
        </p:nvSpPr>
        <p:spPr bwMode="auto">
          <a:xfrm>
            <a:off x="3657600" y="2476499"/>
            <a:ext cx="0" cy="761993"/>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2054" name="Oval 6"/>
          <p:cNvSpPr>
            <a:spLocks noChangeArrowheads="1"/>
          </p:cNvSpPr>
          <p:nvPr/>
        </p:nvSpPr>
        <p:spPr bwMode="auto">
          <a:xfrm>
            <a:off x="3810000" y="1828800"/>
            <a:ext cx="821962" cy="380997"/>
          </a:xfrm>
          <a:prstGeom prst="ellips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2053" name="Text Box 5"/>
          <p:cNvSpPr txBox="1">
            <a:spLocks noChangeArrowheads="1"/>
          </p:cNvSpPr>
          <p:nvPr/>
        </p:nvSpPr>
        <p:spPr bwMode="auto">
          <a:xfrm>
            <a:off x="2234063" y="3352800"/>
            <a:ext cx="5029200" cy="822960"/>
          </a:xfrm>
          <a:prstGeom prst="rect">
            <a:avLst/>
          </a:prstGeom>
          <a:solidFill>
            <a:srgbClr val="660033">
              <a:alpha val="37000"/>
            </a:srgbClr>
          </a:solidFill>
          <a:ln w="28575">
            <a:solidFill>
              <a:srgbClr val="000000"/>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w Cen MT" panose="020B0602020104020603" pitchFamily="34" charset="0"/>
                <a:ea typeface="Times New Roman" pitchFamily="18" charset="0"/>
                <a:cs typeface="Arial" pitchFamily="34" charset="0"/>
              </a:rPr>
              <a:t>WHY the GAP in the             Prophetic Time Table?</a:t>
            </a:r>
            <a:endParaRPr kumimoji="0" lang="en-US" sz="3200" b="0" i="0" u="none" strike="noStrike" kern="1200" cap="none" spc="0" normalizeH="0" baseline="0" noProof="0" dirty="0">
              <a:ln>
                <a:noFill/>
              </a:ln>
              <a:solidFill>
                <a:schemeClr val="bg1"/>
              </a:solidFill>
              <a:effectLst/>
              <a:uLnTx/>
              <a:uFillTx/>
              <a:latin typeface="Tw Cen MT" panose="020B0602020104020603" pitchFamily="34" charset="0"/>
              <a:cs typeface="Arial" pitchFamily="34" charset="0"/>
            </a:endParaRPr>
          </a:p>
        </p:txBody>
      </p:sp>
      <p:sp>
        <p:nvSpPr>
          <p:cNvPr id="2065" name="Text Box 17"/>
          <p:cNvSpPr txBox="1">
            <a:spLocks noChangeArrowheads="1"/>
          </p:cNvSpPr>
          <p:nvPr/>
        </p:nvSpPr>
        <p:spPr bwMode="auto">
          <a:xfrm>
            <a:off x="76201" y="4235586"/>
            <a:ext cx="9067799" cy="2377440"/>
          </a:xfrm>
          <a:prstGeom prst="rect">
            <a:avLst/>
          </a:prstGeom>
          <a:solidFill>
            <a:schemeClr val="tx1">
              <a:alpha val="74000"/>
            </a:schemeClr>
          </a:solidFill>
          <a:ln w="9525">
            <a:miter lim="800000"/>
            <a:headEnd/>
            <a:tailEnd/>
          </a:ln>
          <a:effectLst>
            <a:softEdge rad="31750"/>
          </a:effectLst>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The</a:t>
            </a:r>
            <a:r>
              <a:rPr kumimoji="0" lang="en-US" sz="2400" b="1"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 GAP exists as the mystery kept secret from the foundation of the world</a:t>
            </a:r>
            <a:r>
              <a:rPr kumimoji="0" lang="en-US" sz="2400" b="0"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 by God	</a:t>
            </a:r>
          </a:p>
          <a:p>
            <a:pPr lvl="0" algn="ctr" fontAlgn="base">
              <a:lnSpc>
                <a:spcPct val="75000"/>
              </a:lnSpc>
              <a:spcBef>
                <a:spcPct val="0"/>
              </a:spcBef>
              <a:spcAft>
                <a:spcPct val="0"/>
              </a:spcAft>
              <a:defRPr/>
            </a:pPr>
            <a:r>
              <a:rPr lang="en-US" sz="2400" dirty="0">
                <a:solidFill>
                  <a:prstClr val="white"/>
                </a:solidFill>
                <a:latin typeface="Tw Cen MT" panose="020B0602020104020603" pitchFamily="34" charset="0"/>
                <a:ea typeface="Times New Roman" pitchFamily="18" charset="0"/>
                <a:cs typeface="Arial" pitchFamily="34" charset="0"/>
              </a:rPr>
              <a:t>     (EPHESIANS 3:1-7; COLOSSIANS1:24-29; ROMANS 16:25) </a:t>
            </a:r>
            <a:r>
              <a:rPr kumimoji="0" lang="en-US" sz="2400" b="0"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			                       </a:t>
            </a:r>
            <a:r>
              <a:rPr lang="en-US" sz="2400" dirty="0">
                <a:solidFill>
                  <a:prstClr val="white"/>
                </a:solidFill>
                <a:latin typeface="Tw Cen MT" panose="020B0602020104020603" pitchFamily="34" charset="0"/>
                <a:ea typeface="Times New Roman" pitchFamily="18" charset="0"/>
                <a:cs typeface="Arial" pitchFamily="34" charset="0"/>
              </a:rPr>
              <a:t>					    </a:t>
            </a:r>
          </a:p>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The GAP includes the </a:t>
            </a:r>
            <a:r>
              <a:rPr kumimoji="0" lang="en-US" sz="2400" b="1"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CHURCH AGE</a:t>
            </a:r>
            <a:r>
              <a:rPr kumimoji="0" lang="en-US" sz="2400" b="0"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 in which we now live, which will end when the </a:t>
            </a:r>
            <a:r>
              <a:rPr kumimoji="0" lang="en-US" sz="2400" b="1"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CHURCH</a:t>
            </a:r>
            <a:r>
              <a:rPr kumimoji="0" lang="en-US" sz="2400" b="0"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 is removed from this earth at the event termed the 				</a:t>
            </a:r>
            <a:r>
              <a:rPr kumimoji="0" lang="en-US" sz="2400" b="1"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RAPTURE				     </a:t>
            </a:r>
            <a:r>
              <a:rPr kumimoji="0" lang="en-US" sz="2400" b="0"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(1 </a:t>
            </a:r>
            <a:r>
              <a:rPr kumimoji="0" lang="en-US" sz="2400" b="0" i="0" u="none" strike="noStrike" kern="1200" cap="none" spc="-30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THESSALONIANS</a:t>
            </a:r>
            <a:r>
              <a:rPr kumimoji="0" lang="en-US" sz="2400" b="0"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 </a:t>
            </a:r>
            <a:r>
              <a:rPr kumimoji="0" lang="en-US" sz="2400" b="0" i="0" u="none" strike="noStrike" kern="1200" cap="none" spc="-15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4:16-18</a:t>
            </a:r>
            <a:r>
              <a:rPr kumimoji="0" lang="en-US" sz="2400" b="0"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 1 </a:t>
            </a:r>
            <a:r>
              <a:rPr kumimoji="0" lang="en-US" sz="2400" b="0" i="0" u="none" strike="noStrike" kern="1200" cap="none" spc="-30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CORINTHIANS</a:t>
            </a:r>
            <a:r>
              <a:rPr kumimoji="0" lang="en-US" sz="2400" b="0"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 </a:t>
            </a:r>
            <a:r>
              <a:rPr kumimoji="0" lang="en-US" sz="2400" b="0" i="0" u="none" strike="noStrike" kern="1200" cap="none" spc="-15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15:51-</a:t>
            </a:r>
            <a:r>
              <a:rPr lang="en-US" sz="2400" dirty="0">
                <a:solidFill>
                  <a:prstClr val="white"/>
                </a:solidFill>
                <a:latin typeface="Tw Cen MT" panose="020B0602020104020603" pitchFamily="34" charset="0"/>
                <a:ea typeface="Times New Roman" pitchFamily="18" charset="0"/>
                <a:cs typeface="Arial" pitchFamily="34" charset="0"/>
              </a:rPr>
              <a:t>54</a:t>
            </a:r>
            <a:r>
              <a:rPr kumimoji="0" lang="en-US" sz="2400" b="1" i="0" u="none" strike="noStrike" kern="1200" cap="none" spc="0" normalizeH="0" baseline="0" noProof="0" dirty="0">
                <a:ln>
                  <a:noFill/>
                </a:ln>
                <a:solidFill>
                  <a:schemeClr val="bg1"/>
                </a:solidFill>
                <a:effectLst/>
                <a:uLnTx/>
                <a:uFillTx/>
                <a:latin typeface="Tw Cen MT" panose="020B0602020104020603" pitchFamily="34" charset="0"/>
                <a:ea typeface="Times New Roman" pitchFamily="18" charset="0"/>
                <a:cs typeface="Arial" pitchFamily="34" charset="0"/>
              </a:rPr>
              <a:t>)</a:t>
            </a:r>
            <a:endParaRPr kumimoji="0" lang="en-US" sz="2000" b="0" i="0" u="none" strike="noStrike" kern="1200" cap="none" spc="0" normalizeH="0" baseline="0" noProof="0" dirty="0">
              <a:ln>
                <a:noFill/>
              </a:ln>
              <a:solidFill>
                <a:schemeClr val="bg1"/>
              </a:solidFill>
              <a:effectLst/>
              <a:uLnTx/>
              <a:uFillTx/>
              <a:latin typeface="Arial Black" panose="020B0A04020102020204" pitchFamily="34" charset="0"/>
              <a:cs typeface="Arial" pitchFamily="34" charset="0"/>
            </a:endParaRPr>
          </a:p>
        </p:txBody>
      </p:sp>
      <p:sp>
        <p:nvSpPr>
          <p:cNvPr id="2052" name="Line 4"/>
          <p:cNvSpPr>
            <a:spLocks noChangeShapeType="1"/>
          </p:cNvSpPr>
          <p:nvPr/>
        </p:nvSpPr>
        <p:spPr bwMode="auto">
          <a:xfrm flipV="1">
            <a:off x="4259239" y="2255520"/>
            <a:ext cx="0" cy="1097280"/>
          </a:xfrm>
          <a:prstGeom prst="line">
            <a:avLst/>
          </a:prstGeom>
          <a:noFill/>
          <a:ln w="63500">
            <a:solidFill>
              <a:srgbClr val="660033"/>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2051" name="Text Box 3"/>
          <p:cNvSpPr txBox="1">
            <a:spLocks noChangeArrowheads="1"/>
          </p:cNvSpPr>
          <p:nvPr/>
        </p:nvSpPr>
        <p:spPr bwMode="auto">
          <a:xfrm>
            <a:off x="3276602" y="19051"/>
            <a:ext cx="5867396" cy="1371600"/>
          </a:xfrm>
          <a:prstGeom prst="rect">
            <a:avLst/>
          </a:prstGeom>
          <a:solidFill>
            <a:srgbClr val="FFFFFF"/>
          </a:solidFill>
          <a:ln w="38100">
            <a:solidFill>
              <a:srgbClr val="660033"/>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70000"/>
              </a:lnSpc>
              <a:spcBef>
                <a:spcPct val="0"/>
              </a:spcBef>
              <a:spcAft>
                <a:spcPct val="0"/>
              </a:spcAft>
              <a:buClrTx/>
              <a:buSzTx/>
              <a:buFontTx/>
              <a:buNone/>
              <a:tabLst>
                <a:tab pos="457200" algn="l"/>
                <a:tab pos="731838" algn="l"/>
                <a:tab pos="1006475" algn="l"/>
              </a:tabLst>
              <a:defRPr/>
            </a:pPr>
            <a:r>
              <a:rPr kumimoji="0" lang="en-US" sz="3200" b="1" u="none" strike="noStrike" kern="1200" cap="none" spc="1000" normalizeH="0" noProof="0" dirty="0">
                <a:ln>
                  <a:noFill/>
                </a:ln>
                <a:effectLst>
                  <a:outerShdw blurRad="38100" dist="38100" dir="2700000" algn="tl">
                    <a:srgbClr val="000000">
                      <a:alpha val="43137"/>
                    </a:srgbClr>
                  </a:outerShdw>
                </a:effectLst>
                <a:uLnTx/>
                <a:uFillTx/>
                <a:latin typeface="Tw Cen MT" panose="020B0602020104020603" pitchFamily="34" charset="0"/>
                <a:ea typeface="Times New Roman" pitchFamily="18" charset="0"/>
                <a:cs typeface="Arial" pitchFamily="34" charset="0"/>
              </a:rPr>
              <a:t>DANIEL 9:24-27</a:t>
            </a:r>
          </a:p>
          <a:p>
            <a:pPr marL="0" marR="0" lvl="0" indent="0" algn="ctr" defTabSz="914400" rtl="0" eaLnBrk="0" fontAlgn="base" latinLnBrk="0" hangingPunct="0">
              <a:lnSpc>
                <a:spcPct val="70000"/>
              </a:lnSpc>
              <a:spcBef>
                <a:spcPct val="0"/>
              </a:spcBef>
              <a:spcAft>
                <a:spcPct val="0"/>
              </a:spcAft>
              <a:buClrTx/>
              <a:buSzTx/>
              <a:buFontTx/>
              <a:buNone/>
              <a:tabLst>
                <a:tab pos="457200" algn="l"/>
                <a:tab pos="731838" algn="l"/>
                <a:tab pos="1006475" algn="l"/>
              </a:tabLst>
              <a:defRPr/>
            </a:pPr>
            <a:r>
              <a:rPr kumimoji="0" lang="en-US" sz="3200" b="1" i="1" u="none" strike="noStrike" kern="1200" cap="none" spc="300" normalizeH="0" baseline="0" noProof="0" dirty="0">
                <a:ln>
                  <a:noFill/>
                </a:ln>
                <a:effectLst>
                  <a:outerShdw blurRad="38100" dist="38100" dir="2700000" algn="tl">
                    <a:srgbClr val="000000">
                      <a:alpha val="43137"/>
                    </a:srgbClr>
                  </a:outerShdw>
                </a:effectLst>
                <a:uLnTx/>
                <a:uFillTx/>
                <a:latin typeface="Tw Cen MT" panose="020B0602020104020603" pitchFamily="34" charset="0"/>
                <a:ea typeface="Times New Roman" pitchFamily="18" charset="0"/>
                <a:cs typeface="Arial" pitchFamily="34" charset="0"/>
              </a:rPr>
              <a:t>The Most Spectacular </a:t>
            </a:r>
            <a:br>
              <a:rPr kumimoji="0" lang="en-US" sz="3200" b="1" i="1" u="none" strike="noStrike" kern="1200" cap="none" spc="300" normalizeH="0" baseline="0" noProof="0" dirty="0">
                <a:ln>
                  <a:noFill/>
                </a:ln>
                <a:effectLst>
                  <a:outerShdw blurRad="38100" dist="38100" dir="2700000" algn="tl">
                    <a:srgbClr val="000000">
                      <a:alpha val="43137"/>
                    </a:srgbClr>
                  </a:outerShdw>
                </a:effectLst>
                <a:uLnTx/>
                <a:uFillTx/>
                <a:latin typeface="Tw Cen MT" panose="020B0602020104020603" pitchFamily="34" charset="0"/>
                <a:ea typeface="Times New Roman" pitchFamily="18" charset="0"/>
                <a:cs typeface="Arial" pitchFamily="34" charset="0"/>
              </a:rPr>
            </a:br>
            <a:r>
              <a:rPr kumimoji="0" lang="en-US" sz="3200" b="1" i="1" u="none" strike="noStrike" kern="1200" cap="none" spc="300" normalizeH="0" baseline="0" noProof="0" dirty="0">
                <a:ln>
                  <a:noFill/>
                </a:ln>
                <a:effectLst>
                  <a:outerShdw blurRad="38100" dist="38100" dir="2700000" algn="tl">
                    <a:srgbClr val="000000">
                      <a:alpha val="43137"/>
                    </a:srgbClr>
                  </a:outerShdw>
                </a:effectLst>
                <a:uLnTx/>
                <a:uFillTx/>
                <a:latin typeface="Tw Cen MT" panose="020B0602020104020603" pitchFamily="34" charset="0"/>
                <a:ea typeface="Times New Roman" pitchFamily="18" charset="0"/>
                <a:cs typeface="Arial" pitchFamily="34" charset="0"/>
              </a:rPr>
              <a:t>Literal Dating</a:t>
            </a:r>
            <a:endParaRPr kumimoji="0" lang="en-US" sz="3200" b="1" i="1" u="none" strike="noStrike" kern="1200" cap="none" spc="300" normalizeH="0" baseline="0" noProof="0" dirty="0">
              <a:ln>
                <a:noFill/>
              </a:ln>
              <a:effectLst>
                <a:outerShdw blurRad="38100" dist="38100" dir="2700000" algn="tl">
                  <a:srgbClr val="000000">
                    <a:alpha val="43137"/>
                  </a:srgbClr>
                </a:outerShdw>
              </a:effectLst>
              <a:uLnTx/>
              <a:uFillTx/>
              <a:latin typeface="Tw Cen MT" panose="020B0602020104020603" pitchFamily="34" charset="0"/>
              <a:cs typeface="Arial" pitchFamily="34" charset="0"/>
            </a:endParaRPr>
          </a:p>
          <a:p>
            <a:pPr marL="0" marR="0" lvl="0" indent="0" algn="ctr" defTabSz="914400" rtl="0" eaLnBrk="0" fontAlgn="base" latinLnBrk="0" hangingPunct="0">
              <a:lnSpc>
                <a:spcPct val="70000"/>
              </a:lnSpc>
              <a:spcBef>
                <a:spcPct val="0"/>
              </a:spcBef>
              <a:spcAft>
                <a:spcPct val="0"/>
              </a:spcAft>
              <a:buClrTx/>
              <a:buSzTx/>
              <a:buFontTx/>
              <a:buNone/>
              <a:tabLst>
                <a:tab pos="457200" algn="l"/>
                <a:tab pos="731838" algn="l"/>
                <a:tab pos="1006475" algn="l"/>
              </a:tabLst>
              <a:defRPr/>
            </a:pPr>
            <a:r>
              <a:rPr kumimoji="0" lang="en-US" sz="3200" b="1" i="1" u="none" strike="noStrike" kern="1200" cap="none" spc="300" normalizeH="0" baseline="0" noProof="0" dirty="0">
                <a:ln>
                  <a:noFill/>
                </a:ln>
                <a:effectLst>
                  <a:outerShdw blurRad="38100" dist="38100" dir="2700000" algn="tl">
                    <a:srgbClr val="000000">
                      <a:alpha val="43137"/>
                    </a:srgbClr>
                  </a:outerShdw>
                </a:effectLst>
                <a:uLnTx/>
                <a:uFillTx/>
                <a:latin typeface="Tw Cen MT" panose="020B0602020104020603" pitchFamily="34" charset="0"/>
                <a:cs typeface="Arial" pitchFamily="34" charset="0"/>
              </a:rPr>
              <a:t>Of The Prophetic Time Line</a:t>
            </a:r>
          </a:p>
          <a:p>
            <a:pPr marL="0" marR="0" lvl="0" indent="0" algn="l" defTabSz="914400" rtl="0" eaLnBrk="0" fontAlgn="base" latinLnBrk="0" hangingPunct="0">
              <a:lnSpc>
                <a:spcPct val="100000"/>
              </a:lnSpc>
              <a:spcBef>
                <a:spcPct val="0"/>
              </a:spcBef>
              <a:spcAft>
                <a:spcPct val="0"/>
              </a:spcAft>
              <a:buClrTx/>
              <a:buSzTx/>
              <a:buFontTx/>
              <a:buNone/>
              <a:tabLst>
                <a:tab pos="457200" algn="l"/>
                <a:tab pos="731838" algn="l"/>
                <a:tab pos="1006475" algn="l"/>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50" name="Text Box 2"/>
          <p:cNvSpPr txBox="1">
            <a:spLocks noChangeArrowheads="1"/>
          </p:cNvSpPr>
          <p:nvPr/>
        </p:nvSpPr>
        <p:spPr bwMode="auto">
          <a:xfrm>
            <a:off x="-1" y="0"/>
            <a:ext cx="3124175" cy="1386261"/>
          </a:xfrm>
          <a:prstGeom prst="rect">
            <a:avLst/>
          </a:prstGeom>
          <a:solidFill>
            <a:srgbClr val="660033">
              <a:alpha val="81000"/>
            </a:srgbClr>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6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Command to rebuild Jerusalem’s walls by </a:t>
            </a:r>
          </a:p>
          <a:p>
            <a:pPr marL="0" marR="0" lvl="0" indent="0" algn="ctr" defTabSz="914400" rtl="0" eaLnBrk="0" fontAlgn="base" latinLnBrk="0" hangingPunct="0">
              <a:lnSpc>
                <a:spcPct val="65000"/>
              </a:lnSpc>
              <a:spcBef>
                <a:spcPct val="0"/>
              </a:spcBef>
              <a:spcAft>
                <a:spcPct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Artaxerxes</a:t>
            </a:r>
          </a:p>
          <a:p>
            <a:pPr marL="0" marR="0" lvl="0" indent="0" algn="ctr" defTabSz="914400" rtl="0" eaLnBrk="0" fontAlgn="base" latinLnBrk="0" hangingPunct="0">
              <a:lnSpc>
                <a:spcPct val="65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*MARCH 14, 445 B.C.</a:t>
            </a: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w Cen MT" panose="020B0602020104020603" pitchFamily="34" charset="0"/>
                <a:ea typeface="Times New Roman" pitchFamily="18" charset="0"/>
                <a:cs typeface="Arial" pitchFamily="34" charset="0"/>
              </a:rPr>
              <a:t>NEHEMIAH 2</a:t>
            </a:r>
            <a:endParaRPr kumimoji="0" lang="en-US" sz="2400" b="1" i="0" u="none" strike="noStrike" kern="1200" cap="none" spc="0" normalizeH="0" baseline="0" noProof="0" dirty="0">
              <a:ln>
                <a:noFill/>
              </a:ln>
              <a:solidFill>
                <a:prstClr val="white"/>
              </a:solidFill>
              <a:effectLst/>
              <a:uLnTx/>
              <a:uFillTx/>
              <a:latin typeface="Tw Cen MT" panose="020B0602020104020603" pitchFamily="34" charset="0"/>
              <a:cs typeface="Arial" pitchFamily="34" charset="0"/>
            </a:endParaRPr>
          </a:p>
        </p:txBody>
      </p:sp>
      <p:sp>
        <p:nvSpPr>
          <p:cNvPr id="2049" name="Line 1"/>
          <p:cNvSpPr>
            <a:spLocks noChangeShapeType="1"/>
          </p:cNvSpPr>
          <p:nvPr/>
        </p:nvSpPr>
        <p:spPr bwMode="auto">
          <a:xfrm flipH="1" flipV="1">
            <a:off x="250162" y="1406189"/>
            <a:ext cx="0" cy="342021"/>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206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31838" algn="l"/>
                <a:tab pos="1006475" algn="l"/>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1" name="TextBox 20"/>
          <p:cNvSpPr txBox="1"/>
          <p:nvPr/>
        </p:nvSpPr>
        <p:spPr>
          <a:xfrm>
            <a:off x="76201" y="6477000"/>
            <a:ext cx="50292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nstantia"/>
                <a:ea typeface="+mn-ea"/>
                <a:cs typeface="+mn-cs"/>
              </a:rPr>
              <a:t>*</a:t>
            </a:r>
            <a:r>
              <a:rPr kumimoji="0" lang="en-US" sz="1800" b="1" i="0" u="none" strike="noStrike" kern="1200" cap="none" spc="0" normalizeH="0" baseline="0" noProof="0" dirty="0">
                <a:ln>
                  <a:noFill/>
                </a:ln>
                <a:solidFill>
                  <a:prstClr val="black"/>
                </a:solidFill>
                <a:effectLst/>
                <a:uLnTx/>
                <a:uFillTx/>
                <a:latin typeface="Constantia"/>
                <a:ea typeface="+mn-ea"/>
                <a:cs typeface="+mn-cs"/>
              </a:rPr>
              <a:t>Sir Robert Anderson, </a:t>
            </a:r>
            <a:r>
              <a:rPr kumimoji="0" lang="en-US" sz="1800" b="1" i="1" u="none" strike="noStrike" kern="1200" cap="none" spc="0" normalizeH="0" baseline="0" noProof="0" dirty="0">
                <a:ln>
                  <a:noFill/>
                </a:ln>
                <a:solidFill>
                  <a:prstClr val="black"/>
                </a:solidFill>
                <a:effectLst/>
                <a:uLnTx/>
                <a:uFillTx/>
                <a:latin typeface="Constantia"/>
                <a:ea typeface="+mn-ea"/>
                <a:cs typeface="+mn-cs"/>
              </a:rPr>
              <a:t>The Coming Prince</a:t>
            </a:r>
          </a:p>
        </p:txBody>
      </p:sp>
    </p:spTree>
    <p:extLst>
      <p:ext uri="{BB962C8B-B14F-4D97-AF65-F5344CB8AC3E}">
        <p14:creationId xmlns:p14="http://schemas.microsoft.com/office/powerpoint/2010/main" val="234303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53E133D-78EE-4FF7-BD10-E7BFBCDA8F6D}"/>
              </a:ext>
            </a:extLst>
          </p:cNvPr>
          <p:cNvSpPr txBox="1"/>
          <p:nvPr/>
        </p:nvSpPr>
        <p:spPr>
          <a:xfrm>
            <a:off x="-38100" y="1143000"/>
            <a:ext cx="9144000" cy="5648534"/>
          </a:xfrm>
          <a:prstGeom prst="rect">
            <a:avLst/>
          </a:prstGeom>
          <a:solidFill>
            <a:schemeClr val="bg1">
              <a:lumMod val="75000"/>
              <a:alpha val="58000"/>
            </a:schemeClr>
          </a:solidFill>
        </p:spPr>
        <p:txBody>
          <a:bodyPr wrap="square" rtlCol="0">
            <a:noAutofit/>
          </a:bodyPr>
          <a:lstStyle/>
          <a:p>
            <a:pPr>
              <a:lnSpc>
                <a:spcPct val="75000"/>
              </a:lnSpc>
              <a:defRPr/>
            </a:pPr>
            <a:r>
              <a:rPr lang="en-US" sz="4000" b="1" dirty="0">
                <a:latin typeface="Tw Cen MT" panose="020B0602020104020603" pitchFamily="34" charset="0"/>
              </a:rPr>
              <a:t>	</a:t>
            </a:r>
            <a:endParaRPr lang="en-US" sz="4000" dirty="0">
              <a:solidFill>
                <a:srgbClr val="660033"/>
              </a:solidFill>
              <a:latin typeface="Tw Cen MT" panose="020B0602020104020603" pitchFamily="34" charset="0"/>
            </a:endParaRPr>
          </a:p>
        </p:txBody>
      </p:sp>
      <p:cxnSp>
        <p:nvCxnSpPr>
          <p:cNvPr id="3" name="Straight Connector 2">
            <a:extLst>
              <a:ext uri="{FF2B5EF4-FFF2-40B4-BE49-F238E27FC236}">
                <a16:creationId xmlns:a16="http://schemas.microsoft.com/office/drawing/2014/main" id="{73E7AB4C-479A-4060-B7CC-13206204A75A}"/>
              </a:ext>
            </a:extLst>
          </p:cNvPr>
          <p:cNvCxnSpPr>
            <a:cxnSpLocks/>
          </p:cNvCxnSpPr>
          <p:nvPr/>
        </p:nvCxnSpPr>
        <p:spPr>
          <a:xfrm>
            <a:off x="838200" y="4191000"/>
            <a:ext cx="8305800" cy="0"/>
          </a:xfrm>
          <a:prstGeom prst="line">
            <a:avLst/>
          </a:prstGeom>
          <a:ln w="130175">
            <a:solidFill>
              <a:srgbClr val="3C234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4FB3500-A698-4342-9E7D-F03A1CA2F6D6}"/>
              </a:ext>
            </a:extLst>
          </p:cNvPr>
          <p:cNvPicPr>
            <a:picLocks noChangeAspect="1"/>
          </p:cNvPicPr>
          <p:nvPr/>
        </p:nvPicPr>
        <p:blipFill rotWithShape="1">
          <a:blip r:embed="rId2" cstate="print">
            <a:duotone>
              <a:prstClr val="black"/>
              <a:srgbClr val="1F497D">
                <a:tint val="45000"/>
                <a:satMod val="400000"/>
              </a:srgbClr>
            </a:duotone>
            <a:extLst>
              <a:ext uri="{28A0092B-C50C-407E-A947-70E740481C1C}">
                <a14:useLocalDpi xmlns:a14="http://schemas.microsoft.com/office/drawing/2010/main" val="0"/>
              </a:ext>
            </a:extLst>
          </a:blip>
          <a:srcRect l="69167" t="8657" r="2500" b="39121"/>
          <a:stretch/>
        </p:blipFill>
        <p:spPr>
          <a:xfrm>
            <a:off x="0" y="2743200"/>
            <a:ext cx="990600" cy="2514600"/>
          </a:xfrm>
          <a:prstGeom prst="ellipse">
            <a:avLst/>
          </a:prstGeom>
          <a:ln>
            <a:noFill/>
          </a:ln>
          <a:effectLst>
            <a:softEdge rad="112500"/>
          </a:effectLst>
        </p:spPr>
      </p:pic>
      <p:sp>
        <p:nvSpPr>
          <p:cNvPr id="6" name="Text Box 7">
            <a:extLst>
              <a:ext uri="{FF2B5EF4-FFF2-40B4-BE49-F238E27FC236}">
                <a16:creationId xmlns:a16="http://schemas.microsoft.com/office/drawing/2014/main" id="{7E3CE825-B076-4A46-95A8-142CD5C2DC1B}"/>
              </a:ext>
            </a:extLst>
          </p:cNvPr>
          <p:cNvSpPr txBox="1">
            <a:spLocks noChangeArrowheads="1"/>
          </p:cNvSpPr>
          <p:nvPr/>
        </p:nvSpPr>
        <p:spPr bwMode="auto">
          <a:xfrm>
            <a:off x="914400" y="4267200"/>
            <a:ext cx="3962400" cy="838200"/>
          </a:xfrm>
          <a:prstGeom prst="rect">
            <a:avLst/>
          </a:prstGeom>
          <a:solidFill>
            <a:srgbClr val="D5C9A7"/>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~CHURCH 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CURRENTLY IN PROGRESS</a:t>
            </a:r>
          </a:p>
        </p:txBody>
      </p:sp>
      <p:cxnSp>
        <p:nvCxnSpPr>
          <p:cNvPr id="7" name="Straight Arrow Connector 6">
            <a:extLst>
              <a:ext uri="{FF2B5EF4-FFF2-40B4-BE49-F238E27FC236}">
                <a16:creationId xmlns:a16="http://schemas.microsoft.com/office/drawing/2014/main" id="{2C854843-415B-4F98-A2A9-CAF0B30ECE3E}"/>
              </a:ext>
            </a:extLst>
          </p:cNvPr>
          <p:cNvCxnSpPr>
            <a:cxnSpLocks/>
          </p:cNvCxnSpPr>
          <p:nvPr/>
        </p:nvCxnSpPr>
        <p:spPr>
          <a:xfrm flipH="1" flipV="1">
            <a:off x="914400" y="2518614"/>
            <a:ext cx="220979" cy="476066"/>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09E1CC5-2216-4755-9AF1-C4A079313B57}"/>
              </a:ext>
            </a:extLst>
          </p:cNvPr>
          <p:cNvCxnSpPr>
            <a:cxnSpLocks/>
          </p:cNvCxnSpPr>
          <p:nvPr/>
        </p:nvCxnSpPr>
        <p:spPr>
          <a:xfrm>
            <a:off x="4953000" y="1082040"/>
            <a:ext cx="0" cy="3108960"/>
          </a:xfrm>
          <a:prstGeom prst="line">
            <a:avLst/>
          </a:prstGeom>
          <a:ln w="130175">
            <a:solidFill>
              <a:srgbClr val="3C2341"/>
            </a:solidFill>
          </a:ln>
        </p:spPr>
        <p:style>
          <a:lnRef idx="1">
            <a:schemeClr val="accent1"/>
          </a:lnRef>
          <a:fillRef idx="0">
            <a:schemeClr val="accent1"/>
          </a:fillRef>
          <a:effectRef idx="0">
            <a:schemeClr val="accent1"/>
          </a:effectRef>
          <a:fontRef idx="minor">
            <a:schemeClr val="tx1"/>
          </a:fontRef>
        </p:style>
      </p:cxnSp>
      <p:sp>
        <p:nvSpPr>
          <p:cNvPr id="4" name="Text Box 15">
            <a:extLst>
              <a:ext uri="{FF2B5EF4-FFF2-40B4-BE49-F238E27FC236}">
                <a16:creationId xmlns:a16="http://schemas.microsoft.com/office/drawing/2014/main" id="{EF6A329A-7C23-4619-91D7-A0EB7B53BDF2}"/>
              </a:ext>
            </a:extLst>
          </p:cNvPr>
          <p:cNvSpPr txBox="1">
            <a:spLocks noChangeArrowheads="1"/>
          </p:cNvSpPr>
          <p:nvPr/>
        </p:nvSpPr>
        <p:spPr bwMode="auto">
          <a:xfrm>
            <a:off x="914400" y="2895600"/>
            <a:ext cx="3962397" cy="1222253"/>
          </a:xfrm>
          <a:prstGeom prst="rect">
            <a:avLst/>
          </a:prstGeom>
          <a:solidFill>
            <a:srgbClr val="D5C9A7"/>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Time Span NOT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Revealed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Scripture</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9" name="Straight Arrow Connector 8">
            <a:extLst>
              <a:ext uri="{FF2B5EF4-FFF2-40B4-BE49-F238E27FC236}">
                <a16:creationId xmlns:a16="http://schemas.microsoft.com/office/drawing/2014/main" id="{E53DB04E-42C1-4651-A206-591259E9DBF7}"/>
              </a:ext>
            </a:extLst>
          </p:cNvPr>
          <p:cNvCxnSpPr>
            <a:cxnSpLocks/>
          </p:cNvCxnSpPr>
          <p:nvPr/>
        </p:nvCxnSpPr>
        <p:spPr>
          <a:xfrm flipV="1">
            <a:off x="4644822" y="1066800"/>
            <a:ext cx="230845" cy="457199"/>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 Box 19">
            <a:extLst>
              <a:ext uri="{FF2B5EF4-FFF2-40B4-BE49-F238E27FC236}">
                <a16:creationId xmlns:a16="http://schemas.microsoft.com/office/drawing/2014/main" id="{ED482479-3BE5-46E5-A3B0-C4CCD1E321EC}"/>
              </a:ext>
            </a:extLst>
          </p:cNvPr>
          <p:cNvSpPr txBox="1">
            <a:spLocks noChangeArrowheads="1"/>
          </p:cNvSpPr>
          <p:nvPr/>
        </p:nvSpPr>
        <p:spPr bwMode="auto">
          <a:xfrm>
            <a:off x="2743200" y="1295400"/>
            <a:ext cx="2042157" cy="1469627"/>
          </a:xfrm>
          <a:prstGeom prst="rect">
            <a:avLst/>
          </a:prstGeom>
          <a:gradFill>
            <a:gsLst>
              <a:gs pos="0">
                <a:srgbClr val="FFEFD1"/>
              </a:gs>
              <a:gs pos="64999">
                <a:srgbClr val="F0EBD5"/>
              </a:gs>
              <a:gs pos="100000">
                <a:srgbClr val="D1C39F"/>
              </a:gs>
            </a:gsLst>
            <a:lin ang="5400000" scaled="0"/>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RAPTURE</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Church Age Saints</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BODIES Resurrected</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75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Text Box 5">
            <a:extLst>
              <a:ext uri="{FF2B5EF4-FFF2-40B4-BE49-F238E27FC236}">
                <a16:creationId xmlns:a16="http://schemas.microsoft.com/office/drawing/2014/main" id="{8AEA9BB1-201E-4A80-91C2-7F2C0A4958EB}"/>
              </a:ext>
            </a:extLst>
          </p:cNvPr>
          <p:cNvSpPr txBox="1">
            <a:spLocks noChangeArrowheads="1"/>
          </p:cNvSpPr>
          <p:nvPr/>
        </p:nvSpPr>
        <p:spPr bwMode="auto">
          <a:xfrm>
            <a:off x="5180476" y="1216855"/>
            <a:ext cx="1828791" cy="1221545"/>
          </a:xfrm>
          <a:prstGeom prst="rect">
            <a:avLst/>
          </a:prstGeom>
          <a:solidFill>
            <a:srgbClr val="2A0015"/>
          </a:solidFill>
          <a:ln w="2857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Antichrist C</a:t>
            </a:r>
            <a:r>
              <a:rPr kumimoji="0" lang="en-US" sz="23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ONFIRMS</a:t>
            </a: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 Covenant With Israel</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2" name="Text Box 5">
            <a:extLst>
              <a:ext uri="{FF2B5EF4-FFF2-40B4-BE49-F238E27FC236}">
                <a16:creationId xmlns:a16="http://schemas.microsoft.com/office/drawing/2014/main" id="{4D80B9A3-D145-4408-8AFB-8D5F9B7743A7}"/>
              </a:ext>
            </a:extLst>
          </p:cNvPr>
          <p:cNvSpPr txBox="1">
            <a:spLocks noChangeArrowheads="1"/>
          </p:cNvSpPr>
          <p:nvPr/>
        </p:nvSpPr>
        <p:spPr bwMode="auto">
          <a:xfrm>
            <a:off x="5179355" y="3553848"/>
            <a:ext cx="3431245" cy="533400"/>
          </a:xfrm>
          <a:prstGeom prst="rect">
            <a:avLst/>
          </a:prstGeom>
          <a:solidFill>
            <a:srgbClr val="2A0015"/>
          </a:solidFill>
          <a:ln w="2857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7 YEAR TRIBULATION</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3" name="Text Box 4">
            <a:extLst>
              <a:ext uri="{FF2B5EF4-FFF2-40B4-BE49-F238E27FC236}">
                <a16:creationId xmlns:a16="http://schemas.microsoft.com/office/drawing/2014/main" id="{42B434F1-87C6-42F5-9ED4-8CD19B08C557}"/>
              </a:ext>
            </a:extLst>
          </p:cNvPr>
          <p:cNvSpPr txBox="1">
            <a:spLocks noChangeArrowheads="1"/>
          </p:cNvSpPr>
          <p:nvPr/>
        </p:nvSpPr>
        <p:spPr bwMode="auto">
          <a:xfrm>
            <a:off x="5179355" y="4275914"/>
            <a:ext cx="1724367" cy="463726"/>
          </a:xfrm>
          <a:prstGeom prst="rect">
            <a:avLst/>
          </a:prstGeom>
          <a:solidFill>
            <a:srgbClr val="2A0015"/>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sng"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3.5 Years</a:t>
            </a:r>
            <a:endParaRPr kumimoji="0" 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4" name="Text Box 4">
            <a:extLst>
              <a:ext uri="{FF2B5EF4-FFF2-40B4-BE49-F238E27FC236}">
                <a16:creationId xmlns:a16="http://schemas.microsoft.com/office/drawing/2014/main" id="{268D3ED1-D1B3-4A7C-ABF7-D22AC5FA9D4A}"/>
              </a:ext>
            </a:extLst>
          </p:cNvPr>
          <p:cNvSpPr txBox="1">
            <a:spLocks noChangeArrowheads="1"/>
          </p:cNvSpPr>
          <p:nvPr/>
        </p:nvSpPr>
        <p:spPr bwMode="auto">
          <a:xfrm>
            <a:off x="6934200" y="4279512"/>
            <a:ext cx="1676400" cy="460127"/>
          </a:xfrm>
          <a:prstGeom prst="rect">
            <a:avLst/>
          </a:prstGeom>
          <a:solidFill>
            <a:srgbClr val="2A0015"/>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sng"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3.5 Years</a:t>
            </a:r>
            <a:endParaRPr kumimoji="0" 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15" name="Straight Arrow Connector 14">
            <a:extLst>
              <a:ext uri="{FF2B5EF4-FFF2-40B4-BE49-F238E27FC236}">
                <a16:creationId xmlns:a16="http://schemas.microsoft.com/office/drawing/2014/main" id="{7119CFC0-1A08-4EF0-B7EF-9F56837F0264}"/>
              </a:ext>
            </a:extLst>
          </p:cNvPr>
          <p:cNvCxnSpPr>
            <a:cxnSpLocks/>
          </p:cNvCxnSpPr>
          <p:nvPr/>
        </p:nvCxnSpPr>
        <p:spPr>
          <a:xfrm flipV="1">
            <a:off x="5255545" y="4749335"/>
            <a:ext cx="1678655" cy="1241356"/>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EB66655-A371-40DD-AC46-94AB9CF4FBAE}"/>
              </a:ext>
            </a:extLst>
          </p:cNvPr>
          <p:cNvCxnSpPr>
            <a:cxnSpLocks/>
          </p:cNvCxnSpPr>
          <p:nvPr/>
        </p:nvCxnSpPr>
        <p:spPr>
          <a:xfrm flipV="1">
            <a:off x="6779546" y="4740215"/>
            <a:ext cx="1814703" cy="1447874"/>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1B9A5F3-7511-4138-83A8-2632FDBC8331}"/>
              </a:ext>
            </a:extLst>
          </p:cNvPr>
          <p:cNvCxnSpPr>
            <a:cxnSpLocks/>
          </p:cNvCxnSpPr>
          <p:nvPr/>
        </p:nvCxnSpPr>
        <p:spPr>
          <a:xfrm>
            <a:off x="304801" y="1143000"/>
            <a:ext cx="0" cy="18288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8" name="Text Box 5">
            <a:extLst>
              <a:ext uri="{FF2B5EF4-FFF2-40B4-BE49-F238E27FC236}">
                <a16:creationId xmlns:a16="http://schemas.microsoft.com/office/drawing/2014/main" id="{5EA35B0C-1171-4FD7-ADB0-0651268CF00F}"/>
              </a:ext>
            </a:extLst>
          </p:cNvPr>
          <p:cNvSpPr txBox="1">
            <a:spLocks noChangeArrowheads="1"/>
          </p:cNvSpPr>
          <p:nvPr/>
        </p:nvSpPr>
        <p:spPr bwMode="auto">
          <a:xfrm>
            <a:off x="5105400" y="5435550"/>
            <a:ext cx="1874520" cy="1241356"/>
          </a:xfrm>
          <a:prstGeom prst="rect">
            <a:avLst/>
          </a:prstGeom>
          <a:solidFill>
            <a:srgbClr val="2A0015"/>
          </a:solidFill>
          <a:ln w="2857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Antichrist’s ONE WORLD System</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9" name="Arrow: Left 18">
            <a:extLst>
              <a:ext uri="{FF2B5EF4-FFF2-40B4-BE49-F238E27FC236}">
                <a16:creationId xmlns:a16="http://schemas.microsoft.com/office/drawing/2014/main" id="{F5F3BF02-C60A-4769-90B0-7C767DBE57A7}"/>
              </a:ext>
            </a:extLst>
          </p:cNvPr>
          <p:cNvSpPr/>
          <p:nvPr/>
        </p:nvSpPr>
        <p:spPr>
          <a:xfrm>
            <a:off x="5012832" y="1727571"/>
            <a:ext cx="380998" cy="200112"/>
          </a:xfrm>
          <a:prstGeom prst="leftArrow">
            <a:avLst/>
          </a:prstGeom>
          <a:solidFill>
            <a:srgbClr val="A47976"/>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B9AA99BE-A610-43D3-9B28-9CFEDFA61FFB}"/>
              </a:ext>
            </a:extLst>
          </p:cNvPr>
          <p:cNvCxnSpPr>
            <a:cxnSpLocks/>
          </p:cNvCxnSpPr>
          <p:nvPr/>
        </p:nvCxnSpPr>
        <p:spPr>
          <a:xfrm>
            <a:off x="8689054" y="3352800"/>
            <a:ext cx="0" cy="3313942"/>
          </a:xfrm>
          <a:prstGeom prst="line">
            <a:avLst/>
          </a:prstGeom>
          <a:ln w="130175">
            <a:solidFill>
              <a:srgbClr val="3C234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ECF7F8E4-7400-4DBA-8B4D-C61E61CB48C9}"/>
              </a:ext>
            </a:extLst>
          </p:cNvPr>
          <p:cNvSpPr/>
          <p:nvPr/>
        </p:nvSpPr>
        <p:spPr>
          <a:xfrm rot="19535274">
            <a:off x="8561536" y="3511973"/>
            <a:ext cx="450342" cy="121153"/>
          </a:xfrm>
          <a:prstGeom prst="lef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21" name="Text Box 18">
            <a:extLst>
              <a:ext uri="{FF2B5EF4-FFF2-40B4-BE49-F238E27FC236}">
                <a16:creationId xmlns:a16="http://schemas.microsoft.com/office/drawing/2014/main" id="{D8ADDA79-8149-46CC-BCBF-5E0247F23658}"/>
              </a:ext>
            </a:extLst>
          </p:cNvPr>
          <p:cNvSpPr txBox="1">
            <a:spLocks noChangeArrowheads="1"/>
          </p:cNvSpPr>
          <p:nvPr/>
        </p:nvSpPr>
        <p:spPr bwMode="auto">
          <a:xfrm>
            <a:off x="7086600" y="1216855"/>
            <a:ext cx="1950720" cy="2288345"/>
          </a:xfrm>
          <a:prstGeom prst="rect">
            <a:avLst/>
          </a:prstGeom>
          <a:solidFill>
            <a:srgbClr val="2A0015"/>
          </a:solidFill>
          <a:ln w="2857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2</a:t>
            </a:r>
            <a:r>
              <a:rPr kumimoji="0" lang="en-US" sz="2200" b="1" i="0" u="none" strike="noStrike" kern="1200" cap="none" spc="0" normalizeH="0" baseline="30000" noProof="0" dirty="0">
                <a:ln>
                  <a:noFill/>
                </a:ln>
                <a:solidFill>
                  <a:prstClr val="white"/>
                </a:solidFill>
                <a:effectLst/>
                <a:uLnTx/>
                <a:uFillTx/>
                <a:latin typeface="Arial" pitchFamily="34" charset="0"/>
                <a:ea typeface="Calibri" pitchFamily="34" charset="0"/>
                <a:cs typeface="Times New Roman" pitchFamily="18" charset="0"/>
              </a:rPr>
              <a:t>nd</a:t>
            </a: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 ADVENT of Christ</a:t>
            </a:r>
            <a:endParaRPr kumimoji="0" lang="en-US" sz="2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Final Battle </a:t>
            </a:r>
            <a:r>
              <a:rPr kumimoji="0" lang="en-US" sz="20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of</a:t>
            </a: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 Armageddon</a:t>
            </a:r>
            <a:endParaRPr kumimoji="0" lang="en-US" sz="2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endParaRPr kumimoji="0" lang="en-US" sz="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Calibri" pitchFamily="34" charset="0"/>
                <a:cs typeface="Times New Roman" pitchFamily="18" charset="0"/>
              </a:rPr>
              <a:t>“FIRST Resurrection”</a:t>
            </a:r>
            <a:b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b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JUDGMENT of Nations</a:t>
            </a:r>
            <a:endParaRPr kumimoji="0" lang="en-US" sz="2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3" name="Text Box 19">
            <a:extLst>
              <a:ext uri="{FF2B5EF4-FFF2-40B4-BE49-F238E27FC236}">
                <a16:creationId xmlns:a16="http://schemas.microsoft.com/office/drawing/2014/main" id="{AA44FBA3-239B-40D4-8F79-309B3542B2A7}"/>
              </a:ext>
            </a:extLst>
          </p:cNvPr>
          <p:cNvSpPr txBox="1">
            <a:spLocks noChangeArrowheads="1"/>
          </p:cNvSpPr>
          <p:nvPr/>
        </p:nvSpPr>
        <p:spPr bwMode="auto">
          <a:xfrm>
            <a:off x="7101843" y="5791200"/>
            <a:ext cx="2042157" cy="944843"/>
          </a:xfrm>
          <a:prstGeom prst="rect">
            <a:avLst/>
          </a:prstGeom>
          <a:gradFill>
            <a:gsLst>
              <a:gs pos="0">
                <a:srgbClr val="FFEFD1"/>
              </a:gs>
              <a:gs pos="64999">
                <a:srgbClr val="F0EBD5"/>
              </a:gs>
              <a:gs pos="100000">
                <a:srgbClr val="D1C39F"/>
              </a:gs>
            </a:gsLst>
            <a:lin ang="5400000" scaled="0"/>
          </a:gra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1000 Year</a:t>
            </a:r>
          </a:p>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MILLENNIAL</a:t>
            </a:r>
          </a:p>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Kingdom</a:t>
            </a:r>
          </a:p>
        </p:txBody>
      </p:sp>
      <p:cxnSp>
        <p:nvCxnSpPr>
          <p:cNvPr id="24" name="Straight Arrow Connector 23">
            <a:extLst>
              <a:ext uri="{FF2B5EF4-FFF2-40B4-BE49-F238E27FC236}">
                <a16:creationId xmlns:a16="http://schemas.microsoft.com/office/drawing/2014/main" id="{BF848754-9704-4CB6-A50F-2C61A97C52BB}"/>
              </a:ext>
            </a:extLst>
          </p:cNvPr>
          <p:cNvCxnSpPr>
            <a:cxnSpLocks/>
          </p:cNvCxnSpPr>
          <p:nvPr/>
        </p:nvCxnSpPr>
        <p:spPr>
          <a:xfrm>
            <a:off x="8991600" y="4248554"/>
            <a:ext cx="0" cy="1542646"/>
          </a:xfrm>
          <a:prstGeom prst="straightConnector1">
            <a:avLst/>
          </a:prstGeom>
          <a:ln w="57150">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 Box 19">
            <a:extLst>
              <a:ext uri="{FF2B5EF4-FFF2-40B4-BE49-F238E27FC236}">
                <a16:creationId xmlns:a16="http://schemas.microsoft.com/office/drawing/2014/main" id="{26E9ACDF-EDCF-4DFD-901C-0BF0E44F6AC5}"/>
              </a:ext>
            </a:extLst>
          </p:cNvPr>
          <p:cNvSpPr txBox="1">
            <a:spLocks noChangeArrowheads="1"/>
          </p:cNvSpPr>
          <p:nvPr/>
        </p:nvSpPr>
        <p:spPr bwMode="auto">
          <a:xfrm>
            <a:off x="0" y="1325235"/>
            <a:ext cx="2042157" cy="1105659"/>
          </a:xfrm>
          <a:prstGeom prst="rect">
            <a:avLst/>
          </a:prstGeom>
          <a:gradFill>
            <a:gsLst>
              <a:gs pos="0">
                <a:srgbClr val="FFEFD1"/>
              </a:gs>
              <a:gs pos="64999">
                <a:srgbClr val="F0EBD5"/>
              </a:gs>
              <a:gs pos="100000">
                <a:srgbClr val="D1C39F"/>
              </a:gs>
            </a:gsLst>
            <a:lin ang="5400000" scaled="0"/>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Christ’s </a:t>
            </a:r>
            <a:endParaRPr kumimoji="0" lang="en-US" sz="23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Bodily Resurrection</a:t>
            </a:r>
            <a:endParaRPr kumimoji="0" lang="en-US" sz="23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a:t>
            </a:r>
            <a:r>
              <a:rPr kumimoji="0" lang="en-US" sz="2300" b="1" i="0" u="none" strike="noStrike" kern="1200" cap="none" spc="0" normalizeH="0" baseline="0" noProof="0" dirty="0" err="1">
                <a:ln>
                  <a:noFill/>
                </a:ln>
                <a:solidFill>
                  <a:prstClr val="black"/>
                </a:solidFill>
                <a:effectLst/>
                <a:uLnTx/>
                <a:uFillTx/>
                <a:latin typeface="Arial" pitchFamily="34" charset="0"/>
                <a:ea typeface="Calibri" pitchFamily="34" charset="0"/>
                <a:cs typeface="Times New Roman" pitchFamily="18" charset="0"/>
              </a:rPr>
              <a:t>Firstfruits</a:t>
            </a: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7" name="TextBox 26">
            <a:extLst>
              <a:ext uri="{FF2B5EF4-FFF2-40B4-BE49-F238E27FC236}">
                <a16:creationId xmlns:a16="http://schemas.microsoft.com/office/drawing/2014/main" id="{8ACC5B77-8501-4011-BB3C-0DAC20D6EAC3}"/>
              </a:ext>
            </a:extLst>
          </p:cNvPr>
          <p:cNvSpPr txBox="1"/>
          <p:nvPr/>
        </p:nvSpPr>
        <p:spPr>
          <a:xfrm>
            <a:off x="-55615" y="-176005"/>
            <a:ext cx="9220199" cy="1371600"/>
          </a:xfrm>
          <a:prstGeom prst="rect">
            <a:avLst/>
          </a:prstGeom>
          <a:solidFill>
            <a:srgbClr val="660033">
              <a:alpha val="30000"/>
            </a:srgbClr>
          </a:solidFill>
          <a:effectLst>
            <a:softEdge rad="127000"/>
          </a:effectLst>
        </p:spPr>
        <p:txBody>
          <a:bodyPr wrap="square" rtlCol="0" anchor="ctr">
            <a:noAutofit/>
          </a:bodyPr>
          <a:lstStyle/>
          <a:p>
            <a:pPr lvl="1" algn="ctr">
              <a:lnSpc>
                <a:spcPct val="85000"/>
              </a:lnSpc>
              <a:defRPr/>
            </a:pPr>
            <a:r>
              <a:rPr lang="en-US" sz="5400" b="1" u="sng" spc="1800" dirty="0">
                <a:solidFill>
                  <a:schemeClr val="bg1"/>
                </a:solidFill>
                <a:effectLst>
                  <a:outerShdw blurRad="38100" dist="38100" dir="2700000" algn="tl">
                    <a:srgbClr val="000000">
                      <a:alpha val="43137"/>
                    </a:srgbClr>
                  </a:outerShdw>
                </a:effectLst>
                <a:latin typeface="Tw Cen MT" panose="020B0602020104020603" pitchFamily="34" charset="0"/>
              </a:rPr>
              <a:t>TIMELINE</a:t>
            </a:r>
            <a:endParaRPr kumimoji="0" lang="en-US" sz="5400" b="1" i="0" u="sng" strike="noStrike" kern="1200" cap="none" spc="1800"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endParaRPr>
          </a:p>
        </p:txBody>
      </p:sp>
    </p:spTree>
    <p:extLst>
      <p:ext uri="{BB962C8B-B14F-4D97-AF65-F5344CB8AC3E}">
        <p14:creationId xmlns:p14="http://schemas.microsoft.com/office/powerpoint/2010/main" val="1248736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9619" name="AutoShape 13"/>
          <p:cNvCxnSpPr>
            <a:cxnSpLocks noChangeShapeType="1"/>
          </p:cNvCxnSpPr>
          <p:nvPr/>
        </p:nvCxnSpPr>
        <p:spPr bwMode="auto">
          <a:xfrm flipV="1">
            <a:off x="10716" y="4265415"/>
            <a:ext cx="5812568" cy="1785"/>
          </a:xfrm>
          <a:prstGeom prst="straightConnector1">
            <a:avLst/>
          </a:prstGeom>
          <a:noFill/>
          <a:ln w="104775">
            <a:solidFill>
              <a:srgbClr val="000000"/>
            </a:solidFill>
            <a:round/>
            <a:headEnd/>
            <a:tailEnd/>
          </a:ln>
          <a:extLst>
            <a:ext uri="{909E8E84-426E-40DD-AFC4-6F175D3DCCD1}">
              <a14:hiddenFill xmlns:a14="http://schemas.microsoft.com/office/drawing/2010/main">
                <a:noFill/>
              </a14:hiddenFill>
            </a:ext>
          </a:extLst>
        </p:spPr>
      </p:cxnSp>
      <p:sp>
        <p:nvSpPr>
          <p:cNvPr id="239620" name="Text Box 5"/>
          <p:cNvSpPr txBox="1">
            <a:spLocks noChangeArrowheads="1"/>
          </p:cNvSpPr>
          <p:nvPr/>
        </p:nvSpPr>
        <p:spPr bwMode="auto">
          <a:xfrm>
            <a:off x="1" y="1804158"/>
            <a:ext cx="3202796" cy="1678870"/>
          </a:xfrm>
          <a:prstGeom prst="rect">
            <a:avLst/>
          </a:prstGeom>
          <a:solidFill>
            <a:srgbClr val="2A0015">
              <a:alpha val="75000"/>
            </a:srgbClr>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0"/>
              </a:spcBef>
              <a:buFontTx/>
              <a:buNone/>
            </a:pPr>
            <a:endParaRPr lang="en-US" altLang="en-US" sz="800" b="1" dirty="0">
              <a:solidFill>
                <a:schemeClr val="bg1"/>
              </a:solidFill>
              <a:latin typeface="Tw Cen MT" panose="020B0602020104020603" pitchFamily="34" charset="0"/>
              <a:ea typeface="Calibri" panose="020F0502020204030204" pitchFamily="34" charset="0"/>
              <a:cs typeface="Times New Roman" panose="02020603050405020304" pitchFamily="18" charset="0"/>
            </a:endParaRPr>
          </a:p>
          <a:p>
            <a:pPr algn="ctr" eaLnBrk="1" hangingPunct="1">
              <a:lnSpc>
                <a:spcPct val="80000"/>
              </a:lnSpc>
              <a:spcBef>
                <a:spcPct val="0"/>
              </a:spcBef>
              <a:buFontTx/>
              <a:buNone/>
            </a:pPr>
            <a:r>
              <a:rPr lang="en-US" altLang="en-US" sz="2300" dirty="0">
                <a:solidFill>
                  <a:schemeClr val="bg1"/>
                </a:solidFill>
                <a:latin typeface="Tw Cen MT" panose="020B0602020104020603" pitchFamily="34" charset="0"/>
                <a:ea typeface="Calibri" panose="020F0502020204030204" pitchFamily="34" charset="0"/>
                <a:cs typeface="Times New Roman" panose="02020603050405020304" pitchFamily="18" charset="0"/>
              </a:rPr>
              <a:t>Jews </a:t>
            </a:r>
            <a:r>
              <a:rPr lang="en-US" altLang="en-US" sz="2300" dirty="0">
                <a:solidFill>
                  <a:schemeClr val="bg1"/>
                </a:solidFill>
                <a:latin typeface="Tw Cen MT" panose="020B0602020104020603" pitchFamily="34" charset="0"/>
                <a:cs typeface="Times New Roman" panose="02020603050405020304" pitchFamily="18" charset="0"/>
              </a:rPr>
              <a:t>&amp; Proselytes</a:t>
            </a:r>
          </a:p>
          <a:p>
            <a:pPr algn="ctr" eaLnBrk="1" hangingPunct="1">
              <a:lnSpc>
                <a:spcPct val="80000"/>
              </a:lnSpc>
              <a:spcBef>
                <a:spcPct val="0"/>
              </a:spcBef>
              <a:buFontTx/>
              <a:buNone/>
            </a:pPr>
            <a:r>
              <a:rPr lang="en-US" altLang="en-US" sz="2300" baseline="30000" dirty="0">
                <a:solidFill>
                  <a:schemeClr val="bg1"/>
                </a:solidFill>
                <a:latin typeface="Tw Cen MT" panose="020B0602020104020603" pitchFamily="34" charset="0"/>
              </a:rPr>
              <a:t>22</a:t>
            </a:r>
            <a:r>
              <a:rPr lang="en-US" altLang="en-US" sz="2300" dirty="0">
                <a:solidFill>
                  <a:schemeClr val="bg1"/>
                </a:solidFill>
                <a:latin typeface="Tw Cen MT" panose="020B0602020104020603" pitchFamily="34" charset="0"/>
              </a:rPr>
              <a:t>“Men of Israel    </a:t>
            </a:r>
          </a:p>
          <a:p>
            <a:pPr algn="ctr" eaLnBrk="1" hangingPunct="1">
              <a:lnSpc>
                <a:spcPct val="80000"/>
              </a:lnSpc>
              <a:spcBef>
                <a:spcPct val="0"/>
              </a:spcBef>
              <a:buFontTx/>
              <a:buNone/>
            </a:pPr>
            <a:r>
              <a:rPr lang="en-US" altLang="en-US" sz="2300" baseline="30000" dirty="0">
                <a:solidFill>
                  <a:schemeClr val="bg1"/>
                </a:solidFill>
                <a:latin typeface="Tw Cen MT" panose="020B0602020104020603" pitchFamily="34" charset="0"/>
              </a:rPr>
              <a:t>14</a:t>
            </a:r>
            <a:r>
              <a:rPr lang="en-US" altLang="en-US" sz="2300" dirty="0">
                <a:solidFill>
                  <a:schemeClr val="bg1"/>
                </a:solidFill>
                <a:latin typeface="Tw Cen MT" panose="020B0602020104020603" pitchFamily="34" charset="0"/>
              </a:rPr>
              <a:t> Men of Judea  </a:t>
            </a:r>
          </a:p>
          <a:p>
            <a:pPr algn="ctr" eaLnBrk="1" hangingPunct="1">
              <a:lnSpc>
                <a:spcPct val="80000"/>
              </a:lnSpc>
              <a:spcBef>
                <a:spcPct val="0"/>
              </a:spcBef>
              <a:buFontTx/>
              <a:buNone/>
            </a:pPr>
            <a:r>
              <a:rPr lang="en-US" altLang="en-US" sz="2300" baseline="30000" dirty="0">
                <a:solidFill>
                  <a:schemeClr val="bg1"/>
                </a:solidFill>
                <a:latin typeface="Tw Cen MT" panose="020B0602020104020603" pitchFamily="34" charset="0"/>
              </a:rPr>
              <a:t>36</a:t>
            </a:r>
            <a:r>
              <a:rPr lang="en-US" altLang="en-US" sz="2300" dirty="0">
                <a:solidFill>
                  <a:schemeClr val="bg1"/>
                </a:solidFill>
                <a:latin typeface="Tw Cen MT" panose="020B0602020104020603" pitchFamily="34" charset="0"/>
              </a:rPr>
              <a:t> </a:t>
            </a:r>
            <a:r>
              <a:rPr lang="en-US" altLang="en-US" sz="2300" u="sng" dirty="0">
                <a:solidFill>
                  <a:schemeClr val="bg1"/>
                </a:solidFill>
                <a:latin typeface="Tw Cen MT" panose="020B0602020104020603" pitchFamily="34" charset="0"/>
              </a:rPr>
              <a:t>all the house of Israel</a:t>
            </a:r>
          </a:p>
          <a:p>
            <a:pPr algn="ctr">
              <a:lnSpc>
                <a:spcPct val="80000"/>
              </a:lnSpc>
              <a:spcBef>
                <a:spcPct val="0"/>
              </a:spcBef>
              <a:buNone/>
            </a:pPr>
            <a:r>
              <a:rPr lang="en-US" altLang="en-US" sz="2300" b="1" u="sng" dirty="0">
                <a:solidFill>
                  <a:schemeClr val="bg1"/>
                </a:solidFill>
                <a:latin typeface="Tw Cen MT" panose="020B0602020104020603" pitchFamily="34" charset="0"/>
                <a:cs typeface="Times New Roman" panose="02020603050405020304" pitchFamily="18" charset="0"/>
              </a:rPr>
              <a:t>Acts 2:10</a:t>
            </a:r>
          </a:p>
          <a:p>
            <a:pPr algn="ctr" eaLnBrk="1" hangingPunct="1">
              <a:lnSpc>
                <a:spcPct val="80000"/>
              </a:lnSpc>
              <a:spcBef>
                <a:spcPct val="0"/>
              </a:spcBef>
              <a:buFontTx/>
              <a:buNone/>
            </a:pPr>
            <a:r>
              <a:rPr lang="en-US" altLang="en-US" sz="2300" dirty="0">
                <a:solidFill>
                  <a:schemeClr val="bg1"/>
                </a:solidFill>
                <a:latin typeface="Tw Cen MT" panose="020B0602020104020603" pitchFamily="34" charset="0"/>
              </a:rPr>
              <a:t>  </a:t>
            </a:r>
          </a:p>
          <a:p>
            <a:pPr algn="ctr" eaLnBrk="1" hangingPunct="1">
              <a:lnSpc>
                <a:spcPct val="100000"/>
              </a:lnSpc>
              <a:spcBef>
                <a:spcPct val="0"/>
              </a:spcBef>
              <a:buFontTx/>
              <a:buNone/>
            </a:pPr>
            <a:endParaRPr lang="en-US" altLang="en-US" sz="2400" b="1" dirty="0">
              <a:solidFill>
                <a:schemeClr val="bg1"/>
              </a:solidFill>
              <a:latin typeface="Arial Black" panose="020B0A04020102020204" pitchFamily="34" charset="0"/>
            </a:endParaRPr>
          </a:p>
        </p:txBody>
      </p:sp>
      <p:sp>
        <p:nvSpPr>
          <p:cNvPr id="239621" name="Rectangle 21"/>
          <p:cNvSpPr>
            <a:spLocks noChangeArrowheads="1"/>
          </p:cNvSpPr>
          <p:nvPr/>
        </p:nvSpPr>
        <p:spPr bwMode="auto">
          <a:xfrm>
            <a:off x="1" y="87865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239622" name="Rectangle 25"/>
          <p:cNvSpPr>
            <a:spLocks noChangeArrowheads="1"/>
          </p:cNvSpPr>
          <p:nvPr/>
        </p:nvSpPr>
        <p:spPr bwMode="auto">
          <a:xfrm>
            <a:off x="1" y="894297"/>
            <a:ext cx="184731"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br>
              <a:rPr lang="en-US" altLang="en-US" sz="675">
                <a:latin typeface="Arial" panose="020B0604020202020204" pitchFamily="34" charset="0"/>
              </a:rPr>
            </a:br>
            <a:endParaRPr lang="en-US" altLang="en-US" sz="1350">
              <a:latin typeface="Arial" panose="020B0604020202020204" pitchFamily="34" charset="0"/>
            </a:endParaRPr>
          </a:p>
          <a:p>
            <a:pPr>
              <a:lnSpc>
                <a:spcPct val="100000"/>
              </a:lnSpc>
              <a:spcBef>
                <a:spcPct val="0"/>
              </a:spcBef>
              <a:buFontTx/>
              <a:buNone/>
            </a:pPr>
            <a:endParaRPr lang="en-US" altLang="en-US" sz="1350">
              <a:latin typeface="Arial" panose="020B0604020202020204" pitchFamily="34" charset="0"/>
            </a:endParaRPr>
          </a:p>
        </p:txBody>
      </p:sp>
      <p:sp>
        <p:nvSpPr>
          <p:cNvPr id="239623" name="Rectangle 26"/>
          <p:cNvSpPr>
            <a:spLocks noChangeArrowheads="1"/>
          </p:cNvSpPr>
          <p:nvPr/>
        </p:nvSpPr>
        <p:spPr bwMode="auto">
          <a:xfrm>
            <a:off x="1" y="946235"/>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a:p>
            <a:pPr>
              <a:lnSpc>
                <a:spcPct val="100000"/>
              </a:lnSpc>
              <a:spcBef>
                <a:spcPct val="0"/>
              </a:spcBef>
              <a:buFontTx/>
              <a:buNone/>
            </a:pPr>
            <a:endParaRPr lang="en-US" altLang="en-US" sz="1350">
              <a:latin typeface="Arial" panose="020B0604020202020204" pitchFamily="34" charset="0"/>
            </a:endParaRPr>
          </a:p>
        </p:txBody>
      </p:sp>
      <p:sp>
        <p:nvSpPr>
          <p:cNvPr id="239625" name="Text Box 18"/>
          <p:cNvSpPr txBox="1">
            <a:spLocks noChangeArrowheads="1"/>
          </p:cNvSpPr>
          <p:nvPr/>
        </p:nvSpPr>
        <p:spPr bwMode="auto">
          <a:xfrm>
            <a:off x="20311" y="1275733"/>
            <a:ext cx="3186110" cy="457200"/>
          </a:xfrm>
          <a:prstGeom prst="rect">
            <a:avLst/>
          </a:prstGeom>
          <a:solidFill>
            <a:srgbClr val="2E0040"/>
          </a:solidFill>
          <a:ln w="9525">
            <a:solidFill>
              <a:srgbClr val="000000"/>
            </a:solidFill>
            <a:miter lim="800000"/>
            <a:headEnd/>
            <a:tailEnd/>
          </a:ln>
          <a:scene3d>
            <a:camera prst="orthographicFront"/>
            <a:lightRig rig="threePt" dir="t"/>
          </a:scene3d>
          <a:sp3d>
            <a:bevelT/>
          </a:sp3d>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ACTS 2-7</a:t>
            </a:r>
          </a:p>
        </p:txBody>
      </p:sp>
      <p:sp>
        <p:nvSpPr>
          <p:cNvPr id="239626" name="Text Box 5"/>
          <p:cNvSpPr txBox="1">
            <a:spLocks noChangeArrowheads="1"/>
          </p:cNvSpPr>
          <p:nvPr/>
        </p:nvSpPr>
        <p:spPr bwMode="auto">
          <a:xfrm>
            <a:off x="7129309" y="1795379"/>
            <a:ext cx="1752082" cy="1546226"/>
          </a:xfrm>
          <a:prstGeom prst="rect">
            <a:avLst/>
          </a:prstGeom>
          <a:solidFill>
            <a:schemeClr val="accent1">
              <a:lumMod val="60000"/>
              <a:lumOff val="40000"/>
              <a:alpha val="80000"/>
            </a:schemeClr>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600" b="1" dirty="0">
              <a:latin typeface="Tw Cen MT" panose="020B0602020104020603" pitchFamily="34" charset="0"/>
              <a:ea typeface="Calibri" panose="020F0502020204030204" pitchFamily="34" charset="0"/>
              <a:cs typeface="Times New Roman" panose="02020603050405020304" pitchFamily="18" charset="0"/>
            </a:endParaRPr>
          </a:p>
          <a:p>
            <a:pPr algn="ctr" eaLnBrk="1" hangingPunct="1">
              <a:lnSpc>
                <a:spcPct val="100000"/>
              </a:lnSpc>
              <a:spcBef>
                <a:spcPct val="0"/>
              </a:spcBef>
              <a:buFontTx/>
              <a:buNone/>
            </a:pPr>
            <a:r>
              <a:rPr lang="en-US" altLang="en-US" sz="2400" dirty="0">
                <a:latin typeface="Tw Cen MT" panose="020B0602020104020603" pitchFamily="34" charset="0"/>
                <a:ea typeface="Calibri" panose="020F0502020204030204" pitchFamily="34" charset="0"/>
                <a:cs typeface="Times New Roman" panose="02020603050405020304" pitchFamily="18" charset="0"/>
              </a:rPr>
              <a:t>Gentiles</a:t>
            </a:r>
          </a:p>
          <a:p>
            <a:pPr algn="ctr" eaLnBrk="1" hangingPunct="1">
              <a:lnSpc>
                <a:spcPct val="80000"/>
              </a:lnSpc>
              <a:spcBef>
                <a:spcPct val="0"/>
              </a:spcBef>
              <a:buFontTx/>
              <a:buNone/>
            </a:pPr>
            <a:r>
              <a:rPr lang="en-US" altLang="en-US" sz="2400" b="1" u="sng" dirty="0">
                <a:latin typeface="Tw Cen MT" panose="020B0602020104020603" pitchFamily="34" charset="0"/>
                <a:ea typeface="Calibri" panose="020F0502020204030204" pitchFamily="34" charset="0"/>
                <a:cs typeface="Times New Roman" panose="02020603050405020304" pitchFamily="18" charset="0"/>
              </a:rPr>
              <a:t>Acts 10:45</a:t>
            </a:r>
          </a:p>
        </p:txBody>
      </p:sp>
      <p:sp>
        <p:nvSpPr>
          <p:cNvPr id="239627" name="Text Box 5"/>
          <p:cNvSpPr txBox="1">
            <a:spLocks noChangeArrowheads="1"/>
          </p:cNvSpPr>
          <p:nvPr/>
        </p:nvSpPr>
        <p:spPr bwMode="auto">
          <a:xfrm>
            <a:off x="-3" y="3534965"/>
            <a:ext cx="2565201" cy="656035"/>
          </a:xfrm>
          <a:prstGeom prst="rect">
            <a:avLst/>
          </a:prstGeom>
          <a:solidFill>
            <a:srgbClr val="2A0015">
              <a:alpha val="75000"/>
            </a:srgbClr>
          </a:solidFill>
          <a:ln w="9525">
            <a:solidFill>
              <a:srgbClr val="00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dirty="0">
                <a:solidFill>
                  <a:schemeClr val="bg1"/>
                </a:solidFill>
                <a:latin typeface="Tw Cen MT" panose="020B0602020104020603" pitchFamily="34" charset="0"/>
              </a:rPr>
              <a:t>Men of Israel</a:t>
            </a:r>
          </a:p>
          <a:p>
            <a:pPr algn="ctr" eaLnBrk="1" hangingPunct="1">
              <a:lnSpc>
                <a:spcPct val="80000"/>
              </a:lnSpc>
              <a:spcBef>
                <a:spcPct val="0"/>
              </a:spcBef>
              <a:buFontTx/>
              <a:buNone/>
            </a:pPr>
            <a:r>
              <a:rPr lang="en-US" altLang="en-US" sz="2400" b="1" u="sng" dirty="0">
                <a:solidFill>
                  <a:schemeClr val="bg1"/>
                </a:solidFill>
                <a:latin typeface="Tw Cen MT" panose="020B0602020104020603" pitchFamily="34" charset="0"/>
              </a:rPr>
              <a:t>Acts 3:12</a:t>
            </a:r>
          </a:p>
        </p:txBody>
      </p:sp>
      <p:sp>
        <p:nvSpPr>
          <p:cNvPr id="239628" name="Text Box 18"/>
          <p:cNvSpPr txBox="1">
            <a:spLocks noChangeArrowheads="1"/>
          </p:cNvSpPr>
          <p:nvPr/>
        </p:nvSpPr>
        <p:spPr bwMode="auto">
          <a:xfrm>
            <a:off x="3400786" y="1281974"/>
            <a:ext cx="1706762" cy="457200"/>
          </a:xfrm>
          <a:prstGeom prst="rect">
            <a:avLst/>
          </a:prstGeom>
          <a:solidFill>
            <a:srgbClr val="2E0040"/>
          </a:solidFill>
          <a:ln w="9525">
            <a:solidFill>
              <a:srgbClr val="000000"/>
            </a:solidFill>
            <a:miter lim="800000"/>
            <a:headEnd/>
            <a:tailEnd/>
          </a:ln>
          <a:scene3d>
            <a:camera prst="orthographicFront"/>
            <a:lightRig rig="threePt" dir="t"/>
          </a:scene3d>
          <a:sp3d>
            <a:bevelT/>
          </a:sp3d>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ACTS 8</a:t>
            </a:r>
          </a:p>
        </p:txBody>
      </p:sp>
      <p:sp>
        <p:nvSpPr>
          <p:cNvPr id="239629" name="Text Box 18"/>
          <p:cNvSpPr txBox="1">
            <a:spLocks noChangeArrowheads="1"/>
          </p:cNvSpPr>
          <p:nvPr/>
        </p:nvSpPr>
        <p:spPr bwMode="auto">
          <a:xfrm>
            <a:off x="7149179" y="1296591"/>
            <a:ext cx="1752082" cy="456009"/>
          </a:xfrm>
          <a:prstGeom prst="rect">
            <a:avLst/>
          </a:prstGeom>
          <a:solidFill>
            <a:srgbClr val="2E0040"/>
          </a:solidFill>
          <a:ln w="9525">
            <a:solidFill>
              <a:srgbClr val="000000"/>
            </a:solidFill>
            <a:miter lim="800000"/>
            <a:headEnd/>
            <a:tailEnd/>
          </a:ln>
          <a:scene3d>
            <a:camera prst="orthographicFront"/>
            <a:lightRig rig="threePt" dir="t"/>
          </a:scene3d>
          <a:sp3d>
            <a:bevelT/>
          </a:sp3d>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ACTS 10</a:t>
            </a:r>
          </a:p>
        </p:txBody>
      </p:sp>
      <p:sp>
        <p:nvSpPr>
          <p:cNvPr id="239630" name="Text Box 5"/>
          <p:cNvSpPr txBox="1">
            <a:spLocks noChangeArrowheads="1"/>
          </p:cNvSpPr>
          <p:nvPr/>
        </p:nvSpPr>
        <p:spPr bwMode="auto">
          <a:xfrm>
            <a:off x="0" y="4356289"/>
            <a:ext cx="2565201" cy="901512"/>
          </a:xfrm>
          <a:prstGeom prst="rect">
            <a:avLst/>
          </a:prstGeom>
          <a:solidFill>
            <a:srgbClr val="2A0015">
              <a:alpha val="75000"/>
            </a:srgbClr>
          </a:solidFill>
          <a:ln w="9525">
            <a:solidFill>
              <a:srgbClr val="00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0"/>
              </a:spcBef>
              <a:buFontTx/>
              <a:buNone/>
            </a:pPr>
            <a:endParaRPr lang="en-US" altLang="en-US" sz="2400" b="1" dirty="0">
              <a:solidFill>
                <a:schemeClr val="bg1"/>
              </a:solidFill>
              <a:latin typeface="Tw Cen MT" panose="020B0602020104020603" pitchFamily="34" charset="0"/>
            </a:endParaRPr>
          </a:p>
          <a:p>
            <a:pPr algn="ctr" eaLnBrk="1" hangingPunct="1">
              <a:lnSpc>
                <a:spcPct val="80000"/>
              </a:lnSpc>
              <a:spcBef>
                <a:spcPct val="0"/>
              </a:spcBef>
              <a:buFontTx/>
              <a:buNone/>
            </a:pPr>
            <a:r>
              <a:rPr lang="en-US" altLang="en-US" sz="2400" dirty="0">
                <a:solidFill>
                  <a:schemeClr val="bg1"/>
                </a:solidFill>
                <a:latin typeface="Tw Cen MT" panose="020B0602020104020603" pitchFamily="34" charset="0"/>
              </a:rPr>
              <a:t>Captain of Temple </a:t>
            </a:r>
          </a:p>
          <a:p>
            <a:pPr algn="ctr" eaLnBrk="1" hangingPunct="1">
              <a:lnSpc>
                <a:spcPct val="80000"/>
              </a:lnSpc>
              <a:spcBef>
                <a:spcPct val="0"/>
              </a:spcBef>
              <a:buFontTx/>
              <a:buNone/>
            </a:pPr>
            <a:r>
              <a:rPr lang="en-US" altLang="en-US" sz="2400" dirty="0">
                <a:solidFill>
                  <a:schemeClr val="bg1"/>
                </a:solidFill>
                <a:latin typeface="Tw Cen MT" panose="020B0602020104020603" pitchFamily="34" charset="0"/>
              </a:rPr>
              <a:t>Priests Sadducees</a:t>
            </a:r>
          </a:p>
          <a:p>
            <a:pPr algn="ctr" eaLnBrk="1" hangingPunct="1">
              <a:lnSpc>
                <a:spcPct val="80000"/>
              </a:lnSpc>
              <a:spcBef>
                <a:spcPct val="0"/>
              </a:spcBef>
              <a:buFontTx/>
              <a:buNone/>
            </a:pPr>
            <a:r>
              <a:rPr lang="en-US" altLang="en-US" sz="2400" b="1" u="sng" dirty="0">
                <a:solidFill>
                  <a:schemeClr val="bg1"/>
                </a:solidFill>
                <a:latin typeface="Tw Cen MT" panose="020B0602020104020603" pitchFamily="34" charset="0"/>
              </a:rPr>
              <a:t>Acts 4:1; 5:24</a:t>
            </a:r>
          </a:p>
          <a:p>
            <a:pPr algn="ctr" eaLnBrk="1" hangingPunct="1">
              <a:lnSpc>
                <a:spcPct val="100000"/>
              </a:lnSpc>
              <a:spcBef>
                <a:spcPct val="0"/>
              </a:spcBef>
              <a:buFontTx/>
              <a:buNone/>
            </a:pPr>
            <a:endParaRPr lang="en-US" altLang="en-US" sz="1800" b="1" dirty="0">
              <a:solidFill>
                <a:schemeClr val="bg1"/>
              </a:solidFill>
              <a:latin typeface="Arial Black" panose="020B0A04020102020204" pitchFamily="34" charset="0"/>
            </a:endParaRPr>
          </a:p>
        </p:txBody>
      </p:sp>
      <p:sp>
        <p:nvSpPr>
          <p:cNvPr id="239631" name="Text Box 5"/>
          <p:cNvSpPr txBox="1">
            <a:spLocks noChangeArrowheads="1"/>
          </p:cNvSpPr>
          <p:nvPr/>
        </p:nvSpPr>
        <p:spPr bwMode="auto">
          <a:xfrm>
            <a:off x="2606874" y="4356288"/>
            <a:ext cx="3216410" cy="1810557"/>
          </a:xfrm>
          <a:prstGeom prst="rect">
            <a:avLst/>
          </a:prstGeom>
          <a:solidFill>
            <a:srgbClr val="2A0015">
              <a:alpha val="75000"/>
            </a:srgbClr>
          </a:solidFill>
          <a:ln w="9525">
            <a:solidFill>
              <a:srgbClr val="00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0"/>
              </a:spcBef>
              <a:buFontTx/>
              <a:buNone/>
            </a:pPr>
            <a:endParaRPr lang="en-US" altLang="en-US" sz="2400" b="1" dirty="0">
              <a:solidFill>
                <a:schemeClr val="bg1"/>
              </a:solidFill>
              <a:latin typeface="Tw Cen MT" panose="020B0602020104020603" pitchFamily="34" charset="0"/>
            </a:endParaRPr>
          </a:p>
          <a:p>
            <a:pPr algn="ctr" eaLnBrk="1" hangingPunct="1">
              <a:lnSpc>
                <a:spcPct val="80000"/>
              </a:lnSpc>
              <a:spcBef>
                <a:spcPct val="0"/>
              </a:spcBef>
              <a:buFontTx/>
              <a:buNone/>
            </a:pPr>
            <a:r>
              <a:rPr lang="en-US" altLang="en-US" sz="2400" dirty="0">
                <a:solidFill>
                  <a:schemeClr val="bg1"/>
                </a:solidFill>
                <a:latin typeface="Tw Cen MT" panose="020B0602020104020603" pitchFamily="34" charset="0"/>
              </a:rPr>
              <a:t>Stephen Preaches the Exodus to His People-Martyred </a:t>
            </a:r>
          </a:p>
          <a:p>
            <a:pPr algn="ctr" eaLnBrk="1" hangingPunct="1">
              <a:lnSpc>
                <a:spcPct val="80000"/>
              </a:lnSpc>
              <a:spcBef>
                <a:spcPct val="0"/>
              </a:spcBef>
              <a:buFontTx/>
              <a:buNone/>
            </a:pPr>
            <a:r>
              <a:rPr lang="en-US" altLang="en-US" sz="2400" b="1" u="sng" spc="300" dirty="0">
                <a:solidFill>
                  <a:schemeClr val="bg1"/>
                </a:solidFill>
                <a:latin typeface="Tw Cen MT" panose="020B0602020104020603" pitchFamily="34" charset="0"/>
              </a:rPr>
              <a:t>Acts 7</a:t>
            </a:r>
          </a:p>
          <a:p>
            <a:pPr algn="ctr" eaLnBrk="1" hangingPunct="1">
              <a:lnSpc>
                <a:spcPct val="100000"/>
              </a:lnSpc>
              <a:spcBef>
                <a:spcPct val="0"/>
              </a:spcBef>
              <a:buFontTx/>
              <a:buNone/>
            </a:pPr>
            <a:endParaRPr lang="en-US" altLang="en-US" sz="1800" b="1" dirty="0">
              <a:solidFill>
                <a:schemeClr val="bg1"/>
              </a:solidFill>
              <a:latin typeface="Arial Black" panose="020B0A04020102020204" pitchFamily="34" charset="0"/>
            </a:endParaRPr>
          </a:p>
        </p:txBody>
      </p:sp>
      <p:sp>
        <p:nvSpPr>
          <p:cNvPr id="239632" name="Text Box 5"/>
          <p:cNvSpPr txBox="1">
            <a:spLocks noChangeArrowheads="1"/>
          </p:cNvSpPr>
          <p:nvPr/>
        </p:nvSpPr>
        <p:spPr bwMode="auto">
          <a:xfrm>
            <a:off x="2606874" y="3527935"/>
            <a:ext cx="3206352" cy="663065"/>
          </a:xfrm>
          <a:prstGeom prst="rect">
            <a:avLst/>
          </a:prstGeom>
          <a:solidFill>
            <a:srgbClr val="2A0015">
              <a:alpha val="75000"/>
            </a:srgbClr>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0"/>
              </a:spcBef>
              <a:buFontTx/>
              <a:buNone/>
            </a:pPr>
            <a:r>
              <a:rPr lang="en-US" altLang="en-US" sz="2400" dirty="0">
                <a:solidFill>
                  <a:schemeClr val="bg1"/>
                </a:solidFill>
                <a:latin typeface="Tw Cen MT" panose="020B0602020104020603" pitchFamily="34" charset="0"/>
              </a:rPr>
              <a:t>Hellenists</a:t>
            </a:r>
            <a:r>
              <a:rPr lang="en-US" altLang="en-US" sz="2400" b="1" dirty="0">
                <a:solidFill>
                  <a:schemeClr val="bg1"/>
                </a:solidFill>
                <a:latin typeface="Tw Cen MT" panose="020B0602020104020603" pitchFamily="34" charset="0"/>
              </a:rPr>
              <a:t> </a:t>
            </a:r>
            <a:r>
              <a:rPr lang="en-US" altLang="en-US" sz="2400" b="1" u="sng" dirty="0">
                <a:solidFill>
                  <a:schemeClr val="bg1"/>
                </a:solidFill>
                <a:latin typeface="Tw Cen MT" panose="020B0602020104020603" pitchFamily="34" charset="0"/>
              </a:rPr>
              <a:t>Acts 6:1</a:t>
            </a:r>
          </a:p>
          <a:p>
            <a:pPr algn="ctr" eaLnBrk="1" hangingPunct="1">
              <a:lnSpc>
                <a:spcPct val="80000"/>
              </a:lnSpc>
              <a:spcBef>
                <a:spcPct val="0"/>
              </a:spcBef>
              <a:buFontTx/>
              <a:buNone/>
            </a:pPr>
            <a:r>
              <a:rPr lang="en-US" altLang="en-US" sz="2400" spc="-190" dirty="0">
                <a:solidFill>
                  <a:schemeClr val="bg1"/>
                </a:solidFill>
                <a:latin typeface="Tw Cen MT" panose="020B0602020104020603" pitchFamily="34" charset="0"/>
              </a:rPr>
              <a:t>Nicolas, a Proselyte  </a:t>
            </a:r>
            <a:r>
              <a:rPr lang="en-US" altLang="en-US" sz="2400" b="1" u="sng" spc="-190" dirty="0">
                <a:solidFill>
                  <a:schemeClr val="bg1"/>
                </a:solidFill>
                <a:latin typeface="Tw Cen MT" panose="020B0602020104020603" pitchFamily="34" charset="0"/>
              </a:rPr>
              <a:t>Acts 6:5</a:t>
            </a:r>
          </a:p>
          <a:p>
            <a:pPr algn="ctr" eaLnBrk="1" hangingPunct="1">
              <a:lnSpc>
                <a:spcPct val="100000"/>
              </a:lnSpc>
              <a:spcBef>
                <a:spcPct val="0"/>
              </a:spcBef>
              <a:buFontTx/>
              <a:buNone/>
            </a:pPr>
            <a:endParaRPr lang="en-US" altLang="en-US" sz="1800" b="1" dirty="0">
              <a:solidFill>
                <a:schemeClr val="bg1"/>
              </a:solidFill>
              <a:latin typeface="Arial Black" panose="020B0A04020102020204" pitchFamily="34" charset="0"/>
            </a:endParaRPr>
          </a:p>
        </p:txBody>
      </p:sp>
      <p:cxnSp>
        <p:nvCxnSpPr>
          <p:cNvPr id="54" name="Straight Connector 53"/>
          <p:cNvCxnSpPr/>
          <p:nvPr/>
        </p:nvCxnSpPr>
        <p:spPr>
          <a:xfrm>
            <a:off x="3298935" y="3435337"/>
            <a:ext cx="5760720" cy="8335"/>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
        <p:nvSpPr>
          <p:cNvPr id="239634" name="Text Box 5"/>
          <p:cNvSpPr txBox="1">
            <a:spLocks noChangeArrowheads="1"/>
          </p:cNvSpPr>
          <p:nvPr/>
        </p:nvSpPr>
        <p:spPr bwMode="auto">
          <a:xfrm>
            <a:off x="3403088" y="1795825"/>
            <a:ext cx="1737360" cy="1556975"/>
          </a:xfrm>
          <a:prstGeom prst="rect">
            <a:avLst/>
          </a:prstGeom>
          <a:solidFill>
            <a:schemeClr val="accent1">
              <a:lumMod val="60000"/>
              <a:lumOff val="40000"/>
              <a:alpha val="80000"/>
            </a:schemeClr>
          </a:solidFill>
          <a:ln w="9525">
            <a:solidFill>
              <a:srgbClr val="00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2000"/>
              </a:lnSpc>
              <a:spcBef>
                <a:spcPct val="0"/>
              </a:spcBef>
              <a:buFontTx/>
              <a:buNone/>
            </a:pPr>
            <a:r>
              <a:rPr lang="en-US" altLang="en-US" sz="2400" dirty="0">
                <a:latin typeface="Tw Cen MT" panose="020B0602020104020603" pitchFamily="34" charset="0"/>
                <a:ea typeface="Calibri" panose="020F0502020204030204" pitchFamily="34" charset="0"/>
                <a:cs typeface="Times New Roman" panose="02020603050405020304" pitchFamily="18" charset="0"/>
              </a:rPr>
              <a:t>Samaritans</a:t>
            </a:r>
          </a:p>
          <a:p>
            <a:pPr algn="ctr" eaLnBrk="1" hangingPunct="1">
              <a:lnSpc>
                <a:spcPct val="82000"/>
              </a:lnSpc>
              <a:spcBef>
                <a:spcPct val="0"/>
              </a:spcBef>
              <a:buFontTx/>
              <a:buNone/>
            </a:pPr>
            <a:r>
              <a:rPr lang="en-US" altLang="en-US" sz="2400" b="1" u="sng" dirty="0">
                <a:latin typeface="Tw Cen MT" panose="020B0602020104020603" pitchFamily="34" charset="0"/>
                <a:ea typeface="Calibri" panose="020F0502020204030204" pitchFamily="34" charset="0"/>
                <a:cs typeface="Times New Roman" panose="02020603050405020304" pitchFamily="18" charset="0"/>
              </a:rPr>
              <a:t>Acts 8:25</a:t>
            </a:r>
          </a:p>
          <a:p>
            <a:pPr algn="ctr" eaLnBrk="1" hangingPunct="1">
              <a:lnSpc>
                <a:spcPct val="82000"/>
              </a:lnSpc>
              <a:spcBef>
                <a:spcPct val="0"/>
              </a:spcBef>
              <a:buFontTx/>
              <a:buNone/>
            </a:pPr>
            <a:r>
              <a:rPr lang="en-US" altLang="en-US" sz="2400" dirty="0">
                <a:latin typeface="Tw Cen MT" panose="020B0602020104020603" pitchFamily="34" charset="0"/>
                <a:ea typeface="Calibri" panose="020F0502020204030204" pitchFamily="34" charset="0"/>
                <a:cs typeface="Times New Roman" panose="02020603050405020304" pitchFamily="18" charset="0"/>
              </a:rPr>
              <a:t>Ethiopian</a:t>
            </a:r>
          </a:p>
          <a:p>
            <a:pPr algn="ctr" eaLnBrk="1" hangingPunct="1">
              <a:lnSpc>
                <a:spcPct val="82000"/>
              </a:lnSpc>
              <a:spcBef>
                <a:spcPct val="0"/>
              </a:spcBef>
              <a:buFontTx/>
              <a:buNone/>
            </a:pPr>
            <a:r>
              <a:rPr lang="en-US" altLang="en-US" sz="2400" dirty="0">
                <a:latin typeface="Tw Cen MT" panose="020B0602020104020603" pitchFamily="34" charset="0"/>
                <a:ea typeface="Calibri" panose="020F0502020204030204" pitchFamily="34" charset="0"/>
                <a:cs typeface="Times New Roman" panose="02020603050405020304" pitchFamily="18" charset="0"/>
              </a:rPr>
              <a:t>Proselyte</a:t>
            </a:r>
          </a:p>
          <a:p>
            <a:pPr algn="ctr" eaLnBrk="1" hangingPunct="1">
              <a:lnSpc>
                <a:spcPct val="82000"/>
              </a:lnSpc>
              <a:spcBef>
                <a:spcPct val="0"/>
              </a:spcBef>
              <a:buFontTx/>
              <a:buNone/>
            </a:pPr>
            <a:r>
              <a:rPr lang="en-US" altLang="en-US" sz="2400" b="1" u="sng" spc="-110" dirty="0">
                <a:latin typeface="Tw Cen MT" panose="020B0602020104020603" pitchFamily="34" charset="0"/>
                <a:ea typeface="Calibri" panose="020F0502020204030204" pitchFamily="34" charset="0"/>
                <a:cs typeface="Times New Roman" panose="02020603050405020304" pitchFamily="18" charset="0"/>
              </a:rPr>
              <a:t>Acts 8:26-40</a:t>
            </a:r>
          </a:p>
        </p:txBody>
      </p:sp>
      <p:sp>
        <p:nvSpPr>
          <p:cNvPr id="239635" name="Text Box 18"/>
          <p:cNvSpPr txBox="1">
            <a:spLocks noChangeArrowheads="1"/>
          </p:cNvSpPr>
          <p:nvPr/>
        </p:nvSpPr>
        <p:spPr bwMode="auto">
          <a:xfrm>
            <a:off x="5181600" y="1296590"/>
            <a:ext cx="1751410" cy="456010"/>
          </a:xfrm>
          <a:prstGeom prst="rect">
            <a:avLst/>
          </a:prstGeom>
          <a:solidFill>
            <a:srgbClr val="2E0040"/>
          </a:solidFill>
          <a:ln w="9525">
            <a:solidFill>
              <a:srgbClr val="000000"/>
            </a:solidFill>
            <a:miter lim="800000"/>
            <a:headEnd/>
            <a:tailEnd/>
          </a:ln>
          <a:scene3d>
            <a:camera prst="orthographicFront"/>
            <a:lightRig rig="threePt" dir="t"/>
          </a:scene3d>
          <a:sp3d>
            <a:bevelT/>
          </a:sp3d>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ACTS 9</a:t>
            </a:r>
          </a:p>
        </p:txBody>
      </p:sp>
      <p:sp>
        <p:nvSpPr>
          <p:cNvPr id="239636" name="Text Box 5"/>
          <p:cNvSpPr txBox="1">
            <a:spLocks noChangeArrowheads="1"/>
          </p:cNvSpPr>
          <p:nvPr/>
        </p:nvSpPr>
        <p:spPr bwMode="auto">
          <a:xfrm>
            <a:off x="5190257" y="1804157"/>
            <a:ext cx="1737360" cy="1548641"/>
          </a:xfrm>
          <a:prstGeom prst="rect">
            <a:avLst/>
          </a:prstGeom>
          <a:solidFill>
            <a:schemeClr val="accent1">
              <a:lumMod val="60000"/>
              <a:lumOff val="40000"/>
              <a:alpha val="80000"/>
            </a:schemeClr>
          </a:solidFill>
          <a:ln w="9525">
            <a:solidFill>
              <a:srgbClr val="00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65000"/>
              </a:lnSpc>
              <a:spcBef>
                <a:spcPct val="0"/>
              </a:spcBef>
              <a:buNone/>
            </a:pPr>
            <a:r>
              <a:rPr lang="en-US" altLang="en-US" sz="2400" dirty="0">
                <a:latin typeface="Tw Cen MT" panose="020B0602020104020603" pitchFamily="34" charset="0"/>
                <a:ea typeface="Calibri" panose="020F0502020204030204" pitchFamily="34" charset="0"/>
                <a:cs typeface="Times New Roman" panose="02020603050405020304" pitchFamily="18" charset="0"/>
              </a:rPr>
              <a:t>Saul</a:t>
            </a:r>
          </a:p>
          <a:p>
            <a:pPr algn="ctr">
              <a:lnSpc>
                <a:spcPct val="65000"/>
              </a:lnSpc>
              <a:spcBef>
                <a:spcPct val="0"/>
              </a:spcBef>
              <a:buNone/>
            </a:pPr>
            <a:r>
              <a:rPr lang="en-US" altLang="en-US" sz="2400" dirty="0">
                <a:latin typeface="Tw Cen MT" panose="020B0602020104020603" pitchFamily="34" charset="0"/>
                <a:ea typeface="Calibri" panose="020F0502020204030204" pitchFamily="34" charset="0"/>
                <a:cs typeface="Times New Roman" panose="02020603050405020304" pitchFamily="18" charset="0"/>
              </a:rPr>
              <a:t> Converted,</a:t>
            </a:r>
          </a:p>
          <a:p>
            <a:pPr algn="ctr">
              <a:lnSpc>
                <a:spcPct val="65000"/>
              </a:lnSpc>
              <a:spcBef>
                <a:spcPct val="0"/>
              </a:spcBef>
              <a:buNone/>
            </a:pPr>
            <a:r>
              <a:rPr lang="en-US" altLang="en-US" sz="2400" dirty="0">
                <a:latin typeface="Tw Cen MT" panose="020B0602020104020603" pitchFamily="34" charset="0"/>
                <a:ea typeface="Calibri" panose="020F0502020204030204" pitchFamily="34" charset="0"/>
                <a:cs typeface="Times New Roman" panose="02020603050405020304" pitchFamily="18" charset="0"/>
              </a:rPr>
              <a:t> Gentiles,</a:t>
            </a:r>
          </a:p>
          <a:p>
            <a:pPr algn="ctr">
              <a:lnSpc>
                <a:spcPct val="65000"/>
              </a:lnSpc>
              <a:spcBef>
                <a:spcPct val="0"/>
              </a:spcBef>
              <a:buNone/>
            </a:pPr>
            <a:r>
              <a:rPr lang="en-US" altLang="en-US" sz="2400" dirty="0">
                <a:latin typeface="Tw Cen MT" panose="020B0602020104020603" pitchFamily="34" charset="0"/>
                <a:ea typeface="Calibri" panose="020F0502020204030204" pitchFamily="34" charset="0"/>
                <a:cs typeface="Times New Roman" panose="02020603050405020304" pitchFamily="18" charset="0"/>
              </a:rPr>
              <a:t> Kings,</a:t>
            </a:r>
          </a:p>
          <a:p>
            <a:pPr algn="ctr">
              <a:lnSpc>
                <a:spcPct val="65000"/>
              </a:lnSpc>
              <a:spcBef>
                <a:spcPct val="0"/>
              </a:spcBef>
              <a:buNone/>
            </a:pPr>
            <a:r>
              <a:rPr lang="en-US" altLang="en-US" sz="2400" dirty="0">
                <a:latin typeface="Tw Cen MT" panose="020B0602020104020603" pitchFamily="34" charset="0"/>
                <a:ea typeface="Calibri" panose="020F0502020204030204" pitchFamily="34" charset="0"/>
                <a:cs typeface="Times New Roman" panose="02020603050405020304" pitchFamily="18" charset="0"/>
              </a:rPr>
              <a:t> Israel</a:t>
            </a:r>
          </a:p>
          <a:p>
            <a:pPr algn="ctr">
              <a:lnSpc>
                <a:spcPct val="65000"/>
              </a:lnSpc>
              <a:spcBef>
                <a:spcPct val="0"/>
              </a:spcBef>
              <a:buNone/>
            </a:pPr>
            <a:r>
              <a:rPr lang="en-US" altLang="en-US" sz="2400" b="1" u="sng" dirty="0">
                <a:latin typeface="Tw Cen MT" panose="020B0602020104020603" pitchFamily="34" charset="0"/>
                <a:ea typeface="Calibri" panose="020F0502020204030204" pitchFamily="34" charset="0"/>
                <a:cs typeface="Times New Roman" panose="02020603050405020304" pitchFamily="18" charset="0"/>
              </a:rPr>
              <a:t> </a:t>
            </a:r>
            <a:r>
              <a:rPr lang="en-US" altLang="en-US" sz="2400" b="1" u="sng" spc="600" dirty="0">
                <a:latin typeface="Tw Cen MT" panose="020B0602020104020603" pitchFamily="34" charset="0"/>
                <a:ea typeface="Calibri" panose="020F0502020204030204" pitchFamily="34" charset="0"/>
                <a:cs typeface="Times New Roman" panose="02020603050405020304" pitchFamily="18" charset="0"/>
              </a:rPr>
              <a:t>Acts 9</a:t>
            </a:r>
          </a:p>
        </p:txBody>
      </p:sp>
      <p:cxnSp>
        <p:nvCxnSpPr>
          <p:cNvPr id="39" name="Straight Connector 38"/>
          <p:cNvCxnSpPr/>
          <p:nvPr/>
        </p:nvCxnSpPr>
        <p:spPr>
          <a:xfrm flipH="1">
            <a:off x="7011104" y="1274511"/>
            <a:ext cx="20241" cy="2176272"/>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sp>
        <p:nvSpPr>
          <p:cNvPr id="239638" name="Text Box 5"/>
          <p:cNvSpPr txBox="1">
            <a:spLocks noChangeArrowheads="1"/>
          </p:cNvSpPr>
          <p:nvPr/>
        </p:nvSpPr>
        <p:spPr bwMode="auto">
          <a:xfrm>
            <a:off x="5864956" y="3527437"/>
            <a:ext cx="3174457" cy="2639407"/>
          </a:xfrm>
          <a:prstGeom prst="rect">
            <a:avLst/>
          </a:prstGeom>
          <a:solidFill>
            <a:srgbClr val="D5C9A7">
              <a:alpha val="60000"/>
            </a:srgbClr>
          </a:solidFill>
          <a:ln w="9525">
            <a:solidFill>
              <a:srgbClr val="000000"/>
            </a:solidFill>
            <a:miter lim="800000"/>
            <a:headEnd/>
            <a:tailEnd/>
          </a:ln>
          <a:scene3d>
            <a:camera prst="orthographicFront"/>
            <a:lightRig rig="threePt" dir="t"/>
          </a:scene3d>
          <a:sp3d>
            <a:bevelT/>
          </a:sp3d>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75000"/>
              </a:lnSpc>
              <a:spcBef>
                <a:spcPct val="0"/>
              </a:spcBef>
              <a:buFontTx/>
              <a:buNone/>
            </a:pPr>
            <a:endParaRPr lang="en-US" altLang="en-US" sz="900" b="1" spc="-150" dirty="0">
              <a:latin typeface="Tw Cen MT" panose="020B0602020104020603" pitchFamily="34" charset="0"/>
            </a:endParaRPr>
          </a:p>
          <a:p>
            <a:pPr algn="ctr" eaLnBrk="1" hangingPunct="1">
              <a:lnSpc>
                <a:spcPct val="75000"/>
              </a:lnSpc>
              <a:spcBef>
                <a:spcPct val="0"/>
              </a:spcBef>
              <a:buFontTx/>
              <a:buNone/>
            </a:pPr>
            <a:endParaRPr lang="en-US" altLang="en-US" sz="2400" b="1" spc="-150" dirty="0">
              <a:latin typeface="Tw Cen MT" panose="020B0602020104020603" pitchFamily="34" charset="0"/>
            </a:endParaRPr>
          </a:p>
          <a:p>
            <a:pPr algn="ctr" eaLnBrk="1" hangingPunct="1">
              <a:lnSpc>
                <a:spcPct val="75000"/>
              </a:lnSpc>
              <a:spcBef>
                <a:spcPct val="0"/>
              </a:spcBef>
              <a:buFontTx/>
              <a:buNone/>
            </a:pPr>
            <a:endParaRPr lang="en-US" altLang="en-US" sz="2400" b="1" spc="-150" dirty="0">
              <a:latin typeface="Tw Cen MT" panose="020B0602020104020603" pitchFamily="34" charset="0"/>
            </a:endParaRPr>
          </a:p>
          <a:p>
            <a:pPr algn="ctr" eaLnBrk="1" hangingPunct="1">
              <a:lnSpc>
                <a:spcPct val="75000"/>
              </a:lnSpc>
              <a:spcBef>
                <a:spcPct val="0"/>
              </a:spcBef>
              <a:buFontTx/>
              <a:buNone/>
            </a:pPr>
            <a:r>
              <a:rPr lang="en-US" altLang="en-US" sz="2400" b="1" u="sng" spc="300" dirty="0">
                <a:latin typeface="Tw Cen MT" panose="020B0602020104020603" pitchFamily="34" charset="0"/>
              </a:rPr>
              <a:t>ACTS 1:8</a:t>
            </a:r>
            <a:r>
              <a:rPr lang="en-US" altLang="en-US" sz="2400" b="1" u="sng" spc="300" baseline="30000" dirty="0">
                <a:latin typeface="Tw Cen MT" panose="020B0602020104020603" pitchFamily="34" charset="0"/>
              </a:rPr>
              <a:t> </a:t>
            </a:r>
          </a:p>
          <a:p>
            <a:pPr algn="ctr">
              <a:lnSpc>
                <a:spcPct val="75000"/>
              </a:lnSpc>
              <a:spcBef>
                <a:spcPct val="0"/>
              </a:spcBef>
              <a:buNone/>
            </a:pPr>
            <a:r>
              <a:rPr lang="en-US" altLang="en-US" sz="2400" spc="-150" dirty="0">
                <a:latin typeface="Tw Cen MT" panose="020B0602020104020603" pitchFamily="34" charset="0"/>
              </a:rPr>
              <a:t>“But you shall receive power when the Holy Spirit has come upon you; and you shall be witnesses to Me in, and in all </a:t>
            </a:r>
            <a:r>
              <a:rPr lang="en-US" altLang="en-US" sz="2400" u="sng" spc="-150" dirty="0">
                <a:latin typeface="Tw Cen MT" panose="020B0602020104020603" pitchFamily="34" charset="0"/>
              </a:rPr>
              <a:t>JERUSALEM, JUDEA</a:t>
            </a:r>
            <a:r>
              <a:rPr lang="en-US" altLang="en-US" sz="2400" spc="-150" dirty="0">
                <a:latin typeface="Tw Cen MT" panose="020B0602020104020603" pitchFamily="34" charset="0"/>
              </a:rPr>
              <a:t> and </a:t>
            </a:r>
            <a:r>
              <a:rPr lang="en-US" altLang="en-US" u="sng" spc="-150" dirty="0">
                <a:latin typeface="Tw Cen MT" panose="020B0602020104020603" pitchFamily="34" charset="0"/>
              </a:rPr>
              <a:t>SAMARIA</a:t>
            </a:r>
            <a:r>
              <a:rPr lang="en-US" altLang="en-US" spc="-150" dirty="0">
                <a:latin typeface="Tw Cen MT" panose="020B0602020104020603" pitchFamily="34" charset="0"/>
              </a:rPr>
              <a:t>, and to the </a:t>
            </a:r>
            <a:r>
              <a:rPr lang="en-US" altLang="en-US" u="sng" spc="-150" dirty="0">
                <a:latin typeface="Tw Cen MT" panose="020B0602020104020603" pitchFamily="34" charset="0"/>
              </a:rPr>
              <a:t>END OF </a:t>
            </a:r>
            <a:r>
              <a:rPr lang="en-US" altLang="en-US" u="sng" dirty="0">
                <a:latin typeface="Tw Cen MT" panose="020B0602020104020603" pitchFamily="34" charset="0"/>
              </a:rPr>
              <a:t>THE EARTH</a:t>
            </a:r>
            <a:r>
              <a:rPr lang="en-US" altLang="en-US" dirty="0">
                <a:latin typeface="Tw Cen MT" panose="020B0602020104020603" pitchFamily="34" charset="0"/>
              </a:rPr>
              <a:t>.” </a:t>
            </a:r>
            <a:br>
              <a:rPr lang="en-US" altLang="en-US" dirty="0">
                <a:latin typeface="Tw Cen MT" panose="020B0602020104020603" pitchFamily="34" charset="0"/>
              </a:rPr>
            </a:br>
            <a:br>
              <a:rPr lang="en-US" altLang="en-US" dirty="0">
                <a:latin typeface="Tw Cen MT" panose="020B0602020104020603" pitchFamily="34" charset="0"/>
              </a:rPr>
            </a:br>
            <a:endParaRPr lang="en-US" altLang="en-US" b="1" dirty="0">
              <a:solidFill>
                <a:schemeClr val="bg1"/>
              </a:solidFill>
              <a:latin typeface="Tw Cen MT" panose="020B0602020104020603" pitchFamily="34" charset="0"/>
            </a:endParaRPr>
          </a:p>
        </p:txBody>
      </p:sp>
      <p:cxnSp>
        <p:nvCxnSpPr>
          <p:cNvPr id="68" name="Straight Connector 67"/>
          <p:cNvCxnSpPr/>
          <p:nvPr/>
        </p:nvCxnSpPr>
        <p:spPr>
          <a:xfrm flipH="1">
            <a:off x="9003617" y="1261877"/>
            <a:ext cx="15478" cy="2176272"/>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04754" y="1281974"/>
            <a:ext cx="0" cy="219456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sp>
        <p:nvSpPr>
          <p:cNvPr id="239643" name="Text Box 5"/>
          <p:cNvSpPr txBox="1">
            <a:spLocks noChangeArrowheads="1"/>
          </p:cNvSpPr>
          <p:nvPr/>
        </p:nvSpPr>
        <p:spPr bwMode="auto">
          <a:xfrm>
            <a:off x="38690" y="5279231"/>
            <a:ext cx="2526508" cy="892969"/>
          </a:xfrm>
          <a:prstGeom prst="rect">
            <a:avLst/>
          </a:prstGeom>
          <a:solidFill>
            <a:srgbClr val="2A0015">
              <a:alpha val="75000"/>
            </a:srgbClr>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75000"/>
              </a:lnSpc>
              <a:spcBef>
                <a:spcPct val="0"/>
              </a:spcBef>
              <a:buFontTx/>
              <a:buNone/>
            </a:pPr>
            <a:r>
              <a:rPr lang="en-US" altLang="en-US" sz="2400" dirty="0">
                <a:solidFill>
                  <a:schemeClr val="bg1"/>
                </a:solidFill>
                <a:latin typeface="Tw Cen MT" panose="020B0602020104020603" pitchFamily="34" charset="0"/>
              </a:rPr>
              <a:t>Elders</a:t>
            </a:r>
          </a:p>
          <a:p>
            <a:pPr algn="ctr" eaLnBrk="1" hangingPunct="1">
              <a:lnSpc>
                <a:spcPct val="75000"/>
              </a:lnSpc>
              <a:spcBef>
                <a:spcPct val="0"/>
              </a:spcBef>
              <a:buFontTx/>
              <a:buNone/>
            </a:pPr>
            <a:r>
              <a:rPr lang="en-US" altLang="en-US" sz="2400" dirty="0">
                <a:solidFill>
                  <a:schemeClr val="bg1"/>
                </a:solidFill>
                <a:latin typeface="Tw Cen MT" panose="020B0602020104020603" pitchFamily="34" charset="0"/>
              </a:rPr>
              <a:t>Children of Israel</a:t>
            </a:r>
          </a:p>
          <a:p>
            <a:pPr algn="ctr" eaLnBrk="1" hangingPunct="1">
              <a:lnSpc>
                <a:spcPct val="80000"/>
              </a:lnSpc>
              <a:spcBef>
                <a:spcPct val="0"/>
              </a:spcBef>
              <a:buFontTx/>
              <a:buNone/>
            </a:pPr>
            <a:r>
              <a:rPr lang="en-US" altLang="en-US" sz="2400" b="1" u="sng" dirty="0">
                <a:solidFill>
                  <a:schemeClr val="bg1"/>
                </a:solidFill>
                <a:latin typeface="Tw Cen MT" panose="020B0602020104020603" pitchFamily="34" charset="0"/>
              </a:rPr>
              <a:t>Acts 5:21</a:t>
            </a:r>
          </a:p>
          <a:p>
            <a:pPr algn="ctr" eaLnBrk="1" hangingPunct="1">
              <a:lnSpc>
                <a:spcPct val="100000"/>
              </a:lnSpc>
              <a:spcBef>
                <a:spcPct val="0"/>
              </a:spcBef>
              <a:buFontTx/>
              <a:buNone/>
            </a:pPr>
            <a:endParaRPr lang="en-US" altLang="en-US" sz="1800" b="1" dirty="0">
              <a:solidFill>
                <a:schemeClr val="bg1"/>
              </a:solidFill>
              <a:latin typeface="Arial Black" panose="020B0A04020102020204" pitchFamily="34" charset="0"/>
            </a:endParaRPr>
          </a:p>
        </p:txBody>
      </p:sp>
      <p:sp>
        <p:nvSpPr>
          <p:cNvPr id="30" name="TextBox 29">
            <a:extLst>
              <a:ext uri="{FF2B5EF4-FFF2-40B4-BE49-F238E27FC236}">
                <a16:creationId xmlns:a16="http://schemas.microsoft.com/office/drawing/2014/main" id="{CAE3D5FA-2BA4-47FB-80E6-E2667071FA30}"/>
              </a:ext>
            </a:extLst>
          </p:cNvPr>
          <p:cNvSpPr txBox="1"/>
          <p:nvPr/>
        </p:nvSpPr>
        <p:spPr>
          <a:xfrm>
            <a:off x="-3" y="-75307"/>
            <a:ext cx="9220199" cy="1371600"/>
          </a:xfrm>
          <a:prstGeom prst="rect">
            <a:avLst/>
          </a:prstGeom>
          <a:solidFill>
            <a:srgbClr val="2A0015">
              <a:alpha val="30000"/>
            </a:srgbClr>
          </a:solidFill>
          <a:effectLst>
            <a:softEdge rad="127000"/>
          </a:effectLst>
        </p:spPr>
        <p:txBody>
          <a:bodyPr wrap="square" rtlCol="0" anchor="ctr">
            <a:noAutofit/>
          </a:bodyPr>
          <a:lstStyle/>
          <a:p>
            <a:pPr lvl="1" algn="ctr">
              <a:lnSpc>
                <a:spcPct val="75000"/>
              </a:lnSpc>
              <a:defRPr/>
            </a:pPr>
            <a:r>
              <a:rPr lang="en-US" altLang="en-US" sz="4800" b="1" u="sng" spc="20" dirty="0">
                <a:solidFill>
                  <a:schemeClr val="bg1"/>
                </a:solidFill>
                <a:latin typeface="Tw Cen MT" panose="020B0602020104020603" pitchFamily="34" charset="0"/>
              </a:rPr>
              <a:t>TRANSITIONAL PERIOD – JUDAISM </a:t>
            </a:r>
            <a:r>
              <a:rPr lang="en-US" altLang="en-US" sz="4800" b="1" i="1" u="sng" spc="20" dirty="0">
                <a:solidFill>
                  <a:schemeClr val="bg1"/>
                </a:solidFill>
                <a:latin typeface="Tw Cen MT" panose="020B0602020104020603" pitchFamily="34" charset="0"/>
              </a:rPr>
              <a:t>to Christianity</a:t>
            </a:r>
            <a:endParaRPr kumimoji="0" lang="en-US" sz="4800" b="1" i="0" u="sng" strike="noStrike" kern="1200" cap="none" spc="600"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endParaRPr>
          </a:p>
        </p:txBody>
      </p:sp>
    </p:spTree>
    <p:extLst>
      <p:ext uri="{BB962C8B-B14F-4D97-AF65-F5344CB8AC3E}">
        <p14:creationId xmlns:p14="http://schemas.microsoft.com/office/powerpoint/2010/main" val="204633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DEBCBD-36BA-4B55-93C3-6E6BD2C1DD95}"/>
              </a:ext>
            </a:extLst>
          </p:cNvPr>
          <p:cNvSpPr/>
          <p:nvPr/>
        </p:nvSpPr>
        <p:spPr>
          <a:xfrm>
            <a:off x="28718" y="108585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AFCF27B-BAFA-419F-9D62-261289066189}"/>
              </a:ext>
            </a:extLst>
          </p:cNvPr>
          <p:cNvSpPr/>
          <p:nvPr/>
        </p:nvSpPr>
        <p:spPr>
          <a:xfrm>
            <a:off x="0" y="1066800"/>
            <a:ext cx="9144000" cy="57912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28600" y="1237488"/>
            <a:ext cx="8915400" cy="5468112"/>
          </a:xfrm>
        </p:spPr>
        <p:txBody>
          <a:bodyPr>
            <a:noAutofit/>
          </a:bodyPr>
          <a:lstStyle/>
          <a:p>
            <a:pPr lvl="0">
              <a:lnSpc>
                <a:spcPct val="75000"/>
              </a:lnSpc>
              <a:buNone/>
            </a:pPr>
            <a:r>
              <a:rPr lang="en-US" sz="3200" b="1" dirty="0">
                <a:solidFill>
                  <a:srgbClr val="660033"/>
                </a:solidFill>
                <a:latin typeface="Tw Cen MT" panose="020B0602020104020603" pitchFamily="34" charset="0"/>
                <a:cs typeface="Times New Roman" pitchFamily="18" charset="0"/>
              </a:rPr>
              <a:t>I.   </a:t>
            </a:r>
            <a:r>
              <a:rPr lang="en-US" sz="3600" b="1" dirty="0">
                <a:solidFill>
                  <a:srgbClr val="460023"/>
                </a:solidFill>
                <a:latin typeface="Tw Cen MT" panose="020B0602020104020603" pitchFamily="34" charset="0"/>
                <a:cs typeface="Times New Roman" pitchFamily="18" charset="0"/>
              </a:rPr>
              <a:t>THE DISTINCTIVE TIME FOR THE PRE-	TRIBULATION RAPTURE </a:t>
            </a:r>
            <a:r>
              <a:rPr lang="en-US" sz="3200" b="1" dirty="0">
                <a:latin typeface="Tw Cen MT" panose="020B0602020104020603" pitchFamily="34" charset="0"/>
                <a:cs typeface="Times New Roman" pitchFamily="18" charset="0"/>
              </a:rPr>
              <a:t>/ Daniel’s 70 Week 	Prophecy </a:t>
            </a:r>
            <a:r>
              <a:rPr lang="en-US" sz="3200" dirty="0">
                <a:latin typeface="Tw Cen MT" panose="020B0602020104020603" pitchFamily="34" charset="0"/>
                <a:cs typeface="Times New Roman" pitchFamily="18" charset="0"/>
              </a:rPr>
              <a:t>(Daniel 9:24-27)</a:t>
            </a:r>
          </a:p>
          <a:p>
            <a:pPr lvl="0">
              <a:lnSpc>
                <a:spcPct val="75000"/>
              </a:lnSpc>
              <a:buNone/>
            </a:pPr>
            <a:r>
              <a:rPr lang="en-US" sz="3200" b="1" dirty="0">
                <a:latin typeface="Tw Cen MT" panose="020B0602020104020603" pitchFamily="34" charset="0"/>
                <a:cs typeface="Times New Roman" pitchFamily="18" charset="0"/>
              </a:rPr>
              <a:t>		A. </a:t>
            </a:r>
            <a:r>
              <a:rPr lang="en-US" sz="3200" b="1" u="sng" dirty="0">
                <a:latin typeface="Tw Cen MT" panose="020B0602020104020603" pitchFamily="34" charset="0"/>
                <a:cs typeface="Times New Roman" pitchFamily="18" charset="0"/>
              </a:rPr>
              <a:t>First Period</a:t>
            </a:r>
            <a:r>
              <a:rPr lang="en-US" sz="3200" b="1" dirty="0">
                <a:latin typeface="Tw Cen MT" panose="020B0602020104020603" pitchFamily="34" charset="0"/>
                <a:cs typeface="Times New Roman" pitchFamily="18" charset="0"/>
              </a:rPr>
              <a:t>: 49 years = 7 Prophetic Weeks </a:t>
            </a:r>
            <a:br>
              <a:rPr lang="en-US" sz="3200" b="1" dirty="0">
                <a:latin typeface="Tw Cen MT" panose="020B0602020104020603" pitchFamily="34" charset="0"/>
                <a:cs typeface="Times New Roman" pitchFamily="18" charset="0"/>
              </a:rPr>
            </a:br>
            <a:r>
              <a:rPr lang="en-US" sz="3200" b="1" dirty="0">
                <a:latin typeface="Tw Cen MT" panose="020B0602020104020603" pitchFamily="34" charset="0"/>
                <a:cs typeface="Times New Roman" pitchFamily="18" charset="0"/>
              </a:rPr>
              <a:t>   		445 to 396 </a:t>
            </a:r>
            <a:r>
              <a:rPr lang="en-US" sz="3200" b="1" cap="small" dirty="0" err="1">
                <a:latin typeface="Tw Cen MT" panose="020B0602020104020603" pitchFamily="34" charset="0"/>
                <a:cs typeface="Times New Roman" pitchFamily="18" charset="0"/>
              </a:rPr>
              <a:t>b.c.</a:t>
            </a:r>
            <a:r>
              <a:rPr lang="en-US" sz="3200" b="1" cap="small" dirty="0">
                <a:latin typeface="Tw Cen MT" panose="020B0602020104020603" pitchFamily="34" charset="0"/>
                <a:cs typeface="Times New Roman" pitchFamily="18" charset="0"/>
              </a:rPr>
              <a:t> </a:t>
            </a:r>
            <a:r>
              <a:rPr lang="en-US" sz="3200" cap="small" dirty="0">
                <a:latin typeface="Tw Cen MT" panose="020B0602020104020603" pitchFamily="34" charset="0"/>
                <a:cs typeface="Times New Roman" pitchFamily="18" charset="0"/>
              </a:rPr>
              <a:t>(D</a:t>
            </a:r>
            <a:r>
              <a:rPr lang="en-US" sz="3200" dirty="0">
                <a:latin typeface="Tw Cen MT" panose="020B0602020104020603" pitchFamily="34" charset="0"/>
                <a:cs typeface="Times New Roman" pitchFamily="18" charset="0"/>
              </a:rPr>
              <a:t>aniel</a:t>
            </a:r>
            <a:r>
              <a:rPr lang="en-US" sz="3200" cap="small" dirty="0">
                <a:latin typeface="Tw Cen MT" panose="020B0602020104020603" pitchFamily="34" charset="0"/>
                <a:cs typeface="Times New Roman" pitchFamily="18" charset="0"/>
              </a:rPr>
              <a:t> 9:25)     </a:t>
            </a:r>
            <a:endParaRPr lang="en-US" sz="3200" dirty="0">
              <a:latin typeface="Tw Cen MT" panose="020B0602020104020603" pitchFamily="34" charset="0"/>
              <a:cs typeface="Times New Roman" pitchFamily="18" charset="0"/>
            </a:endParaRPr>
          </a:p>
          <a:p>
            <a:pPr lvl="0">
              <a:lnSpc>
                <a:spcPct val="75000"/>
              </a:lnSpc>
              <a:buNone/>
            </a:pPr>
            <a:r>
              <a:rPr lang="en-US" sz="3200" b="1" dirty="0">
                <a:latin typeface="Tw Cen MT" panose="020B0602020104020603" pitchFamily="34" charset="0"/>
                <a:cs typeface="Times New Roman" pitchFamily="18" charset="0"/>
              </a:rPr>
              <a:t>		B. </a:t>
            </a:r>
            <a:r>
              <a:rPr lang="en-US" sz="3200" b="1" u="sng" dirty="0">
                <a:latin typeface="Tw Cen MT" panose="020B0602020104020603" pitchFamily="34" charset="0"/>
                <a:cs typeface="Times New Roman" pitchFamily="18" charset="0"/>
              </a:rPr>
              <a:t>Second Period</a:t>
            </a:r>
            <a:r>
              <a:rPr lang="en-US" sz="3200" b="1" dirty="0">
                <a:latin typeface="Tw Cen MT" panose="020B0602020104020603" pitchFamily="34" charset="0"/>
                <a:cs typeface="Times New Roman" pitchFamily="18" charset="0"/>
              </a:rPr>
              <a:t>: 434 years = 62 Prophetic 			Weeks 396 B.C. to A.D. 32 </a:t>
            </a:r>
            <a:r>
              <a:rPr lang="en-US" sz="3200" dirty="0">
                <a:latin typeface="Tw Cen MT" panose="020B0602020104020603" pitchFamily="34" charset="0"/>
                <a:cs typeface="Times New Roman" pitchFamily="18" charset="0"/>
              </a:rPr>
              <a:t>(Daniel 9:25-26)</a:t>
            </a:r>
          </a:p>
          <a:p>
            <a:pPr lvl="0">
              <a:lnSpc>
                <a:spcPct val="75000"/>
              </a:lnSpc>
              <a:buNone/>
            </a:pPr>
            <a:r>
              <a:rPr lang="en-US" sz="3200" b="1" dirty="0">
                <a:latin typeface="Tw Cen MT" panose="020B0602020104020603" pitchFamily="34" charset="0"/>
                <a:cs typeface="Times New Roman" pitchFamily="18" charset="0"/>
              </a:rPr>
              <a:t>		C. </a:t>
            </a:r>
            <a:r>
              <a:rPr lang="en-US" sz="3200" b="1" u="sng" dirty="0">
                <a:latin typeface="Tw Cen MT" panose="020B0602020104020603" pitchFamily="34" charset="0"/>
                <a:cs typeface="Times New Roman" pitchFamily="18" charset="0"/>
              </a:rPr>
              <a:t>The Prophesied GAP</a:t>
            </a:r>
            <a:r>
              <a:rPr lang="en-US" sz="3200" b="1" dirty="0">
                <a:latin typeface="Tw Cen MT" panose="020B0602020104020603" pitchFamily="34" charset="0"/>
                <a:cs typeface="Times New Roman" pitchFamily="18" charset="0"/>
              </a:rPr>
              <a:t>:  A.D. 32 - A.D. 70 			</a:t>
            </a:r>
            <a:r>
              <a:rPr lang="en-US" sz="3200" dirty="0">
                <a:latin typeface="Tw Cen MT" panose="020B0602020104020603" pitchFamily="34" charset="0"/>
                <a:cs typeface="Times New Roman" pitchFamily="18" charset="0"/>
              </a:rPr>
              <a:t>(Daniel 9:26)</a:t>
            </a:r>
          </a:p>
          <a:p>
            <a:pPr lvl="0">
              <a:lnSpc>
                <a:spcPct val="75000"/>
              </a:lnSpc>
              <a:buNone/>
            </a:pPr>
            <a:r>
              <a:rPr lang="en-US" sz="3200" b="1" dirty="0">
                <a:latin typeface="Tw Cen MT" panose="020B0602020104020603" pitchFamily="34" charset="0"/>
                <a:cs typeface="Times New Roman" pitchFamily="18" charset="0"/>
              </a:rPr>
              <a:t>		D. </a:t>
            </a:r>
            <a:r>
              <a:rPr lang="en-US" sz="3200" b="1" u="sng" dirty="0">
                <a:latin typeface="Tw Cen MT" panose="020B0602020104020603" pitchFamily="34" charset="0"/>
                <a:cs typeface="Times New Roman" pitchFamily="18" charset="0"/>
              </a:rPr>
              <a:t>The Mystery GAP</a:t>
            </a:r>
            <a:r>
              <a:rPr lang="en-US" sz="3200" b="1" dirty="0">
                <a:latin typeface="Tw Cen MT" panose="020B0602020104020603" pitchFamily="34" charset="0"/>
                <a:cs typeface="Times New Roman" pitchFamily="18" charset="0"/>
              </a:rPr>
              <a:t>: Present Church Age </a:t>
            </a:r>
            <a:br>
              <a:rPr lang="en-US" sz="3200" b="1" dirty="0">
                <a:latin typeface="Tw Cen MT" panose="020B0602020104020603" pitchFamily="34" charset="0"/>
                <a:cs typeface="Times New Roman" pitchFamily="18" charset="0"/>
              </a:rPr>
            </a:br>
            <a:r>
              <a:rPr lang="en-US" sz="3200" b="1" dirty="0">
                <a:latin typeface="Tw Cen MT" panose="020B0602020104020603" pitchFamily="34" charset="0"/>
                <a:cs typeface="Times New Roman" pitchFamily="18" charset="0"/>
              </a:rPr>
              <a:t>   		</a:t>
            </a:r>
            <a:r>
              <a:rPr lang="en-US" sz="3200" dirty="0">
                <a:latin typeface="Tw Cen MT" panose="020B0602020104020603" pitchFamily="34" charset="0"/>
                <a:cs typeface="Times New Roman" pitchFamily="18" charset="0"/>
              </a:rPr>
              <a:t>(Ephesians 3:1-7; Colossians 1:24-29)</a:t>
            </a:r>
          </a:p>
          <a:p>
            <a:pPr lvl="0">
              <a:lnSpc>
                <a:spcPct val="75000"/>
              </a:lnSpc>
              <a:buNone/>
            </a:pPr>
            <a:r>
              <a:rPr lang="en-US" sz="3200" b="1" dirty="0">
                <a:latin typeface="Tw Cen MT" panose="020B0602020104020603" pitchFamily="34" charset="0"/>
                <a:cs typeface="Times New Roman" pitchFamily="18" charset="0"/>
              </a:rPr>
              <a:t>		E. </a:t>
            </a:r>
            <a:r>
              <a:rPr lang="en-US" sz="3200" b="1" u="sng" dirty="0">
                <a:latin typeface="Tw Cen MT" panose="020B0602020104020603" pitchFamily="34" charset="0"/>
                <a:cs typeface="Times New Roman" pitchFamily="18" charset="0"/>
              </a:rPr>
              <a:t>Third Period </a:t>
            </a:r>
            <a:r>
              <a:rPr lang="en-US" sz="3200" b="1" i="1" u="sng" dirty="0">
                <a:latin typeface="Tw Cen MT" panose="020B0602020104020603" pitchFamily="34" charset="0"/>
                <a:cs typeface="Times New Roman" pitchFamily="18" charset="0"/>
              </a:rPr>
              <a:t>Future</a:t>
            </a:r>
            <a:r>
              <a:rPr lang="en-US" sz="3200" b="1" dirty="0">
                <a:latin typeface="Tw Cen MT" panose="020B0602020104020603" pitchFamily="34" charset="0"/>
                <a:cs typeface="Times New Roman" pitchFamily="18" charset="0"/>
              </a:rPr>
              <a:t>: 7 years = 1 Prophetic 			Week  </a:t>
            </a:r>
            <a:r>
              <a:rPr lang="en-US" sz="3200" dirty="0">
                <a:latin typeface="Tw Cen MT" panose="020B0602020104020603" pitchFamily="34" charset="0"/>
                <a:cs typeface="Times New Roman" pitchFamily="18" charset="0"/>
              </a:rPr>
              <a:t>(Daniel 9:27)</a:t>
            </a:r>
          </a:p>
        </p:txBody>
      </p:sp>
      <p:sp>
        <p:nvSpPr>
          <p:cNvPr id="9" name="Rectangle 8">
            <a:extLst>
              <a:ext uri="{FF2B5EF4-FFF2-40B4-BE49-F238E27FC236}">
                <a16:creationId xmlns:a16="http://schemas.microsoft.com/office/drawing/2014/main" id="{9E0CE2EB-6AF5-4642-8496-E144EE9BFBA2}"/>
              </a:ext>
            </a:extLst>
          </p:cNvPr>
          <p:cNvSpPr/>
          <p:nvPr/>
        </p:nvSpPr>
        <p:spPr>
          <a:xfrm>
            <a:off x="554440" y="2643606"/>
            <a:ext cx="228600" cy="198119"/>
          </a:xfrm>
          <a:prstGeom prst="rect">
            <a:avLst/>
          </a:prstGeom>
          <a:solidFill>
            <a:srgbClr val="6600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00B5176F-93CF-4FF2-832D-701764B3939C}"/>
              </a:ext>
            </a:extLst>
          </p:cNvPr>
          <p:cNvSpPr/>
          <p:nvPr/>
        </p:nvSpPr>
        <p:spPr>
          <a:xfrm>
            <a:off x="561833" y="3457283"/>
            <a:ext cx="228600" cy="198119"/>
          </a:xfrm>
          <a:prstGeom prst="rect">
            <a:avLst/>
          </a:prstGeom>
          <a:solidFill>
            <a:srgbClr val="6600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43702025-3FC1-4948-8253-C42670BF200C}"/>
              </a:ext>
            </a:extLst>
          </p:cNvPr>
          <p:cNvSpPr/>
          <p:nvPr/>
        </p:nvSpPr>
        <p:spPr>
          <a:xfrm>
            <a:off x="554440" y="4321471"/>
            <a:ext cx="228600" cy="198119"/>
          </a:xfrm>
          <a:prstGeom prst="rect">
            <a:avLst/>
          </a:prstGeom>
          <a:solidFill>
            <a:srgbClr val="6600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5A465E17-780C-4092-AB22-9787F91ECE99}"/>
              </a:ext>
            </a:extLst>
          </p:cNvPr>
          <p:cNvSpPr/>
          <p:nvPr/>
        </p:nvSpPr>
        <p:spPr>
          <a:xfrm>
            <a:off x="561833" y="5135148"/>
            <a:ext cx="228600" cy="198119"/>
          </a:xfrm>
          <a:prstGeom prst="rect">
            <a:avLst/>
          </a:prstGeom>
          <a:solidFill>
            <a:srgbClr val="6600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F1EB6D6-8294-487C-98C7-FAEA782953AA}"/>
              </a:ext>
            </a:extLst>
          </p:cNvPr>
          <p:cNvSpPr txBox="1"/>
          <p:nvPr/>
        </p:nvSpPr>
        <p:spPr>
          <a:xfrm>
            <a:off x="-123967" y="-142484"/>
            <a:ext cx="9296685" cy="1371600"/>
          </a:xfrm>
          <a:prstGeom prst="rect">
            <a:avLst/>
          </a:prstGeom>
          <a:solidFill>
            <a:srgbClr val="2A0015">
              <a:alpha val="29804"/>
            </a:srgbClr>
          </a:solidFill>
          <a:effectLst>
            <a:softEdge rad="127000"/>
          </a:effectLst>
        </p:spPr>
        <p:txBody>
          <a:bodyPr wrap="square" rtlCol="0" anchor="ctr">
            <a:noAutofit/>
          </a:bodyPr>
          <a:lstStyle/>
          <a:p>
            <a:pPr lvl="1" algn="ctr">
              <a:lnSpc>
                <a:spcPct val="85000"/>
              </a:lnSpc>
              <a:defRPr/>
            </a:pPr>
            <a:r>
              <a:rPr kumimoji="0" lang="en-US" sz="5400" b="1" i="0" u="sng" strike="noStrike" kern="1200" cap="none"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PRE-TRIBULATION RAPTURE</a:t>
            </a:r>
          </a:p>
        </p:txBody>
      </p:sp>
      <p:sp>
        <p:nvSpPr>
          <p:cNvPr id="13" name="Rectangle 12">
            <a:extLst>
              <a:ext uri="{FF2B5EF4-FFF2-40B4-BE49-F238E27FC236}">
                <a16:creationId xmlns:a16="http://schemas.microsoft.com/office/drawing/2014/main" id="{8F103CF7-B43E-4682-9B21-6AE8AC350B85}"/>
              </a:ext>
            </a:extLst>
          </p:cNvPr>
          <p:cNvSpPr/>
          <p:nvPr/>
        </p:nvSpPr>
        <p:spPr>
          <a:xfrm>
            <a:off x="554440" y="5974081"/>
            <a:ext cx="228600" cy="198119"/>
          </a:xfrm>
          <a:prstGeom prst="rect">
            <a:avLst/>
          </a:prstGeom>
          <a:solidFill>
            <a:srgbClr val="6600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7433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187D09-1D55-4C91-B7EC-1B3FB009334F}"/>
              </a:ext>
            </a:extLst>
          </p:cNvPr>
          <p:cNvSpPr txBox="1"/>
          <p:nvPr/>
        </p:nvSpPr>
        <p:spPr>
          <a:xfrm>
            <a:off x="1219200" y="857250"/>
            <a:ext cx="7924800" cy="369332"/>
          </a:xfrm>
          <a:prstGeom prst="rect">
            <a:avLst/>
          </a:prstGeom>
          <a:solidFill>
            <a:srgbClr val="DCD8C2"/>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94ECC688-57F8-4E57-BF01-C62A49FECEE1}"/>
              </a:ext>
            </a:extLst>
          </p:cNvPr>
          <p:cNvPicPr>
            <a:picLocks noChangeAspect="1"/>
          </p:cNvPicPr>
          <p:nvPr/>
        </p:nvPicPr>
        <p:blipFill>
          <a:blip r:embed="rId2"/>
          <a:stretch>
            <a:fillRect/>
          </a:stretch>
        </p:blipFill>
        <p:spPr>
          <a:xfrm>
            <a:off x="-101601" y="0"/>
            <a:ext cx="9348329" cy="6934200"/>
          </a:xfrm>
          <a:prstGeom prst="rect">
            <a:avLst/>
          </a:prstGeom>
          <a:solidFill>
            <a:srgbClr val="54002A"/>
          </a:solidFill>
          <a:effectLst>
            <a:softEdge rad="63500"/>
          </a:effectLst>
        </p:spPr>
      </p:pic>
    </p:spTree>
    <p:extLst>
      <p:ext uri="{BB962C8B-B14F-4D97-AF65-F5344CB8AC3E}">
        <p14:creationId xmlns:p14="http://schemas.microsoft.com/office/powerpoint/2010/main" val="215235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DEBCBD-36BA-4B55-93C3-6E6BD2C1DD95}"/>
              </a:ext>
            </a:extLst>
          </p:cNvPr>
          <p:cNvSpPr/>
          <p:nvPr/>
        </p:nvSpPr>
        <p:spPr>
          <a:xfrm>
            <a:off x="28718" y="108585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AFCF27B-BAFA-419F-9D62-261289066189}"/>
              </a:ext>
            </a:extLst>
          </p:cNvPr>
          <p:cNvSpPr/>
          <p:nvPr/>
        </p:nvSpPr>
        <p:spPr>
          <a:xfrm>
            <a:off x="0" y="1066800"/>
            <a:ext cx="9144000" cy="57912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28600" y="1237488"/>
            <a:ext cx="8915400" cy="5468112"/>
          </a:xfrm>
        </p:spPr>
        <p:txBody>
          <a:bodyPr>
            <a:noAutofit/>
          </a:bodyPr>
          <a:lstStyle/>
          <a:p>
            <a:pPr lvl="0">
              <a:lnSpc>
                <a:spcPct val="75000"/>
              </a:lnSpc>
              <a:buNone/>
            </a:pPr>
            <a:r>
              <a:rPr lang="en-US" sz="3200" b="1" dirty="0">
                <a:solidFill>
                  <a:srgbClr val="660033"/>
                </a:solidFill>
                <a:latin typeface="Tw Cen MT" panose="020B0602020104020603" pitchFamily="34" charset="0"/>
                <a:cs typeface="Times New Roman" pitchFamily="18" charset="0"/>
              </a:rPr>
              <a:t>I.   </a:t>
            </a:r>
            <a:r>
              <a:rPr lang="en-US" sz="3600" b="1" dirty="0">
                <a:solidFill>
                  <a:srgbClr val="2A0015"/>
                </a:solidFill>
                <a:latin typeface="Tw Cen MT" panose="020B0602020104020603" pitchFamily="34" charset="0"/>
                <a:cs typeface="Times New Roman" pitchFamily="18" charset="0"/>
              </a:rPr>
              <a:t>THE DISTINCTIVE TIME FOR THE PRE-	TRIBULATION RAPTURE </a:t>
            </a:r>
            <a:r>
              <a:rPr lang="en-US" sz="3200" b="1" dirty="0">
                <a:latin typeface="Tw Cen MT" panose="020B0602020104020603" pitchFamily="34" charset="0"/>
                <a:cs typeface="Times New Roman" pitchFamily="18" charset="0"/>
              </a:rPr>
              <a:t>/ Daniel’s 70 Week 	Prophecy (Daniel 9:24-27)</a:t>
            </a:r>
            <a:endParaRPr lang="en-US" sz="3200" dirty="0">
              <a:latin typeface="Tw Cen MT" panose="020B0602020104020603" pitchFamily="34" charset="0"/>
              <a:cs typeface="Times New Roman" pitchFamily="18" charset="0"/>
            </a:endParaRPr>
          </a:p>
          <a:p>
            <a:pPr lvl="0">
              <a:lnSpc>
                <a:spcPct val="75000"/>
              </a:lnSpc>
              <a:buNone/>
            </a:pPr>
            <a:r>
              <a:rPr lang="en-US" sz="3200" b="1" dirty="0">
                <a:latin typeface="Tw Cen MT" panose="020B0602020104020603" pitchFamily="34" charset="0"/>
                <a:cs typeface="Times New Roman" pitchFamily="18" charset="0"/>
              </a:rPr>
              <a:t>		A. First Period: 49 years = 7 Prophetic Weeks </a:t>
            </a:r>
            <a:br>
              <a:rPr lang="en-US" sz="3200" b="1" dirty="0">
                <a:latin typeface="Tw Cen MT" panose="020B0602020104020603" pitchFamily="34" charset="0"/>
                <a:cs typeface="Times New Roman" pitchFamily="18" charset="0"/>
              </a:rPr>
            </a:br>
            <a:r>
              <a:rPr lang="en-US" sz="3200" b="1" dirty="0">
                <a:latin typeface="Tw Cen MT" panose="020B0602020104020603" pitchFamily="34" charset="0"/>
                <a:cs typeface="Times New Roman" pitchFamily="18" charset="0"/>
              </a:rPr>
              <a:t>   		445 to 396 </a:t>
            </a:r>
            <a:r>
              <a:rPr lang="en-US" sz="3200" b="1" cap="small" dirty="0" err="1">
                <a:latin typeface="Tw Cen MT" panose="020B0602020104020603" pitchFamily="34" charset="0"/>
                <a:cs typeface="Times New Roman" pitchFamily="18" charset="0"/>
              </a:rPr>
              <a:t>b.c.</a:t>
            </a:r>
            <a:r>
              <a:rPr lang="en-US" sz="3200" b="1" cap="small" dirty="0">
                <a:latin typeface="Tw Cen MT" panose="020B0602020104020603" pitchFamily="34" charset="0"/>
                <a:cs typeface="Times New Roman" pitchFamily="18" charset="0"/>
              </a:rPr>
              <a:t> (D</a:t>
            </a:r>
            <a:r>
              <a:rPr lang="en-US" sz="3200" b="1" dirty="0">
                <a:latin typeface="Tw Cen MT" panose="020B0602020104020603" pitchFamily="34" charset="0"/>
                <a:cs typeface="Times New Roman" pitchFamily="18" charset="0"/>
              </a:rPr>
              <a:t>aniel</a:t>
            </a:r>
            <a:r>
              <a:rPr lang="en-US" sz="3200" b="1" cap="small" dirty="0">
                <a:latin typeface="Tw Cen MT" panose="020B0602020104020603" pitchFamily="34" charset="0"/>
                <a:cs typeface="Times New Roman" pitchFamily="18" charset="0"/>
              </a:rPr>
              <a:t> 9:25)     </a:t>
            </a:r>
            <a:endParaRPr lang="en-US" sz="3200" b="1" dirty="0">
              <a:latin typeface="Tw Cen MT" panose="020B0602020104020603" pitchFamily="34" charset="0"/>
              <a:cs typeface="Times New Roman" pitchFamily="18" charset="0"/>
            </a:endParaRPr>
          </a:p>
          <a:p>
            <a:pPr lvl="0">
              <a:lnSpc>
                <a:spcPct val="75000"/>
              </a:lnSpc>
              <a:buNone/>
            </a:pPr>
            <a:r>
              <a:rPr lang="en-US" sz="3200" b="1" dirty="0">
                <a:latin typeface="Tw Cen MT" panose="020B0602020104020603" pitchFamily="34" charset="0"/>
                <a:cs typeface="Times New Roman" pitchFamily="18" charset="0"/>
              </a:rPr>
              <a:t>		B. Second Period: 434 years = 62 Prophetic 			Weeks 396 B.C. to A.D. 32 (Daniel 9:25-26)</a:t>
            </a:r>
          </a:p>
          <a:p>
            <a:pPr lvl="0">
              <a:lnSpc>
                <a:spcPct val="75000"/>
              </a:lnSpc>
              <a:buNone/>
            </a:pPr>
            <a:r>
              <a:rPr lang="en-US" sz="3200" b="1" dirty="0">
                <a:latin typeface="Tw Cen MT" panose="020B0602020104020603" pitchFamily="34" charset="0"/>
                <a:cs typeface="Times New Roman" pitchFamily="18" charset="0"/>
              </a:rPr>
              <a:t>		C. The Prophesied GAP:  A.D. 32 - A.D. 70 			(Daniel 9:26)</a:t>
            </a:r>
          </a:p>
          <a:p>
            <a:pPr lvl="0">
              <a:lnSpc>
                <a:spcPct val="75000"/>
              </a:lnSpc>
              <a:buNone/>
            </a:pPr>
            <a:r>
              <a:rPr lang="en-US" sz="3200" b="1" dirty="0">
                <a:latin typeface="Tw Cen MT" panose="020B0602020104020603" pitchFamily="34" charset="0"/>
                <a:cs typeface="Times New Roman" pitchFamily="18" charset="0"/>
              </a:rPr>
              <a:t>		D. The Mystery GAP: Present Church Age </a:t>
            </a:r>
            <a:br>
              <a:rPr lang="en-US" sz="3200" b="1" dirty="0">
                <a:latin typeface="Tw Cen MT" panose="020B0602020104020603" pitchFamily="34" charset="0"/>
                <a:cs typeface="Times New Roman" pitchFamily="18" charset="0"/>
              </a:rPr>
            </a:br>
            <a:r>
              <a:rPr lang="en-US" sz="3200" b="1" dirty="0">
                <a:latin typeface="Tw Cen MT" panose="020B0602020104020603" pitchFamily="34" charset="0"/>
                <a:cs typeface="Times New Roman" pitchFamily="18" charset="0"/>
              </a:rPr>
              <a:t>   		(Ephesians 3:1-7; Colossians 1:24-29)</a:t>
            </a:r>
          </a:p>
          <a:p>
            <a:pPr lvl="0">
              <a:lnSpc>
                <a:spcPct val="75000"/>
              </a:lnSpc>
              <a:buNone/>
            </a:pPr>
            <a:r>
              <a:rPr lang="en-US" sz="3200" b="1" dirty="0">
                <a:latin typeface="Tw Cen MT" panose="020B0602020104020603" pitchFamily="34" charset="0"/>
                <a:cs typeface="Times New Roman" pitchFamily="18" charset="0"/>
              </a:rPr>
              <a:t>		E. Third Period </a:t>
            </a:r>
            <a:r>
              <a:rPr lang="en-US" sz="3200" b="1" i="1" u="sng" dirty="0">
                <a:latin typeface="Tw Cen MT" panose="020B0602020104020603" pitchFamily="34" charset="0"/>
                <a:cs typeface="Times New Roman" pitchFamily="18" charset="0"/>
              </a:rPr>
              <a:t>Future</a:t>
            </a:r>
            <a:r>
              <a:rPr lang="en-US" sz="3200" b="1" dirty="0">
                <a:latin typeface="Tw Cen MT" panose="020B0602020104020603" pitchFamily="34" charset="0"/>
                <a:cs typeface="Times New Roman" pitchFamily="18" charset="0"/>
              </a:rPr>
              <a:t>: 7 years = 1 Prophetic 			Week  (Daniel 9:27)</a:t>
            </a:r>
          </a:p>
        </p:txBody>
      </p:sp>
      <p:sp>
        <p:nvSpPr>
          <p:cNvPr id="9" name="Rectangle 8">
            <a:extLst>
              <a:ext uri="{FF2B5EF4-FFF2-40B4-BE49-F238E27FC236}">
                <a16:creationId xmlns:a16="http://schemas.microsoft.com/office/drawing/2014/main" id="{9E0CE2EB-6AF5-4642-8496-E144EE9BFBA2}"/>
              </a:ext>
            </a:extLst>
          </p:cNvPr>
          <p:cNvSpPr/>
          <p:nvPr/>
        </p:nvSpPr>
        <p:spPr>
          <a:xfrm>
            <a:off x="554440" y="2643606"/>
            <a:ext cx="228600" cy="198119"/>
          </a:xfrm>
          <a:prstGeom prst="rect">
            <a:avLst/>
          </a:prstGeom>
          <a:solidFill>
            <a:srgbClr val="66003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0B5176F-93CF-4FF2-832D-701764B3939C}"/>
              </a:ext>
            </a:extLst>
          </p:cNvPr>
          <p:cNvSpPr/>
          <p:nvPr/>
        </p:nvSpPr>
        <p:spPr>
          <a:xfrm>
            <a:off x="561833" y="3457283"/>
            <a:ext cx="228600" cy="198119"/>
          </a:xfrm>
          <a:prstGeom prst="rect">
            <a:avLst/>
          </a:prstGeom>
          <a:solidFill>
            <a:srgbClr val="66003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3702025-3FC1-4948-8253-C42670BF200C}"/>
              </a:ext>
            </a:extLst>
          </p:cNvPr>
          <p:cNvSpPr/>
          <p:nvPr/>
        </p:nvSpPr>
        <p:spPr>
          <a:xfrm>
            <a:off x="554440" y="4321471"/>
            <a:ext cx="228600" cy="198119"/>
          </a:xfrm>
          <a:prstGeom prst="rect">
            <a:avLst/>
          </a:prstGeom>
          <a:solidFill>
            <a:srgbClr val="66003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A465E17-780C-4092-AB22-9787F91ECE99}"/>
              </a:ext>
            </a:extLst>
          </p:cNvPr>
          <p:cNvSpPr/>
          <p:nvPr/>
        </p:nvSpPr>
        <p:spPr>
          <a:xfrm>
            <a:off x="561833" y="5135148"/>
            <a:ext cx="228600" cy="198119"/>
          </a:xfrm>
          <a:prstGeom prst="rect">
            <a:avLst/>
          </a:prstGeom>
          <a:solidFill>
            <a:srgbClr val="66003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F1EB6D6-8294-487C-98C7-FAEA782953AA}"/>
              </a:ext>
            </a:extLst>
          </p:cNvPr>
          <p:cNvSpPr txBox="1"/>
          <p:nvPr/>
        </p:nvSpPr>
        <p:spPr>
          <a:xfrm>
            <a:off x="-123967" y="-142484"/>
            <a:ext cx="9220199" cy="1371600"/>
          </a:xfrm>
          <a:prstGeom prst="rect">
            <a:avLst/>
          </a:prstGeom>
          <a:solidFill>
            <a:srgbClr val="2A0015">
              <a:alpha val="29804"/>
            </a:srgbClr>
          </a:solidFill>
          <a:effectLst>
            <a:softEdge rad="127000"/>
          </a:effectLst>
        </p:spPr>
        <p:txBody>
          <a:bodyPr wrap="square" rtlCol="0" anchor="ctr">
            <a:noAutofit/>
          </a:bodyPr>
          <a:lstStyle/>
          <a:p>
            <a:pPr marL="457200" marR="0" lvl="1"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PRE-TRIBULATION RAPTURE</a:t>
            </a:r>
          </a:p>
        </p:txBody>
      </p:sp>
      <p:sp>
        <p:nvSpPr>
          <p:cNvPr id="13" name="Rectangle 12">
            <a:extLst>
              <a:ext uri="{FF2B5EF4-FFF2-40B4-BE49-F238E27FC236}">
                <a16:creationId xmlns:a16="http://schemas.microsoft.com/office/drawing/2014/main" id="{8F103CF7-B43E-4682-9B21-6AE8AC350B85}"/>
              </a:ext>
            </a:extLst>
          </p:cNvPr>
          <p:cNvSpPr/>
          <p:nvPr/>
        </p:nvSpPr>
        <p:spPr>
          <a:xfrm>
            <a:off x="554440" y="5974081"/>
            <a:ext cx="228600" cy="198119"/>
          </a:xfrm>
          <a:prstGeom prst="rect">
            <a:avLst/>
          </a:prstGeom>
          <a:solidFill>
            <a:srgbClr val="66003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414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11"/>
          <p:cNvSpPr txBox="1">
            <a:spLocks noChangeArrowheads="1"/>
          </p:cNvSpPr>
          <p:nvPr/>
        </p:nvSpPr>
        <p:spPr bwMode="auto">
          <a:xfrm>
            <a:off x="3315784" y="4705346"/>
            <a:ext cx="2276978" cy="876303"/>
          </a:xfrm>
          <a:prstGeom prst="rect">
            <a:avLst/>
          </a:prstGeom>
          <a:solidFill>
            <a:srgbClr val="404040">
              <a:alpha val="80000"/>
            </a:srgbClr>
          </a:solidFill>
          <a:ln w="19050">
            <a:solidFill>
              <a:srgbClr val="2E0040"/>
            </a:solidFill>
            <a:miter lim="800000"/>
            <a:headEnd/>
            <a:tailEnd/>
          </a:ln>
          <a:scene3d>
            <a:camera prst="orthographicFront"/>
            <a:lightRig rig="threePt" dir="t"/>
          </a:scene3d>
          <a:sp3d>
            <a:bevelT/>
          </a:sp3d>
        </p:spPr>
        <p:txBody>
          <a:bodyPr anchor="ctr">
            <a:noAutofit/>
          </a:bodyPr>
          <a:lstStyle/>
          <a:p>
            <a:pPr algn="ctr" eaLnBrk="0" hangingPunct="0">
              <a:lnSpc>
                <a:spcPct val="75000"/>
              </a:lnSpc>
            </a:pPr>
            <a:endParaRPr lang="en-US" sz="2000" b="1"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r>
              <a:rPr lang="en-US" sz="2000" b="1" dirty="0">
                <a:solidFill>
                  <a:schemeClr val="bg1"/>
                </a:solidFill>
                <a:latin typeface="Tw Cen MT" panose="020B0602020104020603" pitchFamily="34" charset="0"/>
                <a:ea typeface="Calibri" pitchFamily="34" charset="0"/>
                <a:cs typeface="Times New Roman" pitchFamily="18" charset="0"/>
              </a:rPr>
              <a:t>INTERLUDE</a:t>
            </a:r>
          </a:p>
          <a:p>
            <a:pPr algn="ctr" eaLnBrk="0" hangingPunct="0">
              <a:lnSpc>
                <a:spcPct val="80000"/>
              </a:lnSpc>
            </a:pPr>
            <a:r>
              <a:rPr lang="en-US" sz="2000" b="1" dirty="0">
                <a:solidFill>
                  <a:schemeClr val="bg1"/>
                </a:solidFill>
                <a:latin typeface="Tw Cen MT" panose="020B0602020104020603" pitchFamily="34" charset="0"/>
                <a:ea typeface="Calibri" pitchFamily="34" charset="0"/>
                <a:cs typeface="Times New Roman" pitchFamily="18" charset="0"/>
              </a:rPr>
              <a:t>ALLOWANCE</a:t>
            </a:r>
          </a:p>
          <a:p>
            <a:pPr algn="ctr" eaLnBrk="0" hangingPunct="0">
              <a:lnSpc>
                <a:spcPct val="80000"/>
              </a:lnSpc>
            </a:pPr>
            <a:r>
              <a:rPr lang="en-US" sz="2000" dirty="0">
                <a:solidFill>
                  <a:schemeClr val="bg1"/>
                </a:solidFill>
                <a:latin typeface="Tw Cen MT" panose="020B0602020104020603" pitchFamily="34" charset="0"/>
                <a:ea typeface="Calibri" pitchFamily="34" charset="0"/>
                <a:cs typeface="Times New Roman" pitchFamily="18" charset="0"/>
              </a:rPr>
              <a:t>Daniel 9:26</a:t>
            </a:r>
          </a:p>
          <a:p>
            <a:pPr algn="ctr" eaLnBrk="0" hangingPunct="0">
              <a:lnSpc>
                <a:spcPct val="75000"/>
              </a:lnSpc>
            </a:pPr>
            <a:endParaRPr lang="en-US" sz="2000" b="1" dirty="0">
              <a:solidFill>
                <a:schemeClr val="bg1"/>
              </a:solidFill>
              <a:latin typeface="Tw Cen MT" panose="020B0602020104020603" pitchFamily="34" charset="0"/>
              <a:ea typeface="Calibri" pitchFamily="34" charset="0"/>
              <a:cs typeface="Times New Roman" pitchFamily="18" charset="0"/>
            </a:endParaRPr>
          </a:p>
        </p:txBody>
      </p:sp>
      <p:sp>
        <p:nvSpPr>
          <p:cNvPr id="19460" name="Text Box 28"/>
          <p:cNvSpPr txBox="1">
            <a:spLocks noChangeArrowheads="1"/>
          </p:cNvSpPr>
          <p:nvPr/>
        </p:nvSpPr>
        <p:spPr bwMode="auto">
          <a:xfrm>
            <a:off x="3315784" y="3273422"/>
            <a:ext cx="2284916" cy="1371600"/>
          </a:xfrm>
          <a:prstGeom prst="rect">
            <a:avLst/>
          </a:prstGeom>
          <a:solidFill>
            <a:srgbClr val="404040"/>
          </a:solidFill>
          <a:ln w="28575">
            <a:solidFill>
              <a:srgbClr val="2E0040"/>
            </a:solidFill>
            <a:miter lim="800000"/>
            <a:headEnd/>
            <a:tailEnd/>
          </a:ln>
          <a:scene3d>
            <a:camera prst="orthographicFront"/>
            <a:lightRig rig="threePt" dir="t"/>
          </a:scene3d>
          <a:sp3d>
            <a:bevelT/>
          </a:sp3d>
        </p:spPr>
        <p:txBody>
          <a:bodyPr anchor="ctr"/>
          <a:lstStyle/>
          <a:p>
            <a:pPr algn="ctr" eaLnBrk="0" hangingPunct="0"/>
            <a:r>
              <a:rPr lang="en-US" sz="2000" b="1" dirty="0">
                <a:solidFill>
                  <a:schemeClr val="bg1"/>
                </a:solidFill>
                <a:latin typeface="Tw Cen MT" panose="020B0602020104020603" pitchFamily="34" charset="0"/>
                <a:ea typeface="Calibri" pitchFamily="34" charset="0"/>
                <a:cs typeface="Times New Roman" pitchFamily="18" charset="0"/>
              </a:rPr>
              <a:t>CHURCH AGE</a:t>
            </a:r>
          </a:p>
          <a:p>
            <a:pPr algn="ctr" eaLnBrk="0" hangingPunct="0">
              <a:lnSpc>
                <a:spcPct val="75000"/>
              </a:lnSpc>
            </a:pPr>
            <a:r>
              <a:rPr lang="en-US" sz="2000" dirty="0">
                <a:solidFill>
                  <a:schemeClr val="bg1"/>
                </a:solidFill>
                <a:latin typeface="Tw Cen MT" panose="020B0602020104020603" pitchFamily="34" charset="0"/>
                <a:ea typeface="Calibri" pitchFamily="34" charset="0"/>
                <a:cs typeface="Times New Roman" pitchFamily="18" charset="0"/>
              </a:rPr>
              <a:t>Ephesians 3:1-7</a:t>
            </a:r>
          </a:p>
          <a:p>
            <a:pPr algn="ctr" eaLnBrk="0" hangingPunct="0">
              <a:lnSpc>
                <a:spcPct val="80000"/>
              </a:lnSpc>
            </a:pPr>
            <a:r>
              <a:rPr lang="en-US" sz="2000" dirty="0">
                <a:solidFill>
                  <a:schemeClr val="bg1"/>
                </a:solidFill>
                <a:latin typeface="Tw Cen MT" panose="020B0602020104020603" pitchFamily="34" charset="0"/>
                <a:ea typeface="Calibri" pitchFamily="34" charset="0"/>
                <a:cs typeface="Times New Roman" pitchFamily="18" charset="0"/>
              </a:rPr>
              <a:t>Colossians 1:24-29</a:t>
            </a:r>
          </a:p>
          <a:p>
            <a:pPr algn="ctr" eaLnBrk="0" hangingPunct="0">
              <a:lnSpc>
                <a:spcPct val="75000"/>
              </a:lnSpc>
            </a:pPr>
            <a:r>
              <a:rPr lang="en-US" sz="2000" dirty="0">
                <a:solidFill>
                  <a:schemeClr val="bg1"/>
                </a:solidFill>
                <a:latin typeface="Tw Cen MT" panose="020B0602020104020603" pitchFamily="34" charset="0"/>
                <a:ea typeface="Calibri" pitchFamily="34" charset="0"/>
                <a:cs typeface="Times New Roman" pitchFamily="18" charset="0"/>
              </a:rPr>
              <a:t>Romans 16:25,26</a:t>
            </a:r>
          </a:p>
        </p:txBody>
      </p:sp>
      <p:sp>
        <p:nvSpPr>
          <p:cNvPr id="19461" name="Text Box 17"/>
          <p:cNvSpPr txBox="1">
            <a:spLocks noChangeArrowheads="1"/>
          </p:cNvSpPr>
          <p:nvPr/>
        </p:nvSpPr>
        <p:spPr bwMode="auto">
          <a:xfrm>
            <a:off x="152399" y="4697418"/>
            <a:ext cx="2810003" cy="1219200"/>
          </a:xfrm>
          <a:prstGeom prst="rect">
            <a:avLst/>
          </a:prstGeom>
          <a:solidFill>
            <a:srgbClr val="2E0040"/>
          </a:solidFill>
          <a:ln w="9525">
            <a:solidFill>
              <a:srgbClr val="000000"/>
            </a:solidFill>
            <a:miter lim="800000"/>
            <a:headEnd/>
            <a:tailEnd/>
          </a:ln>
          <a:scene3d>
            <a:camera prst="orthographicFront"/>
            <a:lightRig rig="threePt" dir="t"/>
          </a:scene3d>
          <a:sp3d>
            <a:bevelT prst="convex"/>
          </a:sp3d>
        </p:spPr>
        <p:txBody>
          <a:bodyPr anchor="ctr"/>
          <a:lstStyle/>
          <a:p>
            <a:pPr algn="ctr" eaLnBrk="0" hangingPunct="0">
              <a:lnSpc>
                <a:spcPct val="75000"/>
              </a:lnSpc>
            </a:pPr>
            <a:endParaRPr lang="en-US" sz="2400" b="1"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r>
              <a:rPr lang="en-US" sz="2400" dirty="0">
                <a:solidFill>
                  <a:schemeClr val="bg1"/>
                </a:solidFill>
                <a:latin typeface="Tw Cen MT" panose="020B0602020104020603" pitchFamily="34" charset="0"/>
                <a:ea typeface="Calibri" pitchFamily="34" charset="0"/>
                <a:cs typeface="Times New Roman" pitchFamily="18" charset="0"/>
              </a:rPr>
              <a:t>DANIEL 9:25</a:t>
            </a:r>
          </a:p>
          <a:p>
            <a:pPr algn="ctr" eaLnBrk="0" hangingPunct="0">
              <a:lnSpc>
                <a:spcPct val="75000"/>
              </a:lnSpc>
            </a:pPr>
            <a:r>
              <a:rPr lang="en-US" sz="2400" b="1" dirty="0">
                <a:solidFill>
                  <a:schemeClr val="bg1"/>
                </a:solidFill>
                <a:latin typeface="Tw Cen MT" panose="020B0602020104020603" pitchFamily="34" charset="0"/>
                <a:ea typeface="Calibri" pitchFamily="34" charset="0"/>
                <a:cs typeface="Times New Roman" pitchFamily="18" charset="0"/>
              </a:rPr>
              <a:t>69 Weeks = </a:t>
            </a:r>
          </a:p>
          <a:p>
            <a:pPr algn="ctr" eaLnBrk="0" hangingPunct="0">
              <a:lnSpc>
                <a:spcPct val="75000"/>
              </a:lnSpc>
            </a:pPr>
            <a:r>
              <a:rPr lang="en-US" sz="2400" b="1" spc="300" dirty="0">
                <a:solidFill>
                  <a:schemeClr val="bg1"/>
                </a:solidFill>
                <a:latin typeface="Tw Cen MT" panose="020B0602020104020603" pitchFamily="34" charset="0"/>
                <a:ea typeface="Calibri" pitchFamily="34" charset="0"/>
                <a:cs typeface="Times New Roman" pitchFamily="18" charset="0"/>
              </a:rPr>
              <a:t>483 Years</a:t>
            </a:r>
          </a:p>
          <a:p>
            <a:pPr eaLnBrk="0" hangingPunct="0"/>
            <a:endParaRPr lang="en-US" dirty="0">
              <a:ea typeface="Calibri" pitchFamily="34" charset="0"/>
              <a:cs typeface="Times New Roman" pitchFamily="18" charset="0"/>
            </a:endParaRPr>
          </a:p>
        </p:txBody>
      </p:sp>
      <p:sp>
        <p:nvSpPr>
          <p:cNvPr id="19462" name="Text Box 25"/>
          <p:cNvSpPr txBox="1">
            <a:spLocks noChangeArrowheads="1"/>
          </p:cNvSpPr>
          <p:nvPr/>
        </p:nvSpPr>
        <p:spPr bwMode="auto">
          <a:xfrm>
            <a:off x="152400" y="3324224"/>
            <a:ext cx="1371600" cy="1280160"/>
          </a:xfrm>
          <a:prstGeom prst="rect">
            <a:avLst/>
          </a:prstGeom>
          <a:solidFill>
            <a:srgbClr val="2E0040"/>
          </a:solidFill>
          <a:ln w="9525">
            <a:solidFill>
              <a:srgbClr val="000000"/>
            </a:solidFill>
            <a:miter lim="800000"/>
            <a:headEnd/>
            <a:tailEnd/>
          </a:ln>
        </p:spPr>
        <p:txBody>
          <a:bodyPr anchor="ctr">
            <a:noAutofit/>
          </a:bodyPr>
          <a:lstStyle/>
          <a:p>
            <a:pPr algn="ctr" eaLnBrk="0" hangingPunct="0">
              <a:lnSpc>
                <a:spcPct val="75000"/>
              </a:lnSpc>
            </a:pPr>
            <a:r>
              <a:rPr lang="en-US" sz="2000" dirty="0">
                <a:solidFill>
                  <a:schemeClr val="bg1"/>
                </a:solidFill>
                <a:latin typeface="Tw Cen MT" panose="020B0602020104020603" pitchFamily="34" charset="0"/>
                <a:ea typeface="Calibri" pitchFamily="34" charset="0"/>
                <a:cs typeface="Times New Roman" pitchFamily="18" charset="0"/>
              </a:rPr>
              <a:t>DANIEL 9:25</a:t>
            </a:r>
          </a:p>
          <a:p>
            <a:pPr algn="ctr" eaLnBrk="0" hangingPunct="0">
              <a:lnSpc>
                <a:spcPct val="75000"/>
              </a:lnSpc>
            </a:pPr>
            <a:r>
              <a:rPr lang="en-US" sz="2000" b="1" spc="-150" dirty="0">
                <a:solidFill>
                  <a:schemeClr val="bg1"/>
                </a:solidFill>
                <a:latin typeface="Tw Cen MT" panose="020B0602020104020603" pitchFamily="34" charset="0"/>
                <a:ea typeface="Calibri" pitchFamily="34" charset="0"/>
                <a:cs typeface="Times New Roman" pitchFamily="18" charset="0"/>
              </a:rPr>
              <a:t>7 Weeks </a:t>
            </a:r>
          </a:p>
          <a:p>
            <a:pPr algn="ctr" eaLnBrk="0" hangingPunct="0">
              <a:lnSpc>
                <a:spcPct val="75000"/>
              </a:lnSpc>
            </a:pPr>
            <a:r>
              <a:rPr lang="en-US" sz="2000" b="1" dirty="0">
                <a:solidFill>
                  <a:schemeClr val="bg1"/>
                </a:solidFill>
                <a:latin typeface="Tw Cen MT" panose="020B0602020104020603" pitchFamily="34" charset="0"/>
                <a:ea typeface="Calibri" pitchFamily="34" charset="0"/>
                <a:cs typeface="Times New Roman" pitchFamily="18" charset="0"/>
              </a:rPr>
              <a:t>= </a:t>
            </a:r>
          </a:p>
          <a:p>
            <a:pPr algn="ctr" eaLnBrk="0" hangingPunct="0">
              <a:lnSpc>
                <a:spcPct val="75000"/>
              </a:lnSpc>
            </a:pPr>
            <a:r>
              <a:rPr lang="en-US" sz="2000" b="1" dirty="0">
                <a:solidFill>
                  <a:schemeClr val="bg1"/>
                </a:solidFill>
                <a:latin typeface="Tw Cen MT" panose="020B0602020104020603" pitchFamily="34" charset="0"/>
                <a:ea typeface="Calibri" pitchFamily="34" charset="0"/>
                <a:cs typeface="Times New Roman" pitchFamily="18" charset="0"/>
              </a:rPr>
              <a:t>49 Years</a:t>
            </a:r>
          </a:p>
        </p:txBody>
      </p:sp>
      <p:sp>
        <p:nvSpPr>
          <p:cNvPr id="30" name="TextBox 29">
            <a:extLst>
              <a:ext uri="{FF2B5EF4-FFF2-40B4-BE49-F238E27FC236}">
                <a16:creationId xmlns:a16="http://schemas.microsoft.com/office/drawing/2014/main" id="{6986166F-D92B-40EF-B6E9-5FC51C8CFD7D}"/>
              </a:ext>
            </a:extLst>
          </p:cNvPr>
          <p:cNvSpPr txBox="1"/>
          <p:nvPr/>
        </p:nvSpPr>
        <p:spPr>
          <a:xfrm>
            <a:off x="7422382" y="3022204"/>
            <a:ext cx="1600625" cy="1472383"/>
          </a:xfrm>
          <a:prstGeom prst="rect">
            <a:avLst/>
          </a:prstGeom>
          <a:solidFill>
            <a:srgbClr val="2E0017">
              <a:alpha val="36000"/>
            </a:srgbClr>
          </a:solidFill>
        </p:spPr>
        <p:txBody>
          <a:bodyPr wrap="square" rtlCol="0">
            <a:noAutofit/>
          </a:bodyPr>
          <a:lstStyle/>
          <a:p>
            <a:endParaRPr lang="en-US" dirty="0"/>
          </a:p>
        </p:txBody>
      </p:sp>
      <p:sp>
        <p:nvSpPr>
          <p:cNvPr id="19467" name="Text Box 23"/>
          <p:cNvSpPr txBox="1">
            <a:spLocks noChangeArrowheads="1"/>
          </p:cNvSpPr>
          <p:nvPr/>
        </p:nvSpPr>
        <p:spPr bwMode="auto">
          <a:xfrm>
            <a:off x="7325746" y="2935436"/>
            <a:ext cx="1772215" cy="1645920"/>
          </a:xfrm>
          <a:prstGeom prst="rect">
            <a:avLst/>
          </a:prstGeom>
          <a:blipFill dpi="0" rotWithShape="1">
            <a:blip r:embed="rId3">
              <a:alphaModFix amt="90000"/>
            </a:blip>
            <a:srcRect/>
            <a:stretch>
              <a:fillRect/>
            </a:stretch>
          </a:blipFill>
          <a:ln w="57150">
            <a:solidFill>
              <a:schemeClr val="tx2">
                <a:lumMod val="50000"/>
              </a:schemeClr>
            </a:solidFill>
            <a:miter lim="800000"/>
            <a:headEnd/>
            <a:tailEnd/>
          </a:ln>
        </p:spPr>
        <p:txBody>
          <a:bodyPr wrap="square">
            <a:noAutofit/>
          </a:bodyPr>
          <a:lstStyle/>
          <a:p>
            <a:pPr algn="ctr" eaLnBrk="0" hangingPunct="0"/>
            <a:r>
              <a:rPr lang="en-US" sz="2000" b="1" spc="300" dirty="0">
                <a:ln>
                  <a:solidFill>
                    <a:sysClr val="windowText" lastClr="000000"/>
                  </a:solidFill>
                </a:ln>
                <a:solidFill>
                  <a:schemeClr val="bg1">
                    <a:lumMod val="95000"/>
                  </a:schemeClr>
                </a:solidFill>
                <a:latin typeface="Tw Cen MT" panose="020B0602020104020603" pitchFamily="34" charset="0"/>
                <a:ea typeface="Calibri" pitchFamily="34" charset="0"/>
                <a:cs typeface="Times New Roman" pitchFamily="18" charset="0"/>
              </a:rPr>
              <a:t>CHRIST’S  </a:t>
            </a:r>
          </a:p>
          <a:p>
            <a:pPr algn="ctr" eaLnBrk="0" hangingPunct="0"/>
            <a:r>
              <a:rPr lang="en-US" sz="2000" b="1" spc="120" dirty="0">
                <a:ln>
                  <a:solidFill>
                    <a:sysClr val="windowText" lastClr="000000"/>
                  </a:solidFill>
                </a:ln>
                <a:solidFill>
                  <a:schemeClr val="bg1">
                    <a:lumMod val="95000"/>
                  </a:schemeClr>
                </a:solidFill>
                <a:latin typeface="Tw Cen MT" panose="020B0602020104020603" pitchFamily="34" charset="0"/>
                <a:ea typeface="Calibri" pitchFamily="34" charset="0"/>
                <a:cs typeface="Times New Roman" pitchFamily="18" charset="0"/>
              </a:rPr>
              <a:t>MILLENNIAL</a:t>
            </a:r>
          </a:p>
          <a:p>
            <a:pPr algn="ctr" eaLnBrk="0" hangingPunct="0"/>
            <a:r>
              <a:rPr lang="en-US" sz="2000" b="1" spc="300" dirty="0">
                <a:solidFill>
                  <a:schemeClr val="bg1">
                    <a:lumMod val="95000"/>
                  </a:schemeClr>
                </a:solidFill>
                <a:latin typeface="Tw Cen MT" panose="020B0602020104020603" pitchFamily="34" charset="0"/>
                <a:ea typeface="Calibri" pitchFamily="34" charset="0"/>
                <a:cs typeface="Times New Roman" pitchFamily="18" charset="0"/>
              </a:rPr>
              <a:t>KINGDOM</a:t>
            </a:r>
          </a:p>
          <a:p>
            <a:pPr algn="ctr" eaLnBrk="0" hangingPunct="0"/>
            <a:r>
              <a:rPr lang="en-US" sz="2000" b="1" dirty="0">
                <a:solidFill>
                  <a:schemeClr val="bg1">
                    <a:lumMod val="95000"/>
                  </a:schemeClr>
                </a:solidFill>
                <a:latin typeface="Tw Cen MT" panose="020B0602020104020603" pitchFamily="34" charset="0"/>
                <a:ea typeface="Calibri" pitchFamily="34" charset="0"/>
                <a:cs typeface="Times New Roman" pitchFamily="18" charset="0"/>
              </a:rPr>
              <a:t>Revelation </a:t>
            </a:r>
          </a:p>
          <a:p>
            <a:pPr algn="ctr" eaLnBrk="0" hangingPunct="0"/>
            <a:r>
              <a:rPr lang="en-US" sz="2000" b="1" dirty="0">
                <a:solidFill>
                  <a:schemeClr val="bg1">
                    <a:lumMod val="95000"/>
                  </a:schemeClr>
                </a:solidFill>
                <a:latin typeface="Tw Cen MT" panose="020B0602020104020603" pitchFamily="34" charset="0"/>
                <a:ea typeface="Calibri" pitchFamily="34" charset="0"/>
                <a:cs typeface="Times New Roman" pitchFamily="18" charset="0"/>
              </a:rPr>
              <a:t>20:1-7</a:t>
            </a:r>
          </a:p>
          <a:p>
            <a:pPr algn="ctr" eaLnBrk="0" hangingPunct="0"/>
            <a:endParaRPr lang="en-US" sz="2000" b="1" spc="300" dirty="0">
              <a:latin typeface="Tw Cen MT" panose="020B0602020104020603" pitchFamily="34" charset="0"/>
              <a:ea typeface="Calibri" pitchFamily="34" charset="0"/>
              <a:cs typeface="Times New Roman" pitchFamily="18" charset="0"/>
            </a:endParaRPr>
          </a:p>
        </p:txBody>
      </p:sp>
      <p:sp>
        <p:nvSpPr>
          <p:cNvPr id="19463" name="Text Box 24"/>
          <p:cNvSpPr txBox="1">
            <a:spLocks noChangeArrowheads="1"/>
          </p:cNvSpPr>
          <p:nvPr/>
        </p:nvSpPr>
        <p:spPr bwMode="auto">
          <a:xfrm>
            <a:off x="1592807" y="3320416"/>
            <a:ext cx="1371600" cy="1280160"/>
          </a:xfrm>
          <a:prstGeom prst="rect">
            <a:avLst/>
          </a:prstGeom>
          <a:solidFill>
            <a:srgbClr val="2E0040"/>
          </a:solidFill>
          <a:ln w="9525">
            <a:solidFill>
              <a:srgbClr val="000000"/>
            </a:solidFill>
            <a:miter lim="800000"/>
            <a:headEnd/>
            <a:tailEnd/>
          </a:ln>
        </p:spPr>
        <p:txBody>
          <a:bodyPr anchor="t"/>
          <a:lstStyle/>
          <a:p>
            <a:pPr algn="ctr" eaLnBrk="0" hangingPunct="0">
              <a:lnSpc>
                <a:spcPct val="75000"/>
              </a:lnSpc>
            </a:pPr>
            <a:endParaRPr lang="en-US" sz="40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r>
              <a:rPr lang="en-US" sz="2000" dirty="0">
                <a:solidFill>
                  <a:schemeClr val="bg1"/>
                </a:solidFill>
                <a:latin typeface="Tw Cen MT" panose="020B0602020104020603" pitchFamily="34" charset="0"/>
                <a:ea typeface="Calibri" pitchFamily="34" charset="0"/>
                <a:cs typeface="Times New Roman" pitchFamily="18" charset="0"/>
              </a:rPr>
              <a:t>DANIEL 9:25</a:t>
            </a:r>
          </a:p>
          <a:p>
            <a:pPr algn="ctr" eaLnBrk="0" hangingPunct="0">
              <a:lnSpc>
                <a:spcPct val="75000"/>
              </a:lnSpc>
            </a:pPr>
            <a:r>
              <a:rPr lang="en-US" sz="2000" b="1" dirty="0">
                <a:solidFill>
                  <a:schemeClr val="bg1"/>
                </a:solidFill>
                <a:latin typeface="Tw Cen MT" panose="020B0602020104020603" pitchFamily="34" charset="0"/>
                <a:ea typeface="Calibri" pitchFamily="34" charset="0"/>
                <a:cs typeface="Times New Roman" pitchFamily="18" charset="0"/>
              </a:rPr>
              <a:t>62 Weeks = </a:t>
            </a:r>
          </a:p>
          <a:p>
            <a:pPr algn="ctr" eaLnBrk="0" hangingPunct="0">
              <a:lnSpc>
                <a:spcPct val="75000"/>
              </a:lnSpc>
            </a:pPr>
            <a:r>
              <a:rPr lang="en-US" sz="2000" b="1" dirty="0">
                <a:solidFill>
                  <a:schemeClr val="bg1"/>
                </a:solidFill>
                <a:latin typeface="Tw Cen MT" panose="020B0602020104020603" pitchFamily="34" charset="0"/>
                <a:ea typeface="Calibri" pitchFamily="34" charset="0"/>
                <a:cs typeface="Times New Roman" pitchFamily="18" charset="0"/>
              </a:rPr>
              <a:t>434 Years</a:t>
            </a:r>
          </a:p>
          <a:p>
            <a:pPr algn="ctr" eaLnBrk="0" hangingPunct="0">
              <a:lnSpc>
                <a:spcPct val="75000"/>
              </a:lnSpc>
            </a:pPr>
            <a:endParaRPr lang="en-US" sz="200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endParaRPr lang="en-US" sz="200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endParaRPr lang="en-US" sz="200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endParaRPr lang="en-US" sz="200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endParaRPr lang="en-US" sz="200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endParaRPr lang="en-US" sz="200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endParaRPr lang="en-US" sz="200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endParaRPr lang="en-US" sz="200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endParaRPr lang="en-US" sz="200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endParaRPr lang="en-US" sz="2000" dirty="0">
              <a:solidFill>
                <a:schemeClr val="bg1"/>
              </a:solidFill>
              <a:latin typeface="Tw Cen MT" panose="020B0602020104020603" pitchFamily="34" charset="0"/>
              <a:ea typeface="Calibri" pitchFamily="34" charset="0"/>
              <a:cs typeface="Times New Roman" pitchFamily="18" charset="0"/>
            </a:endParaRPr>
          </a:p>
          <a:p>
            <a:pPr eaLnBrk="0" hangingPunct="0"/>
            <a:endParaRPr lang="en-US" dirty="0">
              <a:ea typeface="Calibri" pitchFamily="34" charset="0"/>
              <a:cs typeface="Times New Roman" pitchFamily="18" charset="0"/>
            </a:endParaRPr>
          </a:p>
        </p:txBody>
      </p:sp>
      <p:sp>
        <p:nvSpPr>
          <p:cNvPr id="19465" name="Text Box 27"/>
          <p:cNvSpPr txBox="1">
            <a:spLocks noChangeArrowheads="1"/>
          </p:cNvSpPr>
          <p:nvPr/>
        </p:nvSpPr>
        <p:spPr bwMode="auto">
          <a:xfrm>
            <a:off x="5689292" y="4678600"/>
            <a:ext cx="1554480" cy="1005840"/>
          </a:xfrm>
          <a:prstGeom prst="rect">
            <a:avLst/>
          </a:prstGeom>
          <a:solidFill>
            <a:srgbClr val="2E0040">
              <a:alpha val="80000"/>
            </a:srgbClr>
          </a:solidFill>
          <a:ln w="9525">
            <a:solidFill>
              <a:srgbClr val="000000"/>
            </a:solidFill>
            <a:miter lim="800000"/>
            <a:headEnd/>
            <a:tailEnd/>
          </a:ln>
        </p:spPr>
        <p:txBody>
          <a:bodyPr anchor="ctr"/>
          <a:lstStyle/>
          <a:p>
            <a:pPr algn="ctr" eaLnBrk="0" hangingPunct="0">
              <a:lnSpc>
                <a:spcPct val="80000"/>
              </a:lnSpc>
            </a:pPr>
            <a:r>
              <a:rPr lang="en-US" sz="2000" b="1" dirty="0">
                <a:solidFill>
                  <a:schemeClr val="bg1"/>
                </a:solidFill>
                <a:latin typeface="Tw Cen MT" panose="020B0602020104020603" pitchFamily="34" charset="0"/>
                <a:ea typeface="Calibri" pitchFamily="34" charset="0"/>
                <a:cs typeface="Times New Roman" pitchFamily="18" charset="0"/>
              </a:rPr>
              <a:t>Dan. 9:27</a:t>
            </a:r>
          </a:p>
          <a:p>
            <a:pPr algn="ctr" eaLnBrk="0" hangingPunct="0">
              <a:lnSpc>
                <a:spcPct val="80000"/>
              </a:lnSpc>
            </a:pPr>
            <a:r>
              <a:rPr lang="en-US" sz="2000" b="1" dirty="0">
                <a:solidFill>
                  <a:schemeClr val="bg1"/>
                </a:solidFill>
                <a:latin typeface="Tw Cen MT" panose="020B0602020104020603" pitchFamily="34" charset="0"/>
                <a:ea typeface="Calibri" pitchFamily="34" charset="0"/>
                <a:cs typeface="Times New Roman" pitchFamily="18" charset="0"/>
              </a:rPr>
              <a:t>1 Week = </a:t>
            </a:r>
          </a:p>
          <a:p>
            <a:pPr algn="ctr" eaLnBrk="0" hangingPunct="0">
              <a:lnSpc>
                <a:spcPct val="80000"/>
              </a:lnSpc>
            </a:pPr>
            <a:r>
              <a:rPr lang="en-US" sz="2000" b="1" dirty="0">
                <a:solidFill>
                  <a:schemeClr val="bg1"/>
                </a:solidFill>
                <a:latin typeface="Tw Cen MT" panose="020B0602020104020603" pitchFamily="34" charset="0"/>
                <a:ea typeface="Calibri" pitchFamily="34" charset="0"/>
                <a:cs typeface="Times New Roman" pitchFamily="18" charset="0"/>
              </a:rPr>
              <a:t>7 Year</a:t>
            </a:r>
          </a:p>
          <a:p>
            <a:pPr algn="ctr" eaLnBrk="0" hangingPunct="0">
              <a:lnSpc>
                <a:spcPct val="80000"/>
              </a:lnSpc>
            </a:pPr>
            <a:r>
              <a:rPr lang="en-US" sz="2000" b="1" dirty="0">
                <a:solidFill>
                  <a:schemeClr val="bg1"/>
                </a:solidFill>
                <a:latin typeface="Tw Cen MT" panose="020B0602020104020603" pitchFamily="34" charset="0"/>
                <a:ea typeface="Calibri" pitchFamily="34" charset="0"/>
                <a:cs typeface="Times New Roman" pitchFamily="18" charset="0"/>
              </a:rPr>
              <a:t>Tribulation</a:t>
            </a:r>
          </a:p>
        </p:txBody>
      </p:sp>
      <p:sp>
        <p:nvSpPr>
          <p:cNvPr id="19466" name="Text Box 26"/>
          <p:cNvSpPr txBox="1">
            <a:spLocks noChangeArrowheads="1"/>
          </p:cNvSpPr>
          <p:nvPr/>
        </p:nvSpPr>
        <p:spPr bwMode="auto">
          <a:xfrm>
            <a:off x="152400" y="1701321"/>
            <a:ext cx="1508760" cy="1533353"/>
          </a:xfrm>
          <a:prstGeom prst="rect">
            <a:avLst/>
          </a:prstGeom>
          <a:solidFill>
            <a:srgbClr val="2E0040">
              <a:alpha val="75000"/>
            </a:srgbClr>
          </a:solidFill>
          <a:ln w="38100">
            <a:solidFill>
              <a:srgbClr val="2E0040"/>
            </a:solidFill>
            <a:miter lim="800000"/>
            <a:headEnd/>
            <a:tailEnd/>
          </a:ln>
        </p:spPr>
        <p:txBody>
          <a:bodyPr anchor="ctr">
            <a:noAutofit/>
          </a:bodyPr>
          <a:lstStyle/>
          <a:p>
            <a:pPr algn="ctr" eaLnBrk="0" hangingPunct="0">
              <a:lnSpc>
                <a:spcPct val="80000"/>
              </a:lnSpc>
            </a:pPr>
            <a:r>
              <a:rPr lang="en-US" sz="2000" b="1" dirty="0">
                <a:solidFill>
                  <a:schemeClr val="bg1"/>
                </a:solidFill>
                <a:latin typeface="Tw Cen MT" panose="020B0602020104020603" pitchFamily="34" charset="0"/>
                <a:ea typeface="Calibri" pitchFamily="34" charset="0"/>
                <a:cs typeface="Times New Roman" pitchFamily="18" charset="0"/>
              </a:rPr>
              <a:t>JEWISH </a:t>
            </a:r>
          </a:p>
          <a:p>
            <a:pPr algn="ctr" eaLnBrk="0" hangingPunct="0">
              <a:lnSpc>
                <a:spcPct val="90000"/>
              </a:lnSpc>
            </a:pPr>
            <a:r>
              <a:rPr lang="en-US" sz="2000" b="1" dirty="0">
                <a:solidFill>
                  <a:schemeClr val="bg1"/>
                </a:solidFill>
                <a:latin typeface="Tw Cen MT" panose="020B0602020104020603" pitchFamily="34" charset="0"/>
                <a:ea typeface="Calibri" pitchFamily="34" charset="0"/>
                <a:cs typeface="Times New Roman" pitchFamily="18" charset="0"/>
              </a:rPr>
              <a:t>PEOPLE IN</a:t>
            </a:r>
          </a:p>
          <a:p>
            <a:pPr algn="ctr" eaLnBrk="0" hangingPunct="0">
              <a:lnSpc>
                <a:spcPct val="90000"/>
              </a:lnSpc>
            </a:pPr>
            <a:r>
              <a:rPr lang="en-US" sz="2000" b="1" spc="-150" dirty="0">
                <a:solidFill>
                  <a:schemeClr val="bg1"/>
                </a:solidFill>
                <a:latin typeface="Tw Cen MT" panose="020B0602020104020603" pitchFamily="34" charset="0"/>
                <a:ea typeface="Calibri" pitchFamily="34" charset="0"/>
                <a:cs typeface="Times New Roman" pitchFamily="18" charset="0"/>
              </a:rPr>
              <a:t>BABYLONIAN</a:t>
            </a:r>
          </a:p>
          <a:p>
            <a:pPr algn="ctr" eaLnBrk="0" hangingPunct="0">
              <a:lnSpc>
                <a:spcPct val="90000"/>
              </a:lnSpc>
            </a:pPr>
            <a:r>
              <a:rPr lang="en-US" sz="2000" b="1" dirty="0">
                <a:solidFill>
                  <a:schemeClr val="bg1"/>
                </a:solidFill>
                <a:latin typeface="Tw Cen MT" panose="020B0602020104020603" pitchFamily="34" charset="0"/>
                <a:ea typeface="Calibri" pitchFamily="34" charset="0"/>
                <a:cs typeface="Times New Roman" pitchFamily="18" charset="0"/>
              </a:rPr>
              <a:t>CAPTIVITY</a:t>
            </a:r>
          </a:p>
        </p:txBody>
      </p:sp>
      <p:cxnSp>
        <p:nvCxnSpPr>
          <p:cNvPr id="19468" name="AutoShape 19"/>
          <p:cNvCxnSpPr>
            <a:cxnSpLocks noChangeShapeType="1"/>
          </p:cNvCxnSpPr>
          <p:nvPr/>
        </p:nvCxnSpPr>
        <p:spPr bwMode="auto">
          <a:xfrm flipH="1">
            <a:off x="5638800" y="1371600"/>
            <a:ext cx="46038" cy="5486400"/>
          </a:xfrm>
          <a:prstGeom prst="straightConnector1">
            <a:avLst/>
          </a:prstGeom>
          <a:noFill/>
          <a:ln w="50800">
            <a:solidFill>
              <a:srgbClr val="000000"/>
            </a:solidFill>
            <a:round/>
            <a:headEnd/>
            <a:tailEnd/>
          </a:ln>
        </p:spPr>
      </p:cxnSp>
      <p:cxnSp>
        <p:nvCxnSpPr>
          <p:cNvPr id="19469" name="AutoShape 18"/>
          <p:cNvCxnSpPr>
            <a:cxnSpLocks noChangeShapeType="1"/>
          </p:cNvCxnSpPr>
          <p:nvPr/>
        </p:nvCxnSpPr>
        <p:spPr bwMode="auto">
          <a:xfrm>
            <a:off x="7239000" y="1371600"/>
            <a:ext cx="46038" cy="5486400"/>
          </a:xfrm>
          <a:prstGeom prst="straightConnector1">
            <a:avLst/>
          </a:prstGeom>
          <a:noFill/>
          <a:ln w="50800">
            <a:solidFill>
              <a:srgbClr val="000000"/>
            </a:solidFill>
            <a:round/>
            <a:headEnd/>
            <a:tailEnd/>
          </a:ln>
        </p:spPr>
      </p:cxnSp>
      <p:sp>
        <p:nvSpPr>
          <p:cNvPr id="19471" name="Text Box 13"/>
          <p:cNvSpPr txBox="1">
            <a:spLocks noChangeArrowheads="1"/>
          </p:cNvSpPr>
          <p:nvPr/>
        </p:nvSpPr>
        <p:spPr bwMode="auto">
          <a:xfrm>
            <a:off x="1734092" y="1701321"/>
            <a:ext cx="1508760" cy="1533355"/>
          </a:xfrm>
          <a:prstGeom prst="rect">
            <a:avLst/>
          </a:prstGeom>
          <a:solidFill>
            <a:srgbClr val="2E0040">
              <a:alpha val="75000"/>
            </a:srgbClr>
          </a:solidFill>
          <a:ln w="38100">
            <a:solidFill>
              <a:srgbClr val="2E0040"/>
            </a:solidFill>
            <a:miter lim="800000"/>
            <a:headEnd/>
            <a:tailEnd/>
          </a:ln>
        </p:spPr>
        <p:txBody>
          <a:bodyPr anchor="ctr"/>
          <a:lstStyle/>
          <a:p>
            <a:pPr algn="ctr" eaLnBrk="0" hangingPunct="0">
              <a:lnSpc>
                <a:spcPct val="80000"/>
              </a:lnSpc>
            </a:pPr>
            <a:endParaRPr lang="en-US" sz="2000" b="1" spc="-15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80000"/>
              </a:lnSpc>
            </a:pPr>
            <a:r>
              <a:rPr lang="en-US" sz="2000" b="1" spc="-150" dirty="0">
                <a:solidFill>
                  <a:schemeClr val="bg1"/>
                </a:solidFill>
                <a:latin typeface="Tw Cen MT" panose="020B0602020104020603" pitchFamily="34" charset="0"/>
                <a:ea typeface="Calibri" pitchFamily="34" charset="0"/>
                <a:cs typeface="Times New Roman" pitchFamily="18" charset="0"/>
              </a:rPr>
              <a:t>JERUSALEM</a:t>
            </a:r>
            <a:r>
              <a:rPr lang="en-US" sz="2000" b="1" dirty="0">
                <a:solidFill>
                  <a:schemeClr val="bg1"/>
                </a:solidFill>
                <a:latin typeface="Tw Cen MT" panose="020B0602020104020603" pitchFamily="34" charset="0"/>
                <a:ea typeface="Calibri" pitchFamily="34" charset="0"/>
                <a:cs typeface="Times New Roman" pitchFamily="18" charset="0"/>
              </a:rPr>
              <a:t> &amp;</a:t>
            </a:r>
          </a:p>
          <a:p>
            <a:pPr algn="ctr" eaLnBrk="0" hangingPunct="0">
              <a:lnSpc>
                <a:spcPct val="90000"/>
              </a:lnSpc>
            </a:pPr>
            <a:r>
              <a:rPr lang="en-US" sz="2000" b="1" spc="300" dirty="0">
                <a:solidFill>
                  <a:schemeClr val="bg1"/>
                </a:solidFill>
                <a:latin typeface="Tw Cen MT" panose="020B0602020104020603" pitchFamily="34" charset="0"/>
                <a:ea typeface="Calibri" pitchFamily="34" charset="0"/>
                <a:cs typeface="Times New Roman" pitchFamily="18" charset="0"/>
              </a:rPr>
              <a:t>TEMPLE</a:t>
            </a:r>
            <a:r>
              <a:rPr lang="en-US" sz="2000" b="1" spc="-150" dirty="0">
                <a:solidFill>
                  <a:schemeClr val="bg1"/>
                </a:solidFill>
                <a:latin typeface="Tw Cen MT" panose="020B0602020104020603" pitchFamily="34" charset="0"/>
                <a:ea typeface="Calibri" pitchFamily="34" charset="0"/>
                <a:cs typeface="Times New Roman" pitchFamily="18" charset="0"/>
              </a:rPr>
              <a:t> PLUNDERED</a:t>
            </a:r>
          </a:p>
          <a:p>
            <a:pPr algn="ctr" eaLnBrk="0" hangingPunct="0">
              <a:lnSpc>
                <a:spcPct val="90000"/>
              </a:lnSpc>
            </a:pPr>
            <a:r>
              <a:rPr lang="en-US" sz="2000" dirty="0">
                <a:solidFill>
                  <a:schemeClr val="bg1"/>
                </a:solidFill>
                <a:latin typeface="Tw Cen MT" panose="020B0602020104020603" pitchFamily="34" charset="0"/>
                <a:ea typeface="Calibri" pitchFamily="34" charset="0"/>
                <a:cs typeface="Times New Roman" pitchFamily="18" charset="0"/>
              </a:rPr>
              <a:t>A.D. 70</a:t>
            </a:r>
          </a:p>
          <a:p>
            <a:pPr algn="ctr" eaLnBrk="0" hangingPunct="0">
              <a:lnSpc>
                <a:spcPct val="80000"/>
              </a:lnSpc>
            </a:pPr>
            <a:endParaRPr lang="en-US" sz="2000" b="1" spc="-150" dirty="0">
              <a:solidFill>
                <a:schemeClr val="bg1"/>
              </a:solidFill>
              <a:latin typeface="Tw Cen MT" panose="020B0602020104020603" pitchFamily="34" charset="0"/>
              <a:ea typeface="Calibri" pitchFamily="34" charset="0"/>
              <a:cs typeface="Times New Roman" pitchFamily="18" charset="0"/>
            </a:endParaRPr>
          </a:p>
        </p:txBody>
      </p:sp>
      <p:sp>
        <p:nvSpPr>
          <p:cNvPr id="19472" name="Text Box 8"/>
          <p:cNvSpPr txBox="1">
            <a:spLocks noChangeArrowheads="1"/>
          </p:cNvSpPr>
          <p:nvPr/>
        </p:nvSpPr>
        <p:spPr bwMode="auto">
          <a:xfrm>
            <a:off x="6477000" y="2345531"/>
            <a:ext cx="762000" cy="2317749"/>
          </a:xfrm>
          <a:prstGeom prst="rect">
            <a:avLst/>
          </a:prstGeom>
          <a:solidFill>
            <a:srgbClr val="2E0040">
              <a:alpha val="80000"/>
            </a:srgbClr>
          </a:solidFill>
          <a:ln w="9525">
            <a:solidFill>
              <a:srgbClr val="000000"/>
            </a:solidFill>
            <a:miter lim="800000"/>
            <a:headEnd/>
            <a:tailEnd/>
          </a:ln>
        </p:spPr>
        <p:txBody>
          <a:bodyPr wrap="square" anchor="ctr">
            <a:noAutofit/>
          </a:bodyPr>
          <a:lstStyle/>
          <a:p>
            <a:pPr algn="ctr" eaLnBrk="0" hangingPunct="0"/>
            <a:r>
              <a:rPr lang="en-US" sz="2400" b="1" dirty="0">
                <a:solidFill>
                  <a:schemeClr val="bg1"/>
                </a:solidFill>
                <a:ea typeface="Calibri" pitchFamily="34" charset="0"/>
                <a:cs typeface="Times New Roman" pitchFamily="18" charset="0"/>
              </a:rPr>
              <a:t>3.5</a:t>
            </a:r>
          </a:p>
          <a:p>
            <a:pPr algn="ctr" eaLnBrk="0" hangingPunct="0"/>
            <a:endParaRPr lang="en-US" sz="800" b="1" dirty="0">
              <a:solidFill>
                <a:schemeClr val="bg1"/>
              </a:solidFill>
              <a:ea typeface="Calibri" pitchFamily="34" charset="0"/>
              <a:cs typeface="Times New Roman" pitchFamily="18" charset="0"/>
            </a:endParaRPr>
          </a:p>
          <a:p>
            <a:pPr algn="ctr" eaLnBrk="0" hangingPunct="0"/>
            <a:r>
              <a:rPr lang="en-US" sz="2000" b="1" dirty="0">
                <a:solidFill>
                  <a:schemeClr val="bg1"/>
                </a:solidFill>
                <a:ea typeface="Calibri" pitchFamily="34" charset="0"/>
                <a:cs typeface="Times New Roman" pitchFamily="18" charset="0"/>
              </a:rPr>
              <a:t>Y</a:t>
            </a:r>
          </a:p>
          <a:p>
            <a:pPr algn="ctr" eaLnBrk="0" hangingPunct="0"/>
            <a:r>
              <a:rPr lang="en-US" sz="2000" b="1" dirty="0">
                <a:solidFill>
                  <a:schemeClr val="bg1"/>
                </a:solidFill>
                <a:ea typeface="Calibri" pitchFamily="34" charset="0"/>
                <a:cs typeface="Times New Roman" pitchFamily="18" charset="0"/>
              </a:rPr>
              <a:t>E</a:t>
            </a:r>
          </a:p>
          <a:p>
            <a:pPr algn="ctr" eaLnBrk="0" hangingPunct="0"/>
            <a:r>
              <a:rPr lang="en-US" sz="2000" b="1" dirty="0">
                <a:solidFill>
                  <a:schemeClr val="bg1"/>
                </a:solidFill>
                <a:ea typeface="Calibri" pitchFamily="34" charset="0"/>
                <a:cs typeface="Times New Roman" pitchFamily="18" charset="0"/>
              </a:rPr>
              <a:t>A</a:t>
            </a:r>
          </a:p>
          <a:p>
            <a:pPr algn="ctr" eaLnBrk="0" hangingPunct="0"/>
            <a:r>
              <a:rPr lang="en-US" sz="2000" b="1" dirty="0">
                <a:solidFill>
                  <a:schemeClr val="bg1"/>
                </a:solidFill>
                <a:ea typeface="Calibri" pitchFamily="34" charset="0"/>
                <a:cs typeface="Times New Roman" pitchFamily="18" charset="0"/>
              </a:rPr>
              <a:t>R</a:t>
            </a:r>
          </a:p>
          <a:p>
            <a:pPr algn="ctr" eaLnBrk="0" hangingPunct="0"/>
            <a:r>
              <a:rPr lang="en-US" sz="2000" b="1" dirty="0">
                <a:solidFill>
                  <a:schemeClr val="bg1"/>
                </a:solidFill>
                <a:ea typeface="Calibri" pitchFamily="34" charset="0"/>
                <a:cs typeface="Times New Roman" pitchFamily="18" charset="0"/>
              </a:rPr>
              <a:t>S</a:t>
            </a:r>
          </a:p>
        </p:txBody>
      </p:sp>
      <p:sp>
        <p:nvSpPr>
          <p:cNvPr id="19474" name="Text Box 6"/>
          <p:cNvSpPr txBox="1">
            <a:spLocks noChangeArrowheads="1"/>
          </p:cNvSpPr>
          <p:nvPr/>
        </p:nvSpPr>
        <p:spPr bwMode="auto">
          <a:xfrm>
            <a:off x="5689292" y="5699760"/>
            <a:ext cx="1554480" cy="1005840"/>
          </a:xfrm>
          <a:prstGeom prst="rect">
            <a:avLst/>
          </a:prstGeom>
          <a:solidFill>
            <a:srgbClr val="2E0040">
              <a:alpha val="80000"/>
            </a:srgbClr>
          </a:solidFill>
          <a:ln w="9525">
            <a:solidFill>
              <a:srgbClr val="000000"/>
            </a:solidFill>
            <a:miter lim="800000"/>
            <a:headEnd/>
            <a:tailEnd/>
          </a:ln>
          <a:scene3d>
            <a:camera prst="orthographicFront"/>
            <a:lightRig rig="threePt" dir="t"/>
          </a:scene3d>
          <a:sp3d>
            <a:bevelT prst="convex"/>
          </a:sp3d>
        </p:spPr>
        <p:txBody>
          <a:bodyPr anchor="ctr"/>
          <a:lstStyle/>
          <a:p>
            <a:pPr algn="ctr" eaLnBrk="0" hangingPunct="0">
              <a:lnSpc>
                <a:spcPct val="80000"/>
              </a:lnSpc>
            </a:pPr>
            <a:r>
              <a:rPr lang="en-US" sz="2000" b="1" dirty="0">
                <a:solidFill>
                  <a:schemeClr val="bg1"/>
                </a:solidFill>
                <a:latin typeface="Tw Cen MT" panose="020B0602020104020603" pitchFamily="34" charset="0"/>
                <a:ea typeface="Calibri" pitchFamily="34" charset="0"/>
                <a:cs typeface="Times New Roman" pitchFamily="18" charset="0"/>
              </a:rPr>
              <a:t>Daniel 9:27</a:t>
            </a:r>
          </a:p>
          <a:p>
            <a:pPr algn="ctr" eaLnBrk="0" hangingPunct="0">
              <a:lnSpc>
                <a:spcPct val="80000"/>
              </a:lnSpc>
            </a:pPr>
            <a:r>
              <a:rPr lang="en-US" sz="2000" b="1" dirty="0">
                <a:solidFill>
                  <a:schemeClr val="bg1"/>
                </a:solidFill>
                <a:latin typeface="Tw Cen MT" panose="020B0602020104020603" pitchFamily="34" charset="0"/>
                <a:ea typeface="Calibri" pitchFamily="34" charset="0"/>
                <a:cs typeface="Times New Roman" pitchFamily="18" charset="0"/>
              </a:rPr>
              <a:t>Daniel’s</a:t>
            </a:r>
          </a:p>
          <a:p>
            <a:pPr algn="ctr" eaLnBrk="0" hangingPunct="0">
              <a:lnSpc>
                <a:spcPct val="80000"/>
              </a:lnSpc>
            </a:pPr>
            <a:r>
              <a:rPr lang="en-US" sz="2000" b="1" dirty="0">
                <a:solidFill>
                  <a:schemeClr val="bg1"/>
                </a:solidFill>
                <a:latin typeface="Tw Cen MT" panose="020B0602020104020603" pitchFamily="34" charset="0"/>
                <a:ea typeface="Calibri" pitchFamily="34" charset="0"/>
                <a:cs typeface="Times New Roman" pitchFamily="18" charset="0"/>
              </a:rPr>
              <a:t>70</a:t>
            </a:r>
            <a:r>
              <a:rPr lang="en-US" sz="2000" b="1" baseline="30000" dirty="0">
                <a:solidFill>
                  <a:schemeClr val="bg1"/>
                </a:solidFill>
                <a:latin typeface="Tw Cen MT" panose="020B0602020104020603" pitchFamily="34" charset="0"/>
                <a:ea typeface="Calibri" pitchFamily="34" charset="0"/>
                <a:cs typeface="Times New Roman" pitchFamily="18" charset="0"/>
              </a:rPr>
              <a:t>th</a:t>
            </a:r>
            <a:r>
              <a:rPr lang="en-US" sz="2000" b="1" dirty="0">
                <a:solidFill>
                  <a:schemeClr val="bg1"/>
                </a:solidFill>
                <a:latin typeface="Tw Cen MT" panose="020B0602020104020603" pitchFamily="34" charset="0"/>
                <a:ea typeface="Calibri" pitchFamily="34" charset="0"/>
                <a:cs typeface="Times New Roman" pitchFamily="18" charset="0"/>
              </a:rPr>
              <a:t> Week</a:t>
            </a:r>
          </a:p>
        </p:txBody>
      </p:sp>
      <p:sp>
        <p:nvSpPr>
          <p:cNvPr id="19475" name="Text Box 5"/>
          <p:cNvSpPr txBox="1">
            <a:spLocks noChangeArrowheads="1"/>
          </p:cNvSpPr>
          <p:nvPr/>
        </p:nvSpPr>
        <p:spPr bwMode="auto">
          <a:xfrm>
            <a:off x="3310204" y="1701321"/>
            <a:ext cx="2299997" cy="1463040"/>
          </a:xfrm>
          <a:prstGeom prst="rect">
            <a:avLst/>
          </a:prstGeom>
          <a:solidFill>
            <a:srgbClr val="404040">
              <a:alpha val="80000"/>
            </a:srgbClr>
          </a:solidFill>
          <a:ln w="38100">
            <a:solidFill>
              <a:srgbClr val="2E0040"/>
            </a:solidFill>
            <a:miter lim="800000"/>
            <a:headEnd/>
            <a:tailEnd/>
          </a:ln>
          <a:scene3d>
            <a:camera prst="orthographicFront"/>
            <a:lightRig rig="threePt" dir="t"/>
          </a:scene3d>
          <a:sp3d>
            <a:bevelT/>
          </a:sp3d>
        </p:spPr>
        <p:txBody>
          <a:bodyPr anchor="ctr"/>
          <a:lstStyle/>
          <a:p>
            <a:pPr algn="ctr" eaLnBrk="0" hangingPunct="0">
              <a:lnSpc>
                <a:spcPct val="75000"/>
              </a:lnSpc>
            </a:pPr>
            <a:endParaRPr lang="en-US" sz="2000" b="1"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endParaRPr lang="en-US" sz="900" b="1"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75000"/>
              </a:lnSpc>
            </a:pPr>
            <a:r>
              <a:rPr lang="en-US" sz="2000" b="1" dirty="0">
                <a:solidFill>
                  <a:schemeClr val="bg1"/>
                </a:solidFill>
                <a:latin typeface="Tw Cen MT" panose="020B0602020104020603" pitchFamily="34" charset="0"/>
                <a:ea typeface="Calibri" pitchFamily="34" charset="0"/>
                <a:cs typeface="Times New Roman" pitchFamily="18" charset="0"/>
              </a:rPr>
              <a:t>CHURCH REMOVED </a:t>
            </a:r>
            <a:endParaRPr lang="en-US" sz="2000" b="1" spc="-150" dirty="0">
              <a:solidFill>
                <a:schemeClr val="bg1"/>
              </a:solidFill>
              <a:latin typeface="Tw Cen MT" panose="020B0602020104020603" pitchFamily="34" charset="0"/>
              <a:ea typeface="Calibri" pitchFamily="34" charset="0"/>
              <a:cs typeface="Times New Roman" pitchFamily="18" charset="0"/>
            </a:endParaRPr>
          </a:p>
          <a:p>
            <a:pPr algn="ctr" eaLnBrk="0" hangingPunct="0">
              <a:lnSpc>
                <a:spcPct val="90000"/>
              </a:lnSpc>
            </a:pPr>
            <a:r>
              <a:rPr lang="en-US" sz="2000" dirty="0">
                <a:solidFill>
                  <a:schemeClr val="bg1"/>
                </a:solidFill>
                <a:latin typeface="Tw Cen MT" panose="020B0602020104020603" pitchFamily="34" charset="0"/>
                <a:ea typeface="Calibri" pitchFamily="34" charset="0"/>
                <a:cs typeface="Times New Roman" pitchFamily="18" charset="0"/>
              </a:rPr>
              <a:t>1 </a:t>
            </a:r>
            <a:r>
              <a:rPr lang="en-US" sz="2000" spc="-150" dirty="0">
                <a:solidFill>
                  <a:schemeClr val="bg1"/>
                </a:solidFill>
                <a:latin typeface="Tw Cen MT" panose="020B0602020104020603" pitchFamily="34" charset="0"/>
                <a:ea typeface="Calibri" pitchFamily="34" charset="0"/>
                <a:cs typeface="Times New Roman" pitchFamily="18" charset="0"/>
              </a:rPr>
              <a:t>Thessalonians 4:13-18</a:t>
            </a:r>
          </a:p>
          <a:p>
            <a:pPr algn="ctr" eaLnBrk="0" hangingPunct="0">
              <a:lnSpc>
                <a:spcPct val="90000"/>
              </a:lnSpc>
            </a:pPr>
            <a:r>
              <a:rPr lang="en-US" sz="2000" spc="-150" dirty="0">
                <a:solidFill>
                  <a:schemeClr val="bg1"/>
                </a:solidFill>
                <a:latin typeface="Tw Cen MT" panose="020B0602020104020603" pitchFamily="34" charset="0"/>
                <a:ea typeface="Calibri" pitchFamily="34" charset="0"/>
                <a:cs typeface="Times New Roman" pitchFamily="18" charset="0"/>
              </a:rPr>
              <a:t>1 </a:t>
            </a:r>
            <a:r>
              <a:rPr lang="en-US" sz="2000" spc="-80" dirty="0">
                <a:solidFill>
                  <a:schemeClr val="bg1"/>
                </a:solidFill>
                <a:latin typeface="Tw Cen MT" panose="020B0602020104020603" pitchFamily="34" charset="0"/>
                <a:ea typeface="Calibri" pitchFamily="34" charset="0"/>
                <a:cs typeface="Times New Roman" pitchFamily="18" charset="0"/>
              </a:rPr>
              <a:t>Corinthians</a:t>
            </a:r>
            <a:r>
              <a:rPr lang="en-US" sz="2000" spc="-120" dirty="0">
                <a:solidFill>
                  <a:schemeClr val="bg1"/>
                </a:solidFill>
                <a:latin typeface="Tw Cen MT" panose="020B0602020104020603" pitchFamily="34" charset="0"/>
                <a:ea typeface="Calibri" pitchFamily="34" charset="0"/>
                <a:cs typeface="Times New Roman" pitchFamily="18" charset="0"/>
              </a:rPr>
              <a:t> </a:t>
            </a:r>
            <a:r>
              <a:rPr lang="en-US" sz="2000" spc="-150" dirty="0">
                <a:solidFill>
                  <a:schemeClr val="bg1"/>
                </a:solidFill>
                <a:latin typeface="Tw Cen MT" panose="020B0602020104020603" pitchFamily="34" charset="0"/>
                <a:ea typeface="Calibri" pitchFamily="34" charset="0"/>
                <a:cs typeface="Times New Roman" pitchFamily="18" charset="0"/>
              </a:rPr>
              <a:t>15:50-54</a:t>
            </a:r>
          </a:p>
          <a:p>
            <a:pPr algn="ctr" eaLnBrk="0" hangingPunct="0">
              <a:lnSpc>
                <a:spcPct val="75000"/>
              </a:lnSpc>
            </a:pPr>
            <a:endParaRPr lang="en-US" sz="2000" b="1" dirty="0">
              <a:solidFill>
                <a:schemeClr val="bg1"/>
              </a:solidFill>
              <a:latin typeface="Tw Cen MT" panose="020B0602020104020603" pitchFamily="34" charset="0"/>
              <a:ea typeface="Calibri" pitchFamily="34" charset="0"/>
              <a:cs typeface="Times New Roman" pitchFamily="18" charset="0"/>
            </a:endParaRPr>
          </a:p>
        </p:txBody>
      </p:sp>
      <p:sp>
        <p:nvSpPr>
          <p:cNvPr id="19477" name="Text Box 8"/>
          <p:cNvSpPr txBox="1">
            <a:spLocks noChangeArrowheads="1"/>
          </p:cNvSpPr>
          <p:nvPr/>
        </p:nvSpPr>
        <p:spPr bwMode="auto">
          <a:xfrm>
            <a:off x="5699919" y="2345531"/>
            <a:ext cx="762000" cy="2317749"/>
          </a:xfrm>
          <a:prstGeom prst="rect">
            <a:avLst/>
          </a:prstGeom>
          <a:solidFill>
            <a:srgbClr val="2E0040">
              <a:alpha val="80000"/>
            </a:srgbClr>
          </a:solidFill>
          <a:ln w="9525">
            <a:solidFill>
              <a:srgbClr val="000000"/>
            </a:solidFill>
            <a:miter lim="800000"/>
            <a:headEnd/>
            <a:tailEnd/>
          </a:ln>
        </p:spPr>
        <p:txBody>
          <a:bodyPr wrap="square" anchor="ctr">
            <a:noAutofit/>
          </a:bodyPr>
          <a:lstStyle/>
          <a:p>
            <a:pPr algn="ctr" eaLnBrk="0" hangingPunct="0"/>
            <a:r>
              <a:rPr lang="en-US" sz="2400" b="1" dirty="0">
                <a:solidFill>
                  <a:schemeClr val="bg1"/>
                </a:solidFill>
                <a:ea typeface="Calibri" pitchFamily="34" charset="0"/>
                <a:cs typeface="Times New Roman" pitchFamily="18" charset="0"/>
              </a:rPr>
              <a:t>3.5</a:t>
            </a:r>
          </a:p>
          <a:p>
            <a:pPr algn="ctr" eaLnBrk="0" hangingPunct="0"/>
            <a:endParaRPr lang="en-US" sz="800" b="1" dirty="0">
              <a:solidFill>
                <a:schemeClr val="bg1"/>
              </a:solidFill>
              <a:ea typeface="Calibri" pitchFamily="34" charset="0"/>
              <a:cs typeface="Times New Roman" pitchFamily="18" charset="0"/>
            </a:endParaRPr>
          </a:p>
          <a:p>
            <a:pPr algn="ctr" eaLnBrk="0" hangingPunct="0"/>
            <a:r>
              <a:rPr lang="en-US" sz="2000" b="1" dirty="0">
                <a:solidFill>
                  <a:schemeClr val="bg1"/>
                </a:solidFill>
                <a:ea typeface="Calibri" pitchFamily="34" charset="0"/>
                <a:cs typeface="Times New Roman" pitchFamily="18" charset="0"/>
              </a:rPr>
              <a:t>Y</a:t>
            </a:r>
          </a:p>
          <a:p>
            <a:pPr algn="ctr" eaLnBrk="0" hangingPunct="0"/>
            <a:r>
              <a:rPr lang="en-US" sz="2000" b="1" dirty="0">
                <a:solidFill>
                  <a:schemeClr val="bg1"/>
                </a:solidFill>
                <a:ea typeface="Calibri" pitchFamily="34" charset="0"/>
                <a:cs typeface="Times New Roman" pitchFamily="18" charset="0"/>
              </a:rPr>
              <a:t>E</a:t>
            </a:r>
          </a:p>
          <a:p>
            <a:pPr algn="ctr" eaLnBrk="0" hangingPunct="0"/>
            <a:r>
              <a:rPr lang="en-US" sz="2000" b="1" dirty="0">
                <a:solidFill>
                  <a:schemeClr val="bg1"/>
                </a:solidFill>
                <a:ea typeface="Calibri" pitchFamily="34" charset="0"/>
                <a:cs typeface="Times New Roman" pitchFamily="18" charset="0"/>
              </a:rPr>
              <a:t>A</a:t>
            </a:r>
          </a:p>
          <a:p>
            <a:pPr algn="ctr" eaLnBrk="0" hangingPunct="0"/>
            <a:r>
              <a:rPr lang="en-US" sz="2000" b="1" dirty="0">
                <a:solidFill>
                  <a:schemeClr val="bg1"/>
                </a:solidFill>
                <a:ea typeface="Calibri" pitchFamily="34" charset="0"/>
                <a:cs typeface="Times New Roman" pitchFamily="18" charset="0"/>
              </a:rPr>
              <a:t>R</a:t>
            </a:r>
          </a:p>
          <a:p>
            <a:pPr algn="ctr" eaLnBrk="0" hangingPunct="0"/>
            <a:r>
              <a:rPr lang="en-US" sz="2000" b="1" dirty="0">
                <a:solidFill>
                  <a:schemeClr val="bg1"/>
                </a:solidFill>
                <a:ea typeface="Calibri" pitchFamily="34" charset="0"/>
                <a:cs typeface="Times New Roman" pitchFamily="18" charset="0"/>
              </a:rPr>
              <a:t>S</a:t>
            </a:r>
          </a:p>
        </p:txBody>
      </p:sp>
      <p:cxnSp>
        <p:nvCxnSpPr>
          <p:cNvPr id="37" name="Straight Connector 36"/>
          <p:cNvCxnSpPr/>
          <p:nvPr/>
        </p:nvCxnSpPr>
        <p:spPr>
          <a:xfrm flipV="1">
            <a:off x="3124200" y="3886200"/>
            <a:ext cx="0" cy="731520"/>
          </a:xfrm>
          <a:prstGeom prst="line">
            <a:avLst/>
          </a:prstGeom>
          <a:ln w="76200">
            <a:solidFill>
              <a:schemeClr val="bg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9473" name="Text Box 7"/>
          <p:cNvSpPr txBox="1">
            <a:spLocks noChangeArrowheads="1"/>
          </p:cNvSpPr>
          <p:nvPr/>
        </p:nvSpPr>
        <p:spPr bwMode="auto">
          <a:xfrm>
            <a:off x="5703888" y="1676400"/>
            <a:ext cx="1516062" cy="685800"/>
          </a:xfrm>
          <a:prstGeom prst="rect">
            <a:avLst/>
          </a:prstGeom>
          <a:solidFill>
            <a:srgbClr val="2E0040"/>
          </a:solidFill>
          <a:ln w="9525">
            <a:solidFill>
              <a:srgbClr val="000000"/>
            </a:solidFill>
            <a:miter lim="800000"/>
            <a:headEnd/>
            <a:tailEnd/>
          </a:ln>
          <a:scene3d>
            <a:camera prst="orthographicFront"/>
            <a:lightRig rig="threePt" dir="t"/>
          </a:scene3d>
          <a:sp3d>
            <a:bevelT/>
          </a:sp3d>
        </p:spPr>
        <p:txBody>
          <a:bodyPr/>
          <a:lstStyle/>
          <a:p>
            <a:pPr algn="ctr" eaLnBrk="0" hangingPunct="0"/>
            <a:r>
              <a:rPr lang="en-US" sz="2000" b="1" dirty="0">
                <a:solidFill>
                  <a:schemeClr val="bg1"/>
                </a:solidFill>
                <a:latin typeface="Tw Cen MT" panose="020B0602020104020603" pitchFamily="34" charset="0"/>
                <a:ea typeface="Calibri" pitchFamily="34" charset="0"/>
                <a:cs typeface="Times New Roman" pitchFamily="18" charset="0"/>
              </a:rPr>
              <a:t>Revelation </a:t>
            </a:r>
            <a:r>
              <a:rPr lang="en-US" b="1" dirty="0">
                <a:solidFill>
                  <a:schemeClr val="bg1"/>
                </a:solidFill>
                <a:latin typeface="Tw Cen MT" panose="020B0602020104020603" pitchFamily="34" charset="0"/>
                <a:ea typeface="Calibri" pitchFamily="34" charset="0"/>
                <a:cs typeface="Times New Roman" pitchFamily="18" charset="0"/>
              </a:rPr>
              <a:t> </a:t>
            </a:r>
            <a:r>
              <a:rPr lang="en-US" sz="2000" b="1" dirty="0">
                <a:solidFill>
                  <a:schemeClr val="bg1"/>
                </a:solidFill>
                <a:latin typeface="Tw Cen MT" panose="020B0602020104020603" pitchFamily="34" charset="0"/>
                <a:ea typeface="Calibri" pitchFamily="34" charset="0"/>
                <a:cs typeface="Times New Roman" pitchFamily="18" charset="0"/>
              </a:rPr>
              <a:t>4 -19</a:t>
            </a:r>
          </a:p>
        </p:txBody>
      </p:sp>
      <p:cxnSp>
        <p:nvCxnSpPr>
          <p:cNvPr id="54" name="Straight Arrow Connector 53"/>
          <p:cNvCxnSpPr>
            <a:cxnSpLocks/>
          </p:cNvCxnSpPr>
          <p:nvPr/>
        </p:nvCxnSpPr>
        <p:spPr>
          <a:xfrm flipH="1">
            <a:off x="77446" y="3258576"/>
            <a:ext cx="302576" cy="1401291"/>
          </a:xfrm>
          <a:prstGeom prst="straightConnector1">
            <a:avLst/>
          </a:prstGeom>
          <a:ln w="63500">
            <a:solidFill>
              <a:schemeClr val="bg1"/>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9464" name="AutoShape 31"/>
          <p:cNvCxnSpPr>
            <a:cxnSpLocks noChangeShapeType="1"/>
          </p:cNvCxnSpPr>
          <p:nvPr/>
        </p:nvCxnSpPr>
        <p:spPr bwMode="auto">
          <a:xfrm>
            <a:off x="-63500" y="4648200"/>
            <a:ext cx="5702300" cy="0"/>
          </a:xfrm>
          <a:prstGeom prst="straightConnector1">
            <a:avLst/>
          </a:prstGeom>
          <a:noFill/>
          <a:ln w="63500">
            <a:solidFill>
              <a:schemeClr val="tx1"/>
            </a:solidFill>
            <a:round/>
            <a:headEnd/>
            <a:tailEnd/>
          </a:ln>
          <a:scene3d>
            <a:camera prst="orthographicFront"/>
            <a:lightRig rig="threePt" dir="t"/>
          </a:scene3d>
          <a:sp3d>
            <a:bevelT prst="slope"/>
          </a:sp3d>
        </p:spPr>
      </p:cxnSp>
      <p:sp>
        <p:nvSpPr>
          <p:cNvPr id="27" name="TextBox 26">
            <a:extLst>
              <a:ext uri="{FF2B5EF4-FFF2-40B4-BE49-F238E27FC236}">
                <a16:creationId xmlns:a16="http://schemas.microsoft.com/office/drawing/2014/main" id="{F7B8F200-F241-451B-BD91-0B64A0D99300}"/>
              </a:ext>
            </a:extLst>
          </p:cNvPr>
          <p:cNvSpPr txBox="1"/>
          <p:nvPr/>
        </p:nvSpPr>
        <p:spPr>
          <a:xfrm>
            <a:off x="-76200" y="-152400"/>
            <a:ext cx="9250180" cy="1645920"/>
          </a:xfrm>
          <a:prstGeom prst="rect">
            <a:avLst/>
          </a:prstGeom>
          <a:solidFill>
            <a:srgbClr val="2A0015">
              <a:alpha val="30000"/>
            </a:srgbClr>
          </a:solidFill>
          <a:effectLst>
            <a:softEdge rad="127000"/>
          </a:effectLst>
        </p:spPr>
        <p:txBody>
          <a:bodyPr wrap="square" rtlCol="0" anchor="ctr">
            <a:noAutofit/>
          </a:bodyPr>
          <a:lstStyle/>
          <a:p>
            <a:pPr lvl="1" algn="ctr">
              <a:lnSpc>
                <a:spcPct val="75000"/>
              </a:lnSpc>
              <a:defRPr/>
            </a:pPr>
            <a:r>
              <a:rPr lang="en-US" sz="5400" b="1"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US" sz="5400" b="1" u="sng" dirty="0">
                <a:solidFill>
                  <a:schemeClr val="bg1"/>
                </a:solidFill>
                <a:effectLst>
                  <a:outerShdw blurRad="38100" dist="38100" dir="2700000" algn="tl">
                    <a:srgbClr val="000000">
                      <a:alpha val="43137"/>
                    </a:srgbClr>
                  </a:outerShdw>
                </a:effectLst>
                <a:latin typeface="Tw Cen MT" panose="020B0602020104020603" pitchFamily="34" charset="0"/>
              </a:rPr>
              <a:t>DANIEL’S 70 WEEK</a:t>
            </a:r>
            <a:r>
              <a:rPr lang="en-US" sz="5400" b="1"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US" sz="5400" b="1" u="sng" dirty="0">
                <a:solidFill>
                  <a:schemeClr val="bg1"/>
                </a:solidFill>
                <a:effectLst>
                  <a:outerShdw blurRad="38100" dist="38100" dir="2700000" algn="tl">
                    <a:srgbClr val="000000">
                      <a:alpha val="43137"/>
                    </a:srgbClr>
                  </a:outerShdw>
                </a:effectLst>
                <a:latin typeface="Tw Cen MT" panose="020B0602020104020603" pitchFamily="34" charset="0"/>
              </a:rPr>
              <a:t>490 YEAR PROPHECY</a:t>
            </a:r>
            <a:endParaRPr kumimoji="0" lang="en-US" sz="5400" b="1" i="0" u="sng" strike="noStrike" kern="1200" cap="none"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endParaRPr>
          </a:p>
        </p:txBody>
      </p:sp>
      <p:sp>
        <p:nvSpPr>
          <p:cNvPr id="2" name="TextBox 1">
            <a:extLst>
              <a:ext uri="{FF2B5EF4-FFF2-40B4-BE49-F238E27FC236}">
                <a16:creationId xmlns:a16="http://schemas.microsoft.com/office/drawing/2014/main" id="{0E806EB4-AA6B-4B86-A24D-6265DB266A6C}"/>
              </a:ext>
            </a:extLst>
          </p:cNvPr>
          <p:cNvSpPr txBox="1"/>
          <p:nvPr/>
        </p:nvSpPr>
        <p:spPr>
          <a:xfrm>
            <a:off x="3315784" y="5608734"/>
            <a:ext cx="2281868" cy="1097280"/>
          </a:xfrm>
          <a:prstGeom prst="rect">
            <a:avLst/>
          </a:prstGeom>
          <a:solidFill>
            <a:srgbClr val="404040"/>
          </a:solidFill>
          <a:ln w="19050">
            <a:solidFill>
              <a:srgbClr val="2E0040"/>
            </a:solidFill>
          </a:ln>
          <a:scene3d>
            <a:camera prst="orthographicFront"/>
            <a:lightRig rig="threePt" dir="t"/>
          </a:scene3d>
          <a:sp3d>
            <a:bevelT/>
          </a:sp3d>
        </p:spPr>
        <p:txBody>
          <a:bodyPr wrap="square" rtlCol="0" anchor="ctr">
            <a:noAutofit/>
          </a:bodyPr>
          <a:lstStyle/>
          <a:p>
            <a:pPr algn="ctr">
              <a:lnSpc>
                <a:spcPct val="80000"/>
              </a:lnSpc>
            </a:pPr>
            <a:endParaRPr lang="en-US" sz="2000" b="1" spc="300" dirty="0">
              <a:solidFill>
                <a:schemeClr val="bg1"/>
              </a:solidFill>
              <a:latin typeface="Tw Cen MT" panose="020B0602020104020603" pitchFamily="34" charset="0"/>
              <a:cs typeface="Times New Roman" pitchFamily="18" charset="0"/>
            </a:endParaRPr>
          </a:p>
          <a:p>
            <a:pPr algn="ctr">
              <a:lnSpc>
                <a:spcPct val="80000"/>
              </a:lnSpc>
            </a:pPr>
            <a:r>
              <a:rPr lang="en-US" sz="2000" b="1" spc="300" dirty="0">
                <a:solidFill>
                  <a:schemeClr val="bg1"/>
                </a:solidFill>
                <a:latin typeface="Tw Cen MT" panose="020B0602020104020603" pitchFamily="34" charset="0"/>
                <a:cs typeface="Times New Roman" pitchFamily="18" charset="0"/>
              </a:rPr>
              <a:t>GAP BETWEEN </a:t>
            </a:r>
            <a:r>
              <a:rPr lang="en-US" sz="2000" dirty="0">
                <a:solidFill>
                  <a:schemeClr val="bg1"/>
                </a:solidFill>
                <a:latin typeface="Tw Cen MT" panose="020B0602020104020603" pitchFamily="34" charset="0"/>
                <a:cs typeface="Times New Roman" pitchFamily="18" charset="0"/>
              </a:rPr>
              <a:t>69</a:t>
            </a:r>
            <a:r>
              <a:rPr lang="en-US" sz="2000" baseline="30000" dirty="0">
                <a:solidFill>
                  <a:schemeClr val="bg1"/>
                </a:solidFill>
                <a:latin typeface="Tw Cen MT" panose="020B0602020104020603" pitchFamily="34" charset="0"/>
                <a:cs typeface="Times New Roman" pitchFamily="18" charset="0"/>
              </a:rPr>
              <a:t>th</a:t>
            </a:r>
            <a:r>
              <a:rPr lang="en-US" sz="2000" dirty="0">
                <a:solidFill>
                  <a:schemeClr val="bg1"/>
                </a:solidFill>
                <a:latin typeface="Tw Cen MT" panose="020B0602020104020603" pitchFamily="34" charset="0"/>
                <a:cs typeface="Times New Roman" pitchFamily="18" charset="0"/>
              </a:rPr>
              <a:t> &amp; 70</a:t>
            </a:r>
            <a:r>
              <a:rPr lang="en-US" sz="2000" baseline="30000" dirty="0">
                <a:solidFill>
                  <a:schemeClr val="bg1"/>
                </a:solidFill>
                <a:latin typeface="Tw Cen MT" panose="020B0602020104020603" pitchFamily="34" charset="0"/>
                <a:cs typeface="Times New Roman" pitchFamily="18" charset="0"/>
              </a:rPr>
              <a:t>th</a:t>
            </a:r>
            <a:r>
              <a:rPr lang="en-US" sz="2000" dirty="0">
                <a:solidFill>
                  <a:schemeClr val="bg1"/>
                </a:solidFill>
                <a:latin typeface="Tw Cen MT" panose="020B0602020104020603" pitchFamily="34" charset="0"/>
                <a:cs typeface="Times New Roman" pitchFamily="18" charset="0"/>
              </a:rPr>
              <a:t> Weeks  of Daniel</a:t>
            </a:r>
            <a:endParaRPr lang="en-US" sz="2000" dirty="0">
              <a:solidFill>
                <a:schemeClr val="bg1"/>
              </a:solidFill>
              <a:latin typeface="Tw Cen MT" panose="020B0602020104020603" pitchFamily="34" charset="0"/>
            </a:endParaRPr>
          </a:p>
          <a:p>
            <a:endParaRPr lang="en-US" dirty="0"/>
          </a:p>
        </p:txBody>
      </p:sp>
      <p:cxnSp>
        <p:nvCxnSpPr>
          <p:cNvPr id="41" name="Straight Connector 40"/>
          <p:cNvCxnSpPr/>
          <p:nvPr/>
        </p:nvCxnSpPr>
        <p:spPr>
          <a:xfrm>
            <a:off x="2971800" y="4114800"/>
            <a:ext cx="310896" cy="0"/>
          </a:xfrm>
          <a:prstGeom prst="line">
            <a:avLst/>
          </a:prstGeom>
          <a:ln w="76200">
            <a:solidFill>
              <a:schemeClr val="bg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23F9D2A-F309-4A84-891A-B2CD347DA8BB}"/>
              </a:ext>
            </a:extLst>
          </p:cNvPr>
          <p:cNvCxnSpPr>
            <a:cxnSpLocks/>
          </p:cNvCxnSpPr>
          <p:nvPr/>
        </p:nvCxnSpPr>
        <p:spPr>
          <a:xfrm>
            <a:off x="3241244" y="3245320"/>
            <a:ext cx="224179" cy="1379068"/>
          </a:xfrm>
          <a:prstGeom prst="straightConnector1">
            <a:avLst/>
          </a:prstGeom>
          <a:ln w="38100">
            <a:solidFill>
              <a:schemeClr val="bg1"/>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EFAA25E-4E8B-4347-A570-AAEC9E66C18E}"/>
              </a:ext>
            </a:extLst>
          </p:cNvPr>
          <p:cNvCxnSpPr>
            <a:cxnSpLocks/>
          </p:cNvCxnSpPr>
          <p:nvPr/>
        </p:nvCxnSpPr>
        <p:spPr>
          <a:xfrm>
            <a:off x="5331813" y="3177126"/>
            <a:ext cx="224179" cy="1463040"/>
          </a:xfrm>
          <a:prstGeom prst="straightConnector1">
            <a:avLst/>
          </a:prstGeom>
          <a:ln w="38100">
            <a:solidFill>
              <a:schemeClr val="bg1"/>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8F4096-C704-4C49-9552-24805C9F3139}"/>
              </a:ext>
            </a:extLst>
          </p:cNvPr>
          <p:cNvSpPr/>
          <p:nvPr/>
        </p:nvSpPr>
        <p:spPr>
          <a:xfrm>
            <a:off x="0" y="1524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9212D4A-C9AD-4BCA-983C-3E3CEA41BEFA}"/>
              </a:ext>
            </a:extLst>
          </p:cNvPr>
          <p:cNvSpPr txBox="1"/>
          <p:nvPr/>
        </p:nvSpPr>
        <p:spPr>
          <a:xfrm>
            <a:off x="-228600" y="-152400"/>
            <a:ext cx="9464040" cy="1280160"/>
          </a:xfrm>
          <a:prstGeom prst="rect">
            <a:avLst/>
          </a:prstGeom>
          <a:solidFill>
            <a:srgbClr val="2A0015">
              <a:alpha val="30000"/>
            </a:srgbClr>
          </a:solidFill>
          <a:effectLst>
            <a:softEdge rad="127000"/>
          </a:effectLst>
        </p:spPr>
        <p:txBody>
          <a:bodyPr wrap="square" rtlCol="0" anchor="ctr">
            <a:noAutofit/>
          </a:bodyPr>
          <a:lstStyle/>
          <a:p>
            <a:pPr lvl="1">
              <a:lnSpc>
                <a:spcPct val="75000"/>
              </a:lnSpc>
              <a:defRPr/>
            </a:pPr>
            <a:r>
              <a:rPr lang="en-US" sz="4000" b="1" u="sng" dirty="0">
                <a:solidFill>
                  <a:schemeClr val="bg1"/>
                </a:solidFill>
                <a:effectLst>
                  <a:outerShdw blurRad="38100" dist="38100" dir="2700000" algn="tl">
                    <a:srgbClr val="000000">
                      <a:alpha val="43137"/>
                    </a:srgbClr>
                  </a:outerShdw>
                </a:effectLst>
                <a:latin typeface="Tw Cen MT" panose="020B0602020104020603" pitchFamily="34" charset="0"/>
              </a:rPr>
              <a:t>COMPARISON OF RAPTURE POSITIONS</a:t>
            </a:r>
            <a:endParaRPr kumimoji="0" lang="en-US" sz="4000" b="1" i="0" u="sng" strike="noStrike" kern="1200" cap="none"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endParaRPr>
          </a:p>
        </p:txBody>
      </p:sp>
      <p:pic>
        <p:nvPicPr>
          <p:cNvPr id="1026" name="Picture 2">
            <a:extLst>
              <a:ext uri="{FF2B5EF4-FFF2-40B4-BE49-F238E27FC236}">
                <a16:creationId xmlns:a16="http://schemas.microsoft.com/office/drawing/2014/main" id="{DF141615-8CCE-4C00-91CA-EE95BF8894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86"/>
          <a:stretch/>
        </p:blipFill>
        <p:spPr bwMode="auto">
          <a:xfrm>
            <a:off x="453836" y="926910"/>
            <a:ext cx="8236328" cy="5702490"/>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776E43-0528-4C65-8111-C881DA5EC7FF}"/>
              </a:ext>
            </a:extLst>
          </p:cNvPr>
          <p:cNvSpPr txBox="1"/>
          <p:nvPr/>
        </p:nvSpPr>
        <p:spPr>
          <a:xfrm>
            <a:off x="3505200" y="6204749"/>
            <a:ext cx="609600" cy="274320"/>
          </a:xfrm>
          <a:prstGeom prst="rect">
            <a:avLst/>
          </a:prstGeom>
          <a:solidFill>
            <a:srgbClr val="B9B9B9"/>
          </a:solidFill>
        </p:spPr>
        <p:txBody>
          <a:bodyPr wrap="square" rtlCol="0">
            <a:noAutofit/>
          </a:bodyPr>
          <a:lstStyle/>
          <a:p>
            <a:endParaRPr lang="en-US" dirty="0"/>
          </a:p>
        </p:txBody>
      </p:sp>
    </p:spTree>
    <p:extLst>
      <p:ext uri="{BB962C8B-B14F-4D97-AF65-F5344CB8AC3E}">
        <p14:creationId xmlns:p14="http://schemas.microsoft.com/office/powerpoint/2010/main" val="419434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1BB0CF-34AD-44AD-860E-0D29C87DDBF7}"/>
              </a:ext>
            </a:extLst>
          </p:cNvPr>
          <p:cNvSpPr/>
          <p:nvPr/>
        </p:nvSpPr>
        <p:spPr>
          <a:xfrm>
            <a:off x="0" y="0"/>
            <a:ext cx="9144000" cy="685800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0A41E026-CDD8-42A1-937C-4ED605158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18" t="17063" r="19521" b="14932"/>
          <a:stretch/>
        </p:blipFill>
        <p:spPr>
          <a:xfrm>
            <a:off x="2168747" y="1437737"/>
            <a:ext cx="1869853" cy="1795762"/>
          </a:xfrm>
          <a:prstGeom prst="rect">
            <a:avLst/>
          </a:prstGeom>
          <a:ln w="28575">
            <a:solidFill>
              <a:srgbClr val="5E0A04"/>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5335B710-4E2C-4370-A43D-00C860F4D7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65" t="13889" r="14369" b="24167"/>
          <a:stretch/>
        </p:blipFill>
        <p:spPr>
          <a:xfrm rot="731479">
            <a:off x="3168359" y="4114960"/>
            <a:ext cx="1960747" cy="1744161"/>
          </a:xfrm>
          <a:prstGeom prst="rect">
            <a:avLst/>
          </a:prstGeom>
          <a:ln>
            <a:solidFill>
              <a:srgbClr val="5E0A04"/>
            </a:solid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7558DDFA-FFEE-47A4-8AC6-03407B66F0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42" t="18174" r="19583" b="14637"/>
          <a:stretch/>
        </p:blipFill>
        <p:spPr>
          <a:xfrm rot="934500">
            <a:off x="4246679" y="2116368"/>
            <a:ext cx="1806796" cy="1699050"/>
          </a:xfrm>
          <a:prstGeom prst="rect">
            <a:avLst/>
          </a:prstGeom>
          <a:ln>
            <a:solidFill>
              <a:srgbClr val="5E0A04"/>
            </a:solid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B9111E87-F7E1-4202-BBC8-FA62058E9B4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147" t="20165" r="4916" b="15988"/>
          <a:stretch/>
        </p:blipFill>
        <p:spPr>
          <a:xfrm rot="20733447">
            <a:off x="241099" y="2006871"/>
            <a:ext cx="1773219" cy="1792233"/>
          </a:xfrm>
          <a:prstGeom prst="rect">
            <a:avLst/>
          </a:prstGeom>
          <a:ln>
            <a:solidFill>
              <a:srgbClr val="5E0A04"/>
            </a:solid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EAB20ED9-9FCF-45A6-A1E4-4943656A86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951" t="5477" r="4063"/>
          <a:stretch/>
        </p:blipFill>
        <p:spPr>
          <a:xfrm>
            <a:off x="7458277" y="3962400"/>
            <a:ext cx="1524000" cy="2271213"/>
          </a:xfrm>
          <a:prstGeom prst="rect">
            <a:avLst/>
          </a:prstGeom>
          <a:ln>
            <a:solidFill>
              <a:srgbClr val="5E0A04"/>
            </a:solidFill>
          </a:ln>
        </p:spPr>
      </p:pic>
      <p:sp>
        <p:nvSpPr>
          <p:cNvPr id="19" name="TextBox 18">
            <a:extLst>
              <a:ext uri="{FF2B5EF4-FFF2-40B4-BE49-F238E27FC236}">
                <a16:creationId xmlns:a16="http://schemas.microsoft.com/office/drawing/2014/main" id="{F2FD97FE-6455-40E6-B91B-1E61A0E010BD}"/>
              </a:ext>
            </a:extLst>
          </p:cNvPr>
          <p:cNvSpPr txBox="1"/>
          <p:nvPr/>
        </p:nvSpPr>
        <p:spPr>
          <a:xfrm>
            <a:off x="1291054" y="6112555"/>
            <a:ext cx="312854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2A0015"/>
                </a:solidFill>
                <a:effectLst/>
                <a:uLnTx/>
                <a:uFillTx/>
                <a:latin typeface="Calibri"/>
                <a:ea typeface="+mn-ea"/>
                <a:cs typeface="+mn-cs"/>
              </a:rPr>
              <a:t>Prophecy CD’s</a:t>
            </a:r>
          </a:p>
        </p:txBody>
      </p:sp>
      <p:sp>
        <p:nvSpPr>
          <p:cNvPr id="20" name="TextBox 19">
            <a:extLst>
              <a:ext uri="{FF2B5EF4-FFF2-40B4-BE49-F238E27FC236}">
                <a16:creationId xmlns:a16="http://schemas.microsoft.com/office/drawing/2014/main" id="{BCA8F3D6-F38C-402E-BB73-5255EAA77963}"/>
              </a:ext>
            </a:extLst>
          </p:cNvPr>
          <p:cNvSpPr txBox="1"/>
          <p:nvPr/>
        </p:nvSpPr>
        <p:spPr>
          <a:xfrm>
            <a:off x="5715000" y="6096000"/>
            <a:ext cx="33856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2A0015"/>
                </a:solidFill>
                <a:effectLst/>
                <a:uLnTx/>
                <a:uFillTx/>
                <a:latin typeface="Calibri"/>
                <a:ea typeface="+mn-ea"/>
                <a:cs typeface="+mn-cs"/>
              </a:rPr>
              <a:t>Prophecy Books</a:t>
            </a:r>
          </a:p>
        </p:txBody>
      </p:sp>
      <p:pic>
        <p:nvPicPr>
          <p:cNvPr id="21" name="Picture 20">
            <a:extLst>
              <a:ext uri="{FF2B5EF4-FFF2-40B4-BE49-F238E27FC236}">
                <a16:creationId xmlns:a16="http://schemas.microsoft.com/office/drawing/2014/main" id="{193E31F8-90C0-4333-836B-7C82805A3C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029" t="13507" r="7182" b="16757"/>
          <a:stretch/>
        </p:blipFill>
        <p:spPr>
          <a:xfrm rot="20871241">
            <a:off x="783759" y="4131587"/>
            <a:ext cx="1995753" cy="1715511"/>
          </a:xfrm>
          <a:prstGeom prst="rect">
            <a:avLst/>
          </a:prstGeom>
          <a:ln>
            <a:solidFill>
              <a:srgbClr val="5E0A04"/>
            </a:solidFill>
          </a:ln>
        </p:spPr>
      </p:pic>
      <p:pic>
        <p:nvPicPr>
          <p:cNvPr id="22" name="Picture 6" descr="67945099_1375573375944341_881021088035766272_n">
            <a:extLst>
              <a:ext uri="{FF2B5EF4-FFF2-40B4-BE49-F238E27FC236}">
                <a16:creationId xmlns:a16="http://schemas.microsoft.com/office/drawing/2014/main" id="{FB158F74-8F77-4283-8AFE-CB5ED19FAE4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5086" r="462" b="461"/>
          <a:stretch/>
        </p:blipFill>
        <p:spPr bwMode="auto">
          <a:xfrm>
            <a:off x="5865619" y="3962400"/>
            <a:ext cx="1524000" cy="2283710"/>
          </a:xfrm>
          <a:prstGeom prst="rect">
            <a:avLst/>
          </a:prstGeom>
          <a:noFill/>
          <a:ln w="9525" algn="in">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1A882C48-7861-4C4F-934F-16E141D78F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7619" y="1545834"/>
            <a:ext cx="1524000" cy="2283710"/>
          </a:xfrm>
          <a:prstGeom prst="rect">
            <a:avLst/>
          </a:prstGeom>
          <a:noFill/>
          <a:ln>
            <a:solidFill>
              <a:srgbClr val="5E0A04"/>
            </a:solidFill>
          </a:ln>
          <a:extLst>
            <a:ext uri="{909E8E84-426E-40DD-AFC4-6F175D3DCCD1}">
              <a14:hiddenFill xmlns:a14="http://schemas.microsoft.com/office/drawing/2010/main">
                <a:solidFill>
                  <a:srgbClr val="FFFFFF"/>
                </a:solidFill>
              </a14:hiddenFill>
            </a:ext>
          </a:extLst>
        </p:spPr>
      </p:pic>
      <p:sp>
        <p:nvSpPr>
          <p:cNvPr id="24" name="Title 1">
            <a:extLst>
              <a:ext uri="{FF2B5EF4-FFF2-40B4-BE49-F238E27FC236}">
                <a16:creationId xmlns:a16="http://schemas.microsoft.com/office/drawing/2014/main" id="{75AB0486-D17D-4867-97D2-5C9D1BA16094}"/>
              </a:ext>
            </a:extLst>
          </p:cNvPr>
          <p:cNvSpPr txBox="1">
            <a:spLocks/>
          </p:cNvSpPr>
          <p:nvPr/>
        </p:nvSpPr>
        <p:spPr>
          <a:xfrm>
            <a:off x="0" y="0"/>
            <a:ext cx="9144000" cy="1257841"/>
          </a:xfrm>
          <a:prstGeom prst="rect">
            <a:avLst/>
          </a:prstGeom>
          <a:solidFill>
            <a:srgbClr val="5400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300" normalizeH="0" baseline="0" noProof="0" dirty="0">
                <a:ln>
                  <a:noFill/>
                </a:ln>
                <a:solidFill>
                  <a:prstClr val="white">
                    <a:lumMod val="75000"/>
                  </a:prstClr>
                </a:solidFill>
                <a:effectLst>
                  <a:outerShdw blurRad="38100" dist="38100" dir="2700000" algn="tl">
                    <a:srgbClr val="000000">
                      <a:alpha val="43137"/>
                    </a:srgbClr>
                  </a:outerShdw>
                </a:effectLst>
                <a:uLnTx/>
                <a:uFillTx/>
                <a:latin typeface="Corbel" panose="020B0503020204020204" pitchFamily="34" charset="0"/>
                <a:ea typeface="+mj-ea"/>
                <a:cs typeface="+mj-cs"/>
              </a:rPr>
              <a:t>RESOURCES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spc="300" dirty="0">
                <a:solidFill>
                  <a:prstClr val="white">
                    <a:lumMod val="75000"/>
                  </a:prstClr>
                </a:solidFill>
                <a:effectLst>
                  <a:outerShdw blurRad="38100" dist="38100" dir="2700000" algn="tl">
                    <a:srgbClr val="000000">
                      <a:alpha val="43137"/>
                    </a:srgbClr>
                  </a:outerShdw>
                </a:effectLst>
                <a:latin typeface="Corbel" panose="020B0503020204020204" pitchFamily="34" charset="0"/>
              </a:rPr>
              <a:t>ProphecyFocusMinistries.com</a:t>
            </a:r>
            <a:endParaRPr kumimoji="0" lang="en-US" sz="3200" b="1" i="0" u="none" strike="noStrike" kern="1200" cap="none" spc="300" normalizeH="0" baseline="0" noProof="0" dirty="0">
              <a:ln>
                <a:noFill/>
              </a:ln>
              <a:solidFill>
                <a:prstClr val="white">
                  <a:lumMod val="75000"/>
                </a:prstClr>
              </a:solidFill>
              <a:effectLst>
                <a:outerShdw blurRad="38100" dist="38100" dir="2700000" algn="tl">
                  <a:srgbClr val="000000">
                    <a:alpha val="43137"/>
                  </a:srgbClr>
                </a:outerShdw>
              </a:effectLst>
              <a:uLnTx/>
              <a:uFillTx/>
              <a:latin typeface="Corbel" panose="020B0503020204020204" pitchFamily="34" charset="0"/>
              <a:ea typeface="+mj-ea"/>
              <a:cs typeface="+mj-cs"/>
            </a:endParaRPr>
          </a:p>
        </p:txBody>
      </p:sp>
    </p:spTree>
    <p:extLst>
      <p:ext uri="{BB962C8B-B14F-4D97-AF65-F5344CB8AC3E}">
        <p14:creationId xmlns:p14="http://schemas.microsoft.com/office/powerpoint/2010/main" val="2622504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153189-BBC0-4D80-8D9A-D427A7585017}"/>
              </a:ext>
            </a:extLst>
          </p:cNvPr>
          <p:cNvSpPr/>
          <p:nvPr/>
        </p:nvSpPr>
        <p:spPr>
          <a:xfrm>
            <a:off x="-1" y="655319"/>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42248" y="1402307"/>
            <a:ext cx="8915400" cy="5562600"/>
          </a:xfrm>
        </p:spPr>
        <p:txBody>
          <a:bodyPr>
            <a:noAutofit/>
          </a:bodyPr>
          <a:lstStyle/>
          <a:p>
            <a:pPr lvl="0">
              <a:lnSpc>
                <a:spcPct val="75000"/>
              </a:lnSpc>
              <a:buNone/>
            </a:pPr>
            <a:r>
              <a:rPr lang="en-US" sz="3600" b="1" dirty="0">
                <a:solidFill>
                  <a:srgbClr val="2A0015"/>
                </a:solidFill>
                <a:latin typeface="Tw Cen MT" panose="020B0602020104020603" pitchFamily="34" charset="0"/>
                <a:cs typeface="Times New Roman" pitchFamily="18" charset="0"/>
              </a:rPr>
              <a:t>II. THE DISTINCTIVE TRANSITION OF THE 	PRE-TRIBULATION RAPTURE</a:t>
            </a:r>
          </a:p>
          <a:p>
            <a:pPr lvl="0">
              <a:lnSpc>
                <a:spcPct val="75000"/>
              </a:lnSpc>
              <a:buNone/>
            </a:pPr>
            <a:r>
              <a:rPr lang="en-US" sz="3600" b="1" dirty="0">
                <a:latin typeface="Tw Cen MT" panose="020B0602020104020603" pitchFamily="34" charset="0"/>
                <a:cs typeface="Times New Roman" pitchFamily="18" charset="0"/>
              </a:rPr>
              <a:t>		(1 THESSALONIANS 4:13-18)</a:t>
            </a:r>
          </a:p>
          <a:p>
            <a:pPr lvl="0">
              <a:lnSpc>
                <a:spcPct val="75000"/>
              </a:lnSpc>
              <a:buNone/>
            </a:pPr>
            <a:endParaRPr lang="en-US" sz="1400" dirty="0">
              <a:latin typeface="Tw Cen MT" panose="020B0602020104020603" pitchFamily="34" charset="0"/>
              <a:cs typeface="Times New Roman" pitchFamily="18" charset="0"/>
            </a:endParaRPr>
          </a:p>
          <a:p>
            <a:pPr lvl="0">
              <a:lnSpc>
                <a:spcPct val="75000"/>
              </a:lnSpc>
              <a:buNone/>
            </a:pPr>
            <a:r>
              <a:rPr lang="en-US" sz="3600" b="1" dirty="0">
                <a:latin typeface="Tw Cen MT" panose="020B0602020104020603" pitchFamily="34" charset="0"/>
                <a:cs typeface="Times New Roman" pitchFamily="18" charset="0"/>
              </a:rPr>
              <a:t>		A. The Solace of the Rapture </a:t>
            </a:r>
            <a:br>
              <a:rPr lang="en-US" sz="3600" b="1" dirty="0">
                <a:latin typeface="Tw Cen MT" panose="020B0602020104020603" pitchFamily="34" charset="0"/>
                <a:cs typeface="Times New Roman" pitchFamily="18" charset="0"/>
              </a:rPr>
            </a:br>
            <a:r>
              <a:rPr lang="en-US" sz="3600" b="1" dirty="0">
                <a:latin typeface="Tw Cen MT" panose="020B0602020104020603" pitchFamily="34" charset="0"/>
                <a:cs typeface="Times New Roman" pitchFamily="18" charset="0"/>
              </a:rPr>
              <a:t>    		 (1 Thessalonians 4:13-15)</a:t>
            </a:r>
          </a:p>
          <a:p>
            <a:pPr lvl="0">
              <a:lnSpc>
                <a:spcPct val="75000"/>
              </a:lnSpc>
              <a:buNone/>
            </a:pPr>
            <a:r>
              <a:rPr lang="en-US" sz="3600" b="1" dirty="0">
                <a:latin typeface="Tw Cen MT" panose="020B0602020104020603" pitchFamily="34" charset="0"/>
                <a:cs typeface="Times New Roman" pitchFamily="18" charset="0"/>
              </a:rPr>
              <a:t>		B. The Sounds of the Rapture 					(1 Thessalonians 4:16)</a:t>
            </a:r>
          </a:p>
          <a:p>
            <a:pPr lvl="0">
              <a:lnSpc>
                <a:spcPct val="75000"/>
              </a:lnSpc>
              <a:buNone/>
            </a:pPr>
            <a:r>
              <a:rPr lang="en-US" sz="3600" b="1" dirty="0">
                <a:latin typeface="Tw Cen MT" panose="020B0602020104020603" pitchFamily="34" charset="0"/>
                <a:cs typeface="Times New Roman" pitchFamily="18" charset="0"/>
              </a:rPr>
              <a:t>		C. The Sequence of the Rapture </a:t>
            </a:r>
            <a:br>
              <a:rPr lang="en-US" sz="3600" b="1" dirty="0">
                <a:latin typeface="Tw Cen MT" panose="020B0602020104020603" pitchFamily="34" charset="0"/>
                <a:cs typeface="Times New Roman" pitchFamily="18" charset="0"/>
              </a:rPr>
            </a:br>
            <a:r>
              <a:rPr lang="en-US" sz="3600" b="1" dirty="0">
                <a:latin typeface="Tw Cen MT" panose="020B0602020104020603" pitchFamily="34" charset="0"/>
                <a:cs typeface="Times New Roman" pitchFamily="18" charset="0"/>
              </a:rPr>
              <a:t>     	(1 Thessalonians 4:16-17)</a:t>
            </a:r>
          </a:p>
        </p:txBody>
      </p:sp>
      <p:sp>
        <p:nvSpPr>
          <p:cNvPr id="5" name="Rectangle 4">
            <a:extLst>
              <a:ext uri="{FF2B5EF4-FFF2-40B4-BE49-F238E27FC236}">
                <a16:creationId xmlns:a16="http://schemas.microsoft.com/office/drawing/2014/main" id="{F1647716-DEFB-417D-AFA1-4EE673AF79E8}"/>
              </a:ext>
            </a:extLst>
          </p:cNvPr>
          <p:cNvSpPr/>
          <p:nvPr/>
        </p:nvSpPr>
        <p:spPr>
          <a:xfrm>
            <a:off x="533400" y="3200400"/>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AF1BDD-C3B9-4FF4-A573-3392AA4C461F}"/>
              </a:ext>
            </a:extLst>
          </p:cNvPr>
          <p:cNvSpPr txBox="1"/>
          <p:nvPr/>
        </p:nvSpPr>
        <p:spPr>
          <a:xfrm>
            <a:off x="-76200" y="-152400"/>
            <a:ext cx="9220199" cy="1371600"/>
          </a:xfrm>
          <a:prstGeom prst="rect">
            <a:avLst/>
          </a:prstGeom>
          <a:solidFill>
            <a:srgbClr val="2A0015">
              <a:alpha val="30000"/>
            </a:srgbClr>
          </a:solidFill>
          <a:effectLst>
            <a:softEdge rad="127000"/>
          </a:effectLst>
        </p:spPr>
        <p:txBody>
          <a:bodyPr wrap="square" rtlCol="0" anchor="ctr">
            <a:noAutofit/>
          </a:bodyPr>
          <a:lstStyle/>
          <a:p>
            <a:pPr lvl="1" algn="ctr">
              <a:lnSpc>
                <a:spcPct val="85000"/>
              </a:lnSpc>
              <a:defRPr/>
            </a:pPr>
            <a:r>
              <a:rPr kumimoji="0" lang="en-US" sz="5400" b="1" i="0" u="sng" strike="noStrike" kern="1200" cap="none"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PRE-TRIBULATION RAPTURE</a:t>
            </a:r>
          </a:p>
        </p:txBody>
      </p:sp>
      <p:sp>
        <p:nvSpPr>
          <p:cNvPr id="9" name="Rectangle 8">
            <a:extLst>
              <a:ext uri="{FF2B5EF4-FFF2-40B4-BE49-F238E27FC236}">
                <a16:creationId xmlns:a16="http://schemas.microsoft.com/office/drawing/2014/main" id="{B7F0E9DC-65D1-4AED-BFC5-F5D995BD9448}"/>
              </a:ext>
            </a:extLst>
          </p:cNvPr>
          <p:cNvSpPr/>
          <p:nvPr/>
        </p:nvSpPr>
        <p:spPr>
          <a:xfrm>
            <a:off x="533400" y="5029200"/>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5941448-E559-4AC8-8C54-57CBF717CAC9}"/>
              </a:ext>
            </a:extLst>
          </p:cNvPr>
          <p:cNvSpPr/>
          <p:nvPr/>
        </p:nvSpPr>
        <p:spPr>
          <a:xfrm>
            <a:off x="533400" y="4114800"/>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ostle Paul's second missionary journey map"/>
          <p:cNvPicPr/>
          <p:nvPr/>
        </p:nvPicPr>
        <p:blipFill rotWithShape="1">
          <a:blip r:embed="rId2" cstate="print"/>
          <a:srcRect t="11666" b="5000"/>
          <a:stretch/>
        </p:blipFill>
        <p:spPr bwMode="auto">
          <a:xfrm>
            <a:off x="0" y="1143000"/>
            <a:ext cx="9144000" cy="5715000"/>
          </a:xfrm>
          <a:prstGeom prst="rect">
            <a:avLst/>
          </a:prstGeom>
          <a:noFill/>
          <a:ln w="9525">
            <a:noFill/>
            <a:miter lim="800000"/>
            <a:headEnd/>
            <a:tailEnd/>
          </a:ln>
        </p:spPr>
      </p:pic>
      <p:cxnSp>
        <p:nvCxnSpPr>
          <p:cNvPr id="6" name="Straight Arrow Connector 5"/>
          <p:cNvCxnSpPr>
            <a:cxnSpLocks/>
          </p:cNvCxnSpPr>
          <p:nvPr/>
        </p:nvCxnSpPr>
        <p:spPr>
          <a:xfrm flipH="1" flipV="1">
            <a:off x="1470025" y="2645382"/>
            <a:ext cx="565150" cy="731520"/>
          </a:xfrm>
          <a:prstGeom prst="straightConnector1">
            <a:avLst/>
          </a:prstGeom>
          <a:ln w="63500">
            <a:solidFill>
              <a:srgbClr val="2E004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8077200" y="5829300"/>
            <a:ext cx="454267" cy="731520"/>
          </a:xfrm>
          <a:prstGeom prst="straightConnector1">
            <a:avLst/>
          </a:prstGeom>
          <a:ln w="63500">
            <a:solidFill>
              <a:srgbClr val="2E004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8369968" y="2368749"/>
            <a:ext cx="304800" cy="731520"/>
          </a:xfrm>
          <a:prstGeom prst="straightConnector1">
            <a:avLst/>
          </a:prstGeom>
          <a:ln w="63500">
            <a:solidFill>
              <a:srgbClr val="2E004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5562600" y="1911141"/>
            <a:ext cx="358775" cy="731520"/>
          </a:xfrm>
          <a:prstGeom prst="straightConnector1">
            <a:avLst/>
          </a:prstGeom>
          <a:ln w="63500">
            <a:solidFill>
              <a:srgbClr val="2E004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533400" y="1605280"/>
            <a:ext cx="733425" cy="731520"/>
          </a:xfrm>
          <a:prstGeom prst="straightConnector1">
            <a:avLst/>
          </a:prstGeom>
          <a:ln w="63500">
            <a:solidFill>
              <a:srgbClr val="2E004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362075" y="1143000"/>
            <a:ext cx="533400" cy="731520"/>
          </a:xfrm>
          <a:prstGeom prst="straightConnector1">
            <a:avLst/>
          </a:prstGeom>
          <a:ln w="63500">
            <a:solidFill>
              <a:srgbClr val="2E004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2197100" y="2946400"/>
            <a:ext cx="366713" cy="731520"/>
          </a:xfrm>
          <a:prstGeom prst="straightConnector1">
            <a:avLst/>
          </a:prstGeom>
          <a:ln w="63500">
            <a:solidFill>
              <a:srgbClr val="2E004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1362075" y="3790950"/>
            <a:ext cx="390525" cy="731520"/>
          </a:xfrm>
          <a:prstGeom prst="straightConnector1">
            <a:avLst/>
          </a:prstGeom>
          <a:ln w="63500">
            <a:solidFill>
              <a:srgbClr val="2E004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1D51625-CD86-4841-8231-E8175A7C7F99}"/>
              </a:ext>
            </a:extLst>
          </p:cNvPr>
          <p:cNvSpPr txBox="1"/>
          <p:nvPr/>
        </p:nvSpPr>
        <p:spPr>
          <a:xfrm>
            <a:off x="-76200" y="-152400"/>
            <a:ext cx="9220199" cy="1371600"/>
          </a:xfrm>
          <a:prstGeom prst="rect">
            <a:avLst/>
          </a:prstGeom>
          <a:solidFill>
            <a:srgbClr val="54002A">
              <a:alpha val="30000"/>
            </a:srgbClr>
          </a:solidFill>
          <a:effectLst>
            <a:softEdge rad="127000"/>
          </a:effectLst>
        </p:spPr>
        <p:txBody>
          <a:bodyPr wrap="square" rtlCol="0" anchor="ctr">
            <a:noAutofit/>
          </a:bodyPr>
          <a:lstStyle/>
          <a:p>
            <a:pPr marL="457200" marR="0" lvl="1"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CITIES VISITED BY PAUL</a:t>
            </a:r>
          </a:p>
        </p:txBody>
      </p:sp>
    </p:spTree>
    <p:extLst>
      <p:ext uri="{BB962C8B-B14F-4D97-AF65-F5344CB8AC3E}">
        <p14:creationId xmlns:p14="http://schemas.microsoft.com/office/powerpoint/2010/main" val="123980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FEB233-2754-4E9B-B34C-D747FFD255BE}"/>
              </a:ext>
            </a:extLst>
          </p:cNvPr>
          <p:cNvSpPr/>
          <p:nvPr/>
        </p:nvSpPr>
        <p:spPr>
          <a:xfrm>
            <a:off x="-76200" y="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DFFD8EC-68DA-49FD-A2D6-862B8FBB6E62}"/>
              </a:ext>
            </a:extLst>
          </p:cNvPr>
          <p:cNvSpPr/>
          <p:nvPr/>
        </p:nvSpPr>
        <p:spPr>
          <a:xfrm>
            <a:off x="0" y="1524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0" y="2093680"/>
            <a:ext cx="9111916" cy="4695423"/>
          </a:xfrm>
        </p:spPr>
        <p:txBody>
          <a:bodyPr rtlCol="0">
            <a:normAutofit lnSpcReduction="10000"/>
          </a:bodyPr>
          <a:lstStyle/>
          <a:p>
            <a:pPr>
              <a:buClr>
                <a:srgbClr val="54002A"/>
              </a:buClr>
              <a:buFont typeface="Wingdings" panose="05000000000000000000" pitchFamily="2" charset="2"/>
              <a:buChar char="§"/>
            </a:pPr>
            <a:r>
              <a:rPr lang="en-US" sz="3600" b="1" dirty="0"/>
              <a:t>JOHN 14:1-4</a:t>
            </a:r>
            <a:br>
              <a:rPr lang="en-US" sz="3200" dirty="0"/>
            </a:br>
            <a:r>
              <a:rPr lang="en-US" sz="3200" b="1" baseline="30000" dirty="0"/>
              <a:t>1 </a:t>
            </a:r>
            <a:r>
              <a:rPr lang="en-US" sz="3200" b="1" dirty="0"/>
              <a:t> "Let not your heart be troubled; you believe in 	God, believe also in Me. </a:t>
            </a:r>
            <a:br>
              <a:rPr lang="en-US" sz="3200" b="1" dirty="0"/>
            </a:br>
            <a:r>
              <a:rPr lang="en-US" sz="3200" b="1" baseline="30000" dirty="0"/>
              <a:t>2 </a:t>
            </a:r>
            <a:r>
              <a:rPr lang="en-US" sz="3200" b="1" dirty="0"/>
              <a:t> In My Father's house are many mansions; if </a:t>
            </a:r>
            <a:r>
              <a:rPr lang="en-US" sz="3200" b="1" i="1" dirty="0"/>
              <a:t>it 	were</a:t>
            </a:r>
            <a:r>
              <a:rPr lang="en-US" sz="3200" b="1" dirty="0"/>
              <a:t> not </a:t>
            </a:r>
            <a:r>
              <a:rPr lang="en-US" sz="3200" b="1" i="1" dirty="0"/>
              <a:t>so,</a:t>
            </a:r>
            <a:r>
              <a:rPr lang="en-US" sz="3200" b="1" dirty="0"/>
              <a:t> I would have told you. I go to 	prepare a place for you. </a:t>
            </a:r>
            <a:br>
              <a:rPr lang="en-US" sz="3200" b="1" dirty="0"/>
            </a:br>
            <a:r>
              <a:rPr lang="en-US" sz="3200" b="1" baseline="30000" dirty="0"/>
              <a:t>3 </a:t>
            </a:r>
            <a:r>
              <a:rPr lang="en-US" sz="3200" b="1" dirty="0"/>
              <a:t> And if I go and prepare a place for you, I will come 	again and receive you to Myself; that where I 	am, </a:t>
            </a:r>
            <a:r>
              <a:rPr lang="en-US" sz="3200" b="1" i="1" dirty="0"/>
              <a:t>there</a:t>
            </a:r>
            <a:r>
              <a:rPr lang="en-US" sz="3200" b="1" dirty="0"/>
              <a:t> you may be also. </a:t>
            </a:r>
            <a:br>
              <a:rPr lang="en-US" sz="3200" b="1" dirty="0"/>
            </a:br>
            <a:r>
              <a:rPr lang="en-US" sz="3200" b="1" baseline="30000" dirty="0"/>
              <a:t>4 </a:t>
            </a:r>
            <a:r>
              <a:rPr lang="en-US" sz="3200" b="1" dirty="0"/>
              <a:t> And where I go you know, and the way you 	know." </a:t>
            </a:r>
          </a:p>
          <a:p>
            <a:pPr eaLnBrk="1" fontAlgn="auto" hangingPunct="1">
              <a:spcAft>
                <a:spcPts val="0"/>
              </a:spcAft>
              <a:buFont typeface="Arial" panose="020B0604020202020204" pitchFamily="34" charset="0"/>
              <a:buNone/>
              <a:defRPr/>
            </a:pPr>
            <a:endParaRPr lang="en-US" sz="2400" dirty="0">
              <a:latin typeface="Arial Black" pitchFamily="34" charset="0"/>
            </a:endParaRPr>
          </a:p>
        </p:txBody>
      </p:sp>
      <p:sp>
        <p:nvSpPr>
          <p:cNvPr id="7" name="TextBox 6">
            <a:extLst>
              <a:ext uri="{FF2B5EF4-FFF2-40B4-BE49-F238E27FC236}">
                <a16:creationId xmlns:a16="http://schemas.microsoft.com/office/drawing/2014/main" id="{CB7F6A3A-73D2-4AFE-8F37-8EA7B1E65963}"/>
              </a:ext>
            </a:extLst>
          </p:cNvPr>
          <p:cNvSpPr txBox="1"/>
          <p:nvPr/>
        </p:nvSpPr>
        <p:spPr>
          <a:xfrm>
            <a:off x="-96253" y="-182880"/>
            <a:ext cx="9326880" cy="1371600"/>
          </a:xfrm>
          <a:prstGeom prst="rect">
            <a:avLst/>
          </a:prstGeom>
          <a:solidFill>
            <a:srgbClr val="54002A">
              <a:alpha val="30000"/>
            </a:srgbClr>
          </a:solidFill>
          <a:effectLst>
            <a:softEdge rad="127000"/>
          </a:effectLst>
        </p:spPr>
        <p:txBody>
          <a:bodyPr wrap="square" rtlCol="0" anchor="ctr">
            <a:noAutofit/>
          </a:bodyPr>
          <a:lstStyle/>
          <a:p>
            <a:pPr marL="457200" marR="0" lvl="1"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UNFULFILLED PROPHECY</a:t>
            </a:r>
          </a:p>
        </p:txBody>
      </p:sp>
      <p:sp>
        <p:nvSpPr>
          <p:cNvPr id="8" name="Rectangle 7">
            <a:extLst>
              <a:ext uri="{FF2B5EF4-FFF2-40B4-BE49-F238E27FC236}">
                <a16:creationId xmlns:a16="http://schemas.microsoft.com/office/drawing/2014/main" id="{C091AADD-C3B4-4F75-897F-90821F86F985}"/>
              </a:ext>
            </a:extLst>
          </p:cNvPr>
          <p:cNvSpPr/>
          <p:nvPr/>
        </p:nvSpPr>
        <p:spPr>
          <a:xfrm>
            <a:off x="-501316" y="75438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
            <a:extLst>
              <a:ext uri="{FF2B5EF4-FFF2-40B4-BE49-F238E27FC236}">
                <a16:creationId xmlns:a16="http://schemas.microsoft.com/office/drawing/2014/main" id="{AE1F36AA-E119-4A5D-9BA2-89C9F221664C}"/>
              </a:ext>
            </a:extLst>
          </p:cNvPr>
          <p:cNvSpPr>
            <a:spLocks noGrp="1" noChangeArrowheads="1"/>
          </p:cNvSpPr>
          <p:nvPr>
            <p:ph type="title"/>
          </p:nvPr>
        </p:nvSpPr>
        <p:spPr>
          <a:xfrm>
            <a:off x="24602" y="914400"/>
            <a:ext cx="9220199" cy="1188720"/>
          </a:xfrm>
          <a:solidFill>
            <a:srgbClr val="BCA8B2">
              <a:alpha val="70000"/>
            </a:srgbClr>
          </a:solidFill>
          <a:effectLst>
            <a:softEdge rad="127000"/>
          </a:effectLst>
        </p:spPr>
        <p:txBody>
          <a:bodyPr wrap="square" anchor="t">
            <a:noAutofit/>
          </a:bodyPr>
          <a:lstStyle/>
          <a:p>
            <a:pPr eaLnBrk="1" hangingPunct="1"/>
            <a:r>
              <a:rPr lang="en-US" altLang="en-US" sz="3200" b="1" i="1" dirty="0">
                <a:latin typeface="Tw Cen MT" panose="020B0602020104020603" pitchFamily="34" charset="0"/>
                <a:ea typeface="Times New Roman" panose="02020603050405020304" pitchFamily="18" charset="0"/>
                <a:cs typeface="Calibri" panose="020F0502020204030204" pitchFamily="34" charset="0"/>
              </a:rPr>
              <a:t>		    The RAPTURE or TAKING AWAY 		       	of the Current Church Age Saints by Jesus Christ</a:t>
            </a:r>
            <a:endParaRPr lang="en-US" altLang="en-US" sz="3200" b="1" i="1" dirty="0">
              <a:latin typeface="Tw Cen MT" panose="020B06020201040206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953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FEB233-2754-4E9B-B34C-D747FFD255BE}"/>
              </a:ext>
            </a:extLst>
          </p:cNvPr>
          <p:cNvSpPr/>
          <p:nvPr/>
        </p:nvSpPr>
        <p:spPr>
          <a:xfrm>
            <a:off x="-76200" y="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DFFD8EC-68DA-49FD-A2D6-862B8FBB6E62}"/>
              </a:ext>
            </a:extLst>
          </p:cNvPr>
          <p:cNvSpPr/>
          <p:nvPr/>
        </p:nvSpPr>
        <p:spPr>
          <a:xfrm>
            <a:off x="0" y="1524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158" y="1874520"/>
            <a:ext cx="9127958" cy="4983480"/>
          </a:xfrm>
        </p:spPr>
        <p:txBody>
          <a:bodyPr rtlCol="0">
            <a:normAutofit fontScale="85000" lnSpcReduction="10000"/>
          </a:bodyPr>
          <a:lstStyle/>
          <a:p>
            <a:pPr eaLnBrk="1" fontAlgn="auto" hangingPunct="1">
              <a:spcAft>
                <a:spcPts val="0"/>
              </a:spcAft>
              <a:buFont typeface="Arial" panose="020B0604020202020204" pitchFamily="34" charset="0"/>
              <a:buNone/>
              <a:defRPr/>
            </a:pPr>
            <a:r>
              <a:rPr lang="en-US" sz="3800" b="1" dirty="0">
                <a:solidFill>
                  <a:schemeClr val="bg1"/>
                </a:solidFill>
                <a:latin typeface="Tw Cen MT" panose="020B0602020104020603" pitchFamily="34" charset="0"/>
              </a:rPr>
              <a:t>   </a:t>
            </a:r>
            <a:r>
              <a:rPr lang="en-US" sz="3800" b="1" dirty="0">
                <a:latin typeface="Tw Cen MT" panose="020B0602020104020603" pitchFamily="34" charset="0"/>
              </a:rPr>
              <a:t>1 THESSALONIANS 4:15-18</a:t>
            </a:r>
          </a:p>
          <a:p>
            <a:pPr eaLnBrk="1" fontAlgn="auto" hangingPunct="1">
              <a:spcAft>
                <a:spcPts val="0"/>
              </a:spcAft>
              <a:buFont typeface="Arial" panose="020B0604020202020204" pitchFamily="34" charset="0"/>
              <a:buNone/>
              <a:defRPr/>
            </a:pPr>
            <a:r>
              <a:rPr lang="en-US" sz="3200" baseline="30000" dirty="0">
                <a:latin typeface="Tw Cen MT" panose="020B0602020104020603" pitchFamily="34" charset="0"/>
              </a:rPr>
              <a:t>		</a:t>
            </a:r>
            <a:r>
              <a:rPr lang="en-US" sz="3300" baseline="30000" dirty="0">
                <a:latin typeface="Tw Cen MT" panose="020B0602020104020603" pitchFamily="34" charset="0"/>
              </a:rPr>
              <a:t>15</a:t>
            </a:r>
            <a:r>
              <a:rPr lang="en-US" sz="3300" dirty="0">
                <a:latin typeface="Tw Cen MT" panose="020B0602020104020603" pitchFamily="34" charset="0"/>
              </a:rPr>
              <a:t>For this we say to you by the word of the Lord, that we 			who are alive </a:t>
            </a:r>
            <a:r>
              <a:rPr lang="en-US" sz="3300" i="1" dirty="0">
                <a:latin typeface="Tw Cen MT" panose="020B0602020104020603" pitchFamily="34" charset="0"/>
              </a:rPr>
              <a:t>and</a:t>
            </a:r>
            <a:r>
              <a:rPr lang="en-US" sz="3300" dirty="0">
                <a:latin typeface="Tw Cen MT" panose="020B0602020104020603" pitchFamily="34" charset="0"/>
              </a:rPr>
              <a:t> remain until the coming of the Lord 		will by no means precede those who are asleep 				</a:t>
            </a:r>
            <a:r>
              <a:rPr lang="en-US" sz="3300" i="1" dirty="0">
                <a:latin typeface="Tw Cen MT" panose="020B0602020104020603" pitchFamily="34" charset="0"/>
              </a:rPr>
              <a:t>(Dead)</a:t>
            </a:r>
            <a:r>
              <a:rPr lang="en-US" sz="3300" dirty="0">
                <a:latin typeface="Tw Cen MT" panose="020B0602020104020603" pitchFamily="34" charset="0"/>
              </a:rPr>
              <a:t>.  					</a:t>
            </a:r>
          </a:p>
          <a:p>
            <a:pPr eaLnBrk="1" fontAlgn="auto" hangingPunct="1">
              <a:spcAft>
                <a:spcPts val="0"/>
              </a:spcAft>
              <a:buFont typeface="Arial" panose="020B0604020202020204" pitchFamily="34" charset="0"/>
              <a:buNone/>
              <a:defRPr/>
            </a:pPr>
            <a:r>
              <a:rPr lang="en-US" sz="3300" baseline="30000" dirty="0">
                <a:latin typeface="Tw Cen MT" panose="020B0602020104020603" pitchFamily="34" charset="0"/>
              </a:rPr>
              <a:t>		16</a:t>
            </a:r>
            <a:r>
              <a:rPr lang="en-US" sz="3300" dirty="0">
                <a:latin typeface="Tw Cen MT" panose="020B0602020104020603" pitchFamily="34" charset="0"/>
              </a:rPr>
              <a:t>For the Lord Himself will </a:t>
            </a:r>
            <a:r>
              <a:rPr lang="en-US" sz="3300" u="sng" dirty="0">
                <a:latin typeface="Tw Cen MT" panose="020B0602020104020603" pitchFamily="34" charset="0"/>
              </a:rPr>
              <a:t>descend from heaven</a:t>
            </a:r>
            <a:r>
              <a:rPr lang="en-US" sz="3300" dirty="0">
                <a:latin typeface="Tw Cen MT" panose="020B0602020104020603" pitchFamily="34" charset="0"/>
              </a:rPr>
              <a:t> with a 			</a:t>
            </a:r>
            <a:r>
              <a:rPr lang="en-US" sz="3300" u="sng" dirty="0">
                <a:latin typeface="Tw Cen MT" panose="020B0602020104020603" pitchFamily="34" charset="0"/>
              </a:rPr>
              <a:t>shout</a:t>
            </a:r>
            <a:r>
              <a:rPr lang="en-US" sz="3300" dirty="0">
                <a:latin typeface="Tw Cen MT" panose="020B0602020104020603" pitchFamily="34" charset="0"/>
              </a:rPr>
              <a:t>, with the </a:t>
            </a:r>
            <a:r>
              <a:rPr lang="en-US" sz="3300" u="sng" dirty="0">
                <a:latin typeface="Tw Cen MT" panose="020B0602020104020603" pitchFamily="34" charset="0"/>
              </a:rPr>
              <a:t>voice of an archangel</a:t>
            </a:r>
            <a:r>
              <a:rPr lang="en-US" sz="3300" dirty="0">
                <a:latin typeface="Tw Cen MT" panose="020B0602020104020603" pitchFamily="34" charset="0"/>
              </a:rPr>
              <a:t>, and with </a:t>
            </a:r>
            <a:r>
              <a:rPr lang="en-US" sz="3300" u="sng" dirty="0">
                <a:latin typeface="Tw Cen MT" panose="020B0602020104020603" pitchFamily="34" charset="0"/>
              </a:rPr>
              <a:t>the</a:t>
            </a:r>
            <a:r>
              <a:rPr lang="en-US" sz="3300" dirty="0">
                <a:latin typeface="Tw Cen MT" panose="020B0602020104020603" pitchFamily="34" charset="0"/>
              </a:rPr>
              <a:t> 			</a:t>
            </a:r>
            <a:r>
              <a:rPr lang="en-US" sz="3300" u="sng" dirty="0">
                <a:latin typeface="Tw Cen MT" panose="020B0602020104020603" pitchFamily="34" charset="0"/>
              </a:rPr>
              <a:t>trumpet of God</a:t>
            </a:r>
            <a:r>
              <a:rPr lang="en-US" sz="3300" dirty="0">
                <a:latin typeface="Tw Cen MT" panose="020B0602020104020603" pitchFamily="34" charset="0"/>
              </a:rPr>
              <a:t>. And </a:t>
            </a:r>
            <a:r>
              <a:rPr lang="en-US" sz="3300" u="sng" dirty="0">
                <a:latin typeface="Tw Cen MT" panose="020B0602020104020603" pitchFamily="34" charset="0"/>
              </a:rPr>
              <a:t>the </a:t>
            </a:r>
            <a:r>
              <a:rPr lang="en-US" sz="3300" b="1" u="sng" dirty="0">
                <a:latin typeface="Tw Cen MT" panose="020B0602020104020603" pitchFamily="34" charset="0"/>
              </a:rPr>
              <a:t>dead </a:t>
            </a:r>
            <a:r>
              <a:rPr lang="en-US" sz="3300" u="sng" dirty="0">
                <a:latin typeface="Tw Cen MT" panose="020B0602020104020603" pitchFamily="34" charset="0"/>
              </a:rPr>
              <a:t>in </a:t>
            </a:r>
            <a:r>
              <a:rPr lang="en-US" sz="3300" dirty="0">
                <a:latin typeface="Tw Cen MT" panose="020B0602020104020603" pitchFamily="34" charset="0"/>
              </a:rPr>
              <a:t>	</a:t>
            </a:r>
            <a:r>
              <a:rPr lang="en-US" sz="3300" u="sng" dirty="0">
                <a:latin typeface="Tw Cen MT" panose="020B0602020104020603" pitchFamily="34" charset="0"/>
              </a:rPr>
              <a:t>Christ will rise first</a:t>
            </a:r>
            <a:r>
              <a:rPr lang="en-US" sz="3300" dirty="0">
                <a:latin typeface="Tw Cen MT" panose="020B0602020104020603" pitchFamily="34" charset="0"/>
              </a:rPr>
              <a:t>.  	</a:t>
            </a:r>
            <a:r>
              <a:rPr lang="en-US" sz="3300" baseline="30000" dirty="0">
                <a:latin typeface="Tw Cen MT" panose="020B0602020104020603" pitchFamily="34" charset="0"/>
              </a:rPr>
              <a:t>17</a:t>
            </a:r>
            <a:r>
              <a:rPr lang="en-US" sz="3300" dirty="0">
                <a:latin typeface="Tw Cen MT" panose="020B0602020104020603" pitchFamily="34" charset="0"/>
              </a:rPr>
              <a:t>Then we who are </a:t>
            </a:r>
            <a:r>
              <a:rPr lang="en-US" sz="3300" u="sng" dirty="0">
                <a:latin typeface="Tw Cen MT" panose="020B0602020104020603" pitchFamily="34" charset="0"/>
              </a:rPr>
              <a:t>alive </a:t>
            </a:r>
            <a:r>
              <a:rPr lang="en-US" sz="3300" i="1" u="sng" dirty="0">
                <a:latin typeface="Tw Cen MT" panose="020B0602020104020603" pitchFamily="34" charset="0"/>
              </a:rPr>
              <a:t>and</a:t>
            </a:r>
            <a:r>
              <a:rPr lang="en-US" sz="3300" u="sng" dirty="0">
                <a:latin typeface="Tw Cen MT" panose="020B0602020104020603" pitchFamily="34" charset="0"/>
              </a:rPr>
              <a:t> remain</a:t>
            </a:r>
            <a:r>
              <a:rPr lang="en-US" sz="3300" dirty="0">
                <a:latin typeface="Tw Cen MT" panose="020B0602020104020603" pitchFamily="34" charset="0"/>
              </a:rPr>
              <a:t> shall be </a:t>
            </a:r>
            <a:r>
              <a:rPr lang="en-US" sz="3300" b="1" u="sng" dirty="0">
                <a:latin typeface="Tw Cen MT" panose="020B0602020104020603" pitchFamily="34" charset="0"/>
              </a:rPr>
              <a:t>caught </a:t>
            </a:r>
            <a:r>
              <a:rPr lang="en-US" sz="3300" b="1" dirty="0">
                <a:latin typeface="Tw Cen MT" panose="020B0602020104020603" pitchFamily="34" charset="0"/>
              </a:rPr>
              <a:t>up 			</a:t>
            </a:r>
            <a:r>
              <a:rPr lang="en-US" sz="3300" b="1" u="sng" dirty="0">
                <a:latin typeface="Tw Cen MT" panose="020B0602020104020603" pitchFamily="34" charset="0"/>
              </a:rPr>
              <a:t>together with them in the clouds to meet the Lord</a:t>
            </a:r>
            <a:r>
              <a:rPr lang="en-US" sz="3300" b="1" dirty="0">
                <a:latin typeface="Tw Cen MT" panose="020B0602020104020603" pitchFamily="34" charset="0"/>
              </a:rPr>
              <a:t> 			</a:t>
            </a:r>
            <a:r>
              <a:rPr lang="en-US" sz="3300" b="1" u="sng" dirty="0">
                <a:latin typeface="Tw Cen MT" panose="020B0602020104020603" pitchFamily="34" charset="0"/>
              </a:rPr>
              <a:t>in the air</a:t>
            </a:r>
            <a:r>
              <a:rPr lang="en-US" sz="3300" dirty="0">
                <a:latin typeface="Tw Cen MT" panose="020B0602020104020603" pitchFamily="34" charset="0"/>
              </a:rPr>
              <a:t>. And thus we shall always be with the 				Lord.  									</a:t>
            </a:r>
            <a:r>
              <a:rPr lang="en-US" sz="3300" baseline="30000" dirty="0">
                <a:latin typeface="Tw Cen MT" panose="020B0602020104020603" pitchFamily="34" charset="0"/>
              </a:rPr>
              <a:t>18</a:t>
            </a:r>
            <a:r>
              <a:rPr lang="en-US" sz="3300" dirty="0">
                <a:latin typeface="Tw Cen MT" panose="020B0602020104020603" pitchFamily="34" charset="0"/>
              </a:rPr>
              <a:t>Therefore comfort one another with these words.</a:t>
            </a:r>
          </a:p>
          <a:p>
            <a:pPr eaLnBrk="1" fontAlgn="auto" hangingPunct="1">
              <a:spcAft>
                <a:spcPts val="0"/>
              </a:spcAft>
              <a:buFont typeface="Arial" panose="020B0604020202020204" pitchFamily="34" charset="0"/>
              <a:buNone/>
              <a:defRPr/>
            </a:pPr>
            <a:endParaRPr lang="en-US" sz="2400" dirty="0">
              <a:latin typeface="Arial Black" pitchFamily="34" charset="0"/>
            </a:endParaRPr>
          </a:p>
        </p:txBody>
      </p:sp>
      <p:sp>
        <p:nvSpPr>
          <p:cNvPr id="7" name="TextBox 6">
            <a:extLst>
              <a:ext uri="{FF2B5EF4-FFF2-40B4-BE49-F238E27FC236}">
                <a16:creationId xmlns:a16="http://schemas.microsoft.com/office/drawing/2014/main" id="{CB7F6A3A-73D2-4AFE-8F37-8EA7B1E65963}"/>
              </a:ext>
            </a:extLst>
          </p:cNvPr>
          <p:cNvSpPr txBox="1"/>
          <p:nvPr/>
        </p:nvSpPr>
        <p:spPr>
          <a:xfrm>
            <a:off x="-96252" y="-182880"/>
            <a:ext cx="9326880" cy="1371600"/>
          </a:xfrm>
          <a:prstGeom prst="rect">
            <a:avLst/>
          </a:prstGeom>
          <a:solidFill>
            <a:srgbClr val="660033">
              <a:alpha val="30000"/>
            </a:srgbClr>
          </a:solidFill>
          <a:effectLst>
            <a:softEdge rad="127000"/>
          </a:effectLst>
        </p:spPr>
        <p:txBody>
          <a:bodyPr wrap="square" rtlCol="0" anchor="ctr">
            <a:noAutofit/>
          </a:bodyPr>
          <a:lstStyle/>
          <a:p>
            <a:pPr lvl="1" algn="ctr">
              <a:lnSpc>
                <a:spcPct val="85000"/>
              </a:lnSpc>
              <a:defRPr/>
            </a:pPr>
            <a:r>
              <a:rPr kumimoji="0" lang="en-US" sz="5400" b="1" i="0" u="sng" strike="noStrike" kern="1200" cap="none"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UNFULFILLED PROPHECY</a:t>
            </a:r>
          </a:p>
        </p:txBody>
      </p:sp>
      <p:sp>
        <p:nvSpPr>
          <p:cNvPr id="8" name="Rectangle 7">
            <a:extLst>
              <a:ext uri="{FF2B5EF4-FFF2-40B4-BE49-F238E27FC236}">
                <a16:creationId xmlns:a16="http://schemas.microsoft.com/office/drawing/2014/main" id="{C091AADD-C3B4-4F75-897F-90821F86F985}"/>
              </a:ext>
            </a:extLst>
          </p:cNvPr>
          <p:cNvSpPr/>
          <p:nvPr/>
        </p:nvSpPr>
        <p:spPr>
          <a:xfrm>
            <a:off x="-501316" y="75438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
            <a:extLst>
              <a:ext uri="{FF2B5EF4-FFF2-40B4-BE49-F238E27FC236}">
                <a16:creationId xmlns:a16="http://schemas.microsoft.com/office/drawing/2014/main" id="{41ACBF48-27A2-43C6-A40F-FB23668E6AD3}"/>
              </a:ext>
            </a:extLst>
          </p:cNvPr>
          <p:cNvSpPr>
            <a:spLocks noGrp="1" noChangeArrowheads="1"/>
          </p:cNvSpPr>
          <p:nvPr>
            <p:ph type="title"/>
          </p:nvPr>
        </p:nvSpPr>
        <p:spPr>
          <a:xfrm>
            <a:off x="20053" y="913526"/>
            <a:ext cx="9220199" cy="1097280"/>
          </a:xfrm>
          <a:solidFill>
            <a:srgbClr val="BCA8B2">
              <a:alpha val="70000"/>
            </a:srgbClr>
          </a:solidFill>
          <a:effectLst>
            <a:softEdge rad="127000"/>
          </a:effectLst>
        </p:spPr>
        <p:txBody>
          <a:bodyPr wrap="square" anchor="t">
            <a:noAutofit/>
          </a:bodyPr>
          <a:lstStyle/>
          <a:p>
            <a:pPr eaLnBrk="1" hangingPunct="1"/>
            <a:r>
              <a:rPr lang="en-US" altLang="en-US" sz="3200" b="1" i="1" dirty="0">
                <a:latin typeface="Tw Cen MT" panose="020B0602020104020603" pitchFamily="34" charset="0"/>
                <a:ea typeface="Times New Roman" panose="02020603050405020304" pitchFamily="18" charset="0"/>
                <a:cs typeface="Calibri" panose="020F0502020204030204" pitchFamily="34" charset="0"/>
              </a:rPr>
              <a:t>		    The RAPTURE or TAKING AWAY 		       	of the Current Church Age Saints by Jesus Christ</a:t>
            </a:r>
            <a:endParaRPr lang="en-US" altLang="en-US" sz="3200" b="1" i="1" dirty="0">
              <a:latin typeface="Tw Cen MT" panose="020B06020201040206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23685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FEB233-2754-4E9B-B34C-D747FFD255BE}"/>
              </a:ext>
            </a:extLst>
          </p:cNvPr>
          <p:cNvSpPr/>
          <p:nvPr/>
        </p:nvSpPr>
        <p:spPr>
          <a:xfrm>
            <a:off x="-76200" y="1057360"/>
            <a:ext cx="9144000" cy="580064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DFFD8EC-68DA-49FD-A2D6-862B8FBB6E62}"/>
              </a:ext>
            </a:extLst>
          </p:cNvPr>
          <p:cNvSpPr/>
          <p:nvPr/>
        </p:nvSpPr>
        <p:spPr>
          <a:xfrm>
            <a:off x="0" y="1057360"/>
            <a:ext cx="9144000" cy="595304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88" name="Rectangle 1"/>
          <p:cNvSpPr>
            <a:spLocks noGrp="1" noChangeArrowheads="1"/>
          </p:cNvSpPr>
          <p:nvPr>
            <p:ph type="title"/>
          </p:nvPr>
        </p:nvSpPr>
        <p:spPr>
          <a:xfrm>
            <a:off x="24602" y="1057360"/>
            <a:ext cx="9220199" cy="1188720"/>
          </a:xfrm>
          <a:solidFill>
            <a:srgbClr val="BCA8B2">
              <a:alpha val="70000"/>
            </a:srgbClr>
          </a:solidFill>
          <a:effectLst>
            <a:softEdge rad="127000"/>
          </a:effectLst>
        </p:spPr>
        <p:txBody>
          <a:bodyPr wrap="square" anchor="t">
            <a:noAutofit/>
          </a:bodyPr>
          <a:lstStyle/>
          <a:p>
            <a:pPr eaLnBrk="1" hangingPunct="1"/>
            <a:r>
              <a:rPr lang="en-US" altLang="en-US" sz="3200" b="1" i="1" dirty="0">
                <a:latin typeface="Tw Cen MT" panose="020B0602020104020603" pitchFamily="34" charset="0"/>
                <a:ea typeface="Times New Roman" panose="02020603050405020304" pitchFamily="18" charset="0"/>
                <a:cs typeface="Calibri" panose="020F0502020204030204" pitchFamily="34" charset="0"/>
              </a:rPr>
              <a:t>		    The RAPTURE or TAKING AWAY 		       	of the Current Church Age Saints by Jesus Christ</a:t>
            </a:r>
            <a:endParaRPr lang="en-US" altLang="en-US" sz="3200" b="1" i="1" dirty="0">
              <a:latin typeface="Tw Cen MT" panose="020B0602020104020603"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CB7F6A3A-73D2-4AFE-8F37-8EA7B1E65963}"/>
              </a:ext>
            </a:extLst>
          </p:cNvPr>
          <p:cNvSpPr txBox="1"/>
          <p:nvPr/>
        </p:nvSpPr>
        <p:spPr>
          <a:xfrm>
            <a:off x="-96253" y="-182880"/>
            <a:ext cx="9341053" cy="1371600"/>
          </a:xfrm>
          <a:prstGeom prst="rect">
            <a:avLst/>
          </a:prstGeom>
          <a:solidFill>
            <a:srgbClr val="660033">
              <a:alpha val="30000"/>
            </a:srgbClr>
          </a:solidFill>
          <a:effectLst>
            <a:softEdge rad="127000"/>
          </a:effectLst>
        </p:spPr>
        <p:txBody>
          <a:bodyPr wrap="square" rtlCol="0" anchor="ctr">
            <a:noAutofit/>
          </a:bodyPr>
          <a:lstStyle/>
          <a:p>
            <a:pPr marL="457200" marR="0" lvl="1"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UNFULFILLED PROPHECY</a:t>
            </a:r>
          </a:p>
        </p:txBody>
      </p:sp>
      <p:sp>
        <p:nvSpPr>
          <p:cNvPr id="8" name="Rectangle 7">
            <a:extLst>
              <a:ext uri="{FF2B5EF4-FFF2-40B4-BE49-F238E27FC236}">
                <a16:creationId xmlns:a16="http://schemas.microsoft.com/office/drawing/2014/main" id="{C091AADD-C3B4-4F75-897F-90821F86F985}"/>
              </a:ext>
            </a:extLst>
          </p:cNvPr>
          <p:cNvSpPr/>
          <p:nvPr/>
        </p:nvSpPr>
        <p:spPr>
          <a:xfrm>
            <a:off x="-501316" y="75438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descr="https://www.gbcdecatur.org/files/CaughtAway.jpg">
            <a:extLst>
              <a:ext uri="{FF2B5EF4-FFF2-40B4-BE49-F238E27FC236}">
                <a16:creationId xmlns:a16="http://schemas.microsoft.com/office/drawing/2014/main" id="{2BFFA5F9-61BE-4362-A1B3-3CF9C092E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52"/>
          <a:stretch/>
        </p:blipFill>
        <p:spPr bwMode="auto">
          <a:xfrm>
            <a:off x="914400" y="2057400"/>
            <a:ext cx="7425636" cy="4685953"/>
          </a:xfrm>
          <a:prstGeom prst="round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586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153189-BBC0-4D80-8D9A-D427A7585017}"/>
              </a:ext>
            </a:extLst>
          </p:cNvPr>
          <p:cNvSpPr/>
          <p:nvPr/>
        </p:nvSpPr>
        <p:spPr>
          <a:xfrm>
            <a:off x="-1" y="655319"/>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42248" y="1402307"/>
            <a:ext cx="8915400" cy="5562600"/>
          </a:xfrm>
        </p:spPr>
        <p:txBody>
          <a:bodyPr>
            <a:noAutofit/>
          </a:bodyPr>
          <a:lstStyle/>
          <a:p>
            <a:pPr lvl="0">
              <a:lnSpc>
                <a:spcPct val="75000"/>
              </a:lnSpc>
              <a:buNone/>
            </a:pPr>
            <a:r>
              <a:rPr lang="en-US" sz="3600" b="1" dirty="0">
                <a:solidFill>
                  <a:srgbClr val="2A0015"/>
                </a:solidFill>
                <a:latin typeface="Tw Cen MT" panose="020B0602020104020603" pitchFamily="34" charset="0"/>
                <a:cs typeface="Times New Roman" pitchFamily="18" charset="0"/>
              </a:rPr>
              <a:t>II. THE DISTINCTIVE TRANSITION OF THE 	PRE-TRIBULATION RAPTURE</a:t>
            </a:r>
          </a:p>
          <a:p>
            <a:pPr lvl="0">
              <a:lnSpc>
                <a:spcPct val="75000"/>
              </a:lnSpc>
              <a:buNone/>
            </a:pPr>
            <a:r>
              <a:rPr lang="en-US" sz="3600" b="1" dirty="0">
                <a:latin typeface="Tw Cen MT" panose="020B0602020104020603" pitchFamily="34" charset="0"/>
                <a:cs typeface="Times New Roman" pitchFamily="18" charset="0"/>
              </a:rPr>
              <a:t>		(1 THESSALONIANS 4:13-18)</a:t>
            </a:r>
          </a:p>
          <a:p>
            <a:pPr lvl="0">
              <a:lnSpc>
                <a:spcPct val="75000"/>
              </a:lnSpc>
              <a:buNone/>
            </a:pPr>
            <a:endParaRPr lang="en-US" sz="1400" dirty="0">
              <a:latin typeface="Tw Cen MT" panose="020B0602020104020603" pitchFamily="34" charset="0"/>
              <a:cs typeface="Times New Roman" pitchFamily="18" charset="0"/>
            </a:endParaRPr>
          </a:p>
          <a:p>
            <a:pPr lvl="0">
              <a:lnSpc>
                <a:spcPct val="75000"/>
              </a:lnSpc>
              <a:buNone/>
            </a:pPr>
            <a:r>
              <a:rPr lang="en-US" sz="3600" b="1" dirty="0">
                <a:latin typeface="Tw Cen MT" panose="020B0602020104020603" pitchFamily="34" charset="0"/>
                <a:cs typeface="Times New Roman" pitchFamily="18" charset="0"/>
              </a:rPr>
              <a:t>		A. The Solace of the Rapture </a:t>
            </a:r>
            <a:br>
              <a:rPr lang="en-US" sz="3600" b="1" dirty="0">
                <a:latin typeface="Tw Cen MT" panose="020B0602020104020603" pitchFamily="34" charset="0"/>
                <a:cs typeface="Times New Roman" pitchFamily="18" charset="0"/>
              </a:rPr>
            </a:br>
            <a:r>
              <a:rPr lang="en-US" sz="3600" b="1" dirty="0">
                <a:latin typeface="Tw Cen MT" panose="020B0602020104020603" pitchFamily="34" charset="0"/>
                <a:cs typeface="Times New Roman" pitchFamily="18" charset="0"/>
              </a:rPr>
              <a:t>    		 (1 Thessalonians 4:13-15)</a:t>
            </a:r>
          </a:p>
          <a:p>
            <a:pPr lvl="0">
              <a:lnSpc>
                <a:spcPct val="75000"/>
              </a:lnSpc>
              <a:buNone/>
            </a:pPr>
            <a:r>
              <a:rPr lang="en-US" sz="3600" b="1" dirty="0">
                <a:latin typeface="Tw Cen MT" panose="020B0602020104020603" pitchFamily="34" charset="0"/>
                <a:cs typeface="Times New Roman" pitchFamily="18" charset="0"/>
              </a:rPr>
              <a:t>		B. The Sounds of the Rapture 					(1 Thessalonians 4:16)</a:t>
            </a:r>
          </a:p>
          <a:p>
            <a:pPr lvl="0">
              <a:lnSpc>
                <a:spcPct val="75000"/>
              </a:lnSpc>
              <a:buNone/>
            </a:pPr>
            <a:r>
              <a:rPr lang="en-US" sz="3600" b="1" dirty="0">
                <a:latin typeface="Tw Cen MT" panose="020B0602020104020603" pitchFamily="34" charset="0"/>
                <a:cs typeface="Times New Roman" pitchFamily="18" charset="0"/>
              </a:rPr>
              <a:t>		C. The Sequence of the Rapture </a:t>
            </a:r>
            <a:br>
              <a:rPr lang="en-US" sz="3600" b="1" dirty="0">
                <a:latin typeface="Tw Cen MT" panose="020B0602020104020603" pitchFamily="34" charset="0"/>
                <a:cs typeface="Times New Roman" pitchFamily="18" charset="0"/>
              </a:rPr>
            </a:br>
            <a:r>
              <a:rPr lang="en-US" sz="3600" b="1" dirty="0">
                <a:latin typeface="Tw Cen MT" panose="020B0602020104020603" pitchFamily="34" charset="0"/>
                <a:cs typeface="Times New Roman" pitchFamily="18" charset="0"/>
              </a:rPr>
              <a:t>     	(1 Thessalonians 4:16-17)</a:t>
            </a:r>
          </a:p>
        </p:txBody>
      </p:sp>
      <p:sp>
        <p:nvSpPr>
          <p:cNvPr id="5" name="Rectangle 4">
            <a:extLst>
              <a:ext uri="{FF2B5EF4-FFF2-40B4-BE49-F238E27FC236}">
                <a16:creationId xmlns:a16="http://schemas.microsoft.com/office/drawing/2014/main" id="{F1647716-DEFB-417D-AFA1-4EE673AF79E8}"/>
              </a:ext>
            </a:extLst>
          </p:cNvPr>
          <p:cNvSpPr/>
          <p:nvPr/>
        </p:nvSpPr>
        <p:spPr>
          <a:xfrm>
            <a:off x="533400" y="3230881"/>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1AF1BDD-C3B9-4FF4-A573-3392AA4C461F}"/>
              </a:ext>
            </a:extLst>
          </p:cNvPr>
          <p:cNvSpPr txBox="1"/>
          <p:nvPr/>
        </p:nvSpPr>
        <p:spPr>
          <a:xfrm>
            <a:off x="-76200" y="-152400"/>
            <a:ext cx="9233848" cy="1371600"/>
          </a:xfrm>
          <a:prstGeom prst="rect">
            <a:avLst/>
          </a:prstGeom>
          <a:solidFill>
            <a:srgbClr val="2A0015">
              <a:alpha val="30000"/>
            </a:srgbClr>
          </a:solidFill>
          <a:effectLst>
            <a:softEdge rad="127000"/>
          </a:effectLst>
        </p:spPr>
        <p:txBody>
          <a:bodyPr wrap="square" rtlCol="0" anchor="ctr">
            <a:noAutofit/>
          </a:bodyPr>
          <a:lstStyle/>
          <a:p>
            <a:pPr marL="457200" marR="0" lvl="1"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PRE-TRIBULATION RAPTURE</a:t>
            </a:r>
          </a:p>
        </p:txBody>
      </p:sp>
      <p:sp>
        <p:nvSpPr>
          <p:cNvPr id="9" name="Rectangle 8">
            <a:extLst>
              <a:ext uri="{FF2B5EF4-FFF2-40B4-BE49-F238E27FC236}">
                <a16:creationId xmlns:a16="http://schemas.microsoft.com/office/drawing/2014/main" id="{B7F0E9DC-65D1-4AED-BFC5-F5D995BD9448}"/>
              </a:ext>
            </a:extLst>
          </p:cNvPr>
          <p:cNvSpPr/>
          <p:nvPr/>
        </p:nvSpPr>
        <p:spPr>
          <a:xfrm>
            <a:off x="533400" y="5059681"/>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5941448-E559-4AC8-8C54-57CBF717CAC9}"/>
              </a:ext>
            </a:extLst>
          </p:cNvPr>
          <p:cNvSpPr/>
          <p:nvPr/>
        </p:nvSpPr>
        <p:spPr>
          <a:xfrm>
            <a:off x="533400" y="4145281"/>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840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21123F-2C09-43F8-82A4-7AC4009F8C70}"/>
              </a:ext>
            </a:extLst>
          </p:cNvPr>
          <p:cNvSpPr/>
          <p:nvPr/>
        </p:nvSpPr>
        <p:spPr>
          <a:xfrm>
            <a:off x="0" y="192845"/>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16D1D05-4695-407F-B599-9EBCDE1F9B8D}"/>
              </a:ext>
            </a:extLst>
          </p:cNvPr>
          <p:cNvSpPr/>
          <p:nvPr/>
        </p:nvSpPr>
        <p:spPr>
          <a:xfrm>
            <a:off x="0" y="19929"/>
            <a:ext cx="9144000" cy="6858000"/>
          </a:xfrm>
          <a:prstGeom prst="rect">
            <a:avLst/>
          </a:prstGeom>
          <a:solidFill>
            <a:schemeClr val="bg1">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78892" y="1357952"/>
            <a:ext cx="8915400" cy="5562600"/>
          </a:xfrm>
        </p:spPr>
        <p:txBody>
          <a:bodyPr>
            <a:noAutofit/>
          </a:bodyPr>
          <a:lstStyle/>
          <a:p>
            <a:pPr lvl="0">
              <a:lnSpc>
                <a:spcPct val="80000"/>
              </a:lnSpc>
              <a:buNone/>
            </a:pPr>
            <a:r>
              <a:rPr lang="en-US" sz="3600" b="1" dirty="0">
                <a:latin typeface="Tw Cen MT" panose="020B0602020104020603" pitchFamily="34" charset="0"/>
                <a:cs typeface="Times New Roman" pitchFamily="18" charset="0"/>
              </a:rPr>
              <a:t>The Return of Christ (1Thessalonians 4:16)</a:t>
            </a:r>
          </a:p>
          <a:p>
            <a:pPr lvl="0">
              <a:lnSpc>
                <a:spcPct val="80000"/>
              </a:lnSpc>
              <a:buNone/>
            </a:pPr>
            <a:endParaRPr lang="en-US" sz="1000" b="1" dirty="0">
              <a:latin typeface="Tw Cen MT" panose="020B0602020104020603" pitchFamily="34" charset="0"/>
              <a:cs typeface="Times New Roman" pitchFamily="18" charset="0"/>
            </a:endParaRPr>
          </a:p>
          <a:p>
            <a:pPr marL="0" indent="0">
              <a:lnSpc>
                <a:spcPct val="80000"/>
              </a:lnSpc>
              <a:buNone/>
              <a:defRPr/>
            </a:pPr>
            <a:r>
              <a:rPr lang="en-US" sz="3400" b="1" dirty="0">
                <a:latin typeface="Tw Cen MT" panose="020B0602020104020603" pitchFamily="34" charset="0"/>
              </a:rPr>
              <a:t>The Resurrection of Church Age Saints 	(</a:t>
            </a:r>
            <a:r>
              <a:rPr lang="en-US" sz="3200" b="1" dirty="0">
                <a:latin typeface="Tw Cen MT" panose="020B0602020104020603" pitchFamily="34" charset="0"/>
                <a:cs typeface="Times New Roman" pitchFamily="18" charset="0"/>
              </a:rPr>
              <a:t>1Thessalonians 4:16</a:t>
            </a:r>
            <a:r>
              <a:rPr lang="en-US" sz="3400" b="1" dirty="0">
                <a:latin typeface="Tw Cen MT" panose="020B0602020104020603" pitchFamily="34" charset="0"/>
              </a:rPr>
              <a:t>)</a:t>
            </a:r>
            <a:br>
              <a:rPr lang="en-US" sz="3400" b="1" dirty="0">
                <a:latin typeface="Tw Cen MT" panose="020B0602020104020603" pitchFamily="34" charset="0"/>
              </a:rPr>
            </a:br>
            <a:endParaRPr lang="en-US" sz="3400" b="1" dirty="0">
              <a:latin typeface="Tw Cen MT" panose="020B0602020104020603" pitchFamily="34" charset="0"/>
            </a:endParaRPr>
          </a:p>
          <a:p>
            <a:pPr marL="0" indent="0">
              <a:lnSpc>
                <a:spcPct val="80000"/>
              </a:lnSpc>
              <a:buNone/>
              <a:defRPr/>
            </a:pPr>
            <a:r>
              <a:rPr lang="en-US" sz="3400" b="1" dirty="0">
                <a:latin typeface="Tw Cen MT" panose="020B0602020104020603" pitchFamily="34" charset="0"/>
              </a:rPr>
              <a:t>The Rapture/Catching Away of the Saints 	(</a:t>
            </a:r>
            <a:r>
              <a:rPr lang="en-US" sz="3200" b="1" dirty="0">
                <a:latin typeface="Tw Cen MT" panose="020B0602020104020603" pitchFamily="34" charset="0"/>
                <a:cs typeface="Times New Roman" pitchFamily="18" charset="0"/>
              </a:rPr>
              <a:t>1Thessalonians 4:17</a:t>
            </a:r>
            <a:r>
              <a:rPr lang="en-US" sz="3400" b="1" dirty="0">
                <a:latin typeface="Tw Cen MT" panose="020B0602020104020603" pitchFamily="34" charset="0"/>
              </a:rPr>
              <a:t>)</a:t>
            </a:r>
            <a:br>
              <a:rPr lang="en-US" sz="3400" b="1" dirty="0">
                <a:latin typeface="Tw Cen MT" panose="020B0602020104020603" pitchFamily="34" charset="0"/>
              </a:rPr>
            </a:br>
            <a:endParaRPr lang="en-US" sz="3400" b="1" dirty="0">
              <a:latin typeface="Tw Cen MT" panose="020B0602020104020603" pitchFamily="34" charset="0"/>
            </a:endParaRPr>
          </a:p>
          <a:p>
            <a:pPr marL="0" indent="0">
              <a:lnSpc>
                <a:spcPct val="80000"/>
              </a:lnSpc>
              <a:buNone/>
              <a:defRPr/>
            </a:pPr>
            <a:r>
              <a:rPr lang="en-US" sz="3400" b="1" dirty="0">
                <a:latin typeface="Tw Cen MT" panose="020B0602020104020603" pitchFamily="34" charset="0"/>
              </a:rPr>
              <a:t>The Reunion with Christ (</a:t>
            </a:r>
            <a:r>
              <a:rPr lang="en-US" sz="3200" b="1" dirty="0">
                <a:latin typeface="Tw Cen MT" panose="020B0602020104020603" pitchFamily="34" charset="0"/>
                <a:cs typeface="Times New Roman" pitchFamily="18" charset="0"/>
              </a:rPr>
              <a:t>1Thessalonians 4:17</a:t>
            </a:r>
            <a:r>
              <a:rPr lang="en-US" sz="3400" b="1" dirty="0">
                <a:latin typeface="Tw Cen MT" panose="020B0602020104020603" pitchFamily="34" charset="0"/>
              </a:rPr>
              <a:t>)</a:t>
            </a:r>
            <a:br>
              <a:rPr lang="en-US" sz="3400" b="1" dirty="0">
                <a:latin typeface="Tw Cen MT" panose="020B0602020104020603" pitchFamily="34" charset="0"/>
              </a:rPr>
            </a:br>
            <a:endParaRPr lang="en-US" sz="3400" b="1" dirty="0">
              <a:latin typeface="Tw Cen MT" panose="020B0602020104020603" pitchFamily="34" charset="0"/>
            </a:endParaRPr>
          </a:p>
          <a:p>
            <a:pPr marL="0" indent="0">
              <a:lnSpc>
                <a:spcPct val="80000"/>
              </a:lnSpc>
              <a:buNone/>
              <a:defRPr/>
            </a:pPr>
            <a:r>
              <a:rPr lang="en-US" sz="3400" b="1" dirty="0">
                <a:latin typeface="Tw Cen MT" panose="020B0602020104020603" pitchFamily="34" charset="0"/>
              </a:rPr>
              <a:t>The Reassurance of Comfort / Encouragement 	(</a:t>
            </a:r>
            <a:r>
              <a:rPr lang="en-US" sz="3200" b="1" dirty="0">
                <a:latin typeface="Tw Cen MT" panose="020B0602020104020603" pitchFamily="34" charset="0"/>
                <a:cs typeface="Times New Roman" pitchFamily="18" charset="0"/>
              </a:rPr>
              <a:t>1Thessalonians 4:</a:t>
            </a:r>
            <a:r>
              <a:rPr lang="en-US" sz="3400" b="1" dirty="0">
                <a:latin typeface="Tw Cen MT" panose="020B0602020104020603" pitchFamily="34" charset="0"/>
              </a:rPr>
              <a:t>18)</a:t>
            </a:r>
          </a:p>
          <a:p>
            <a:pPr lvl="0">
              <a:lnSpc>
                <a:spcPct val="75000"/>
              </a:lnSpc>
              <a:buNone/>
            </a:pPr>
            <a:endParaRPr lang="en-US" sz="3600" b="1" dirty="0">
              <a:latin typeface="Tw Cen MT" panose="020B0602020104020603" pitchFamily="34" charset="0"/>
              <a:cs typeface="Times New Roman" pitchFamily="18" charset="0"/>
            </a:endParaRPr>
          </a:p>
          <a:p>
            <a:pPr lvl="0">
              <a:lnSpc>
                <a:spcPct val="75000"/>
              </a:lnSpc>
              <a:buNone/>
            </a:pPr>
            <a:r>
              <a:rPr lang="en-US" sz="3600" b="1" dirty="0">
                <a:latin typeface="Tw Cen MT" panose="020B0602020104020603" pitchFamily="34" charset="0"/>
                <a:cs typeface="Times New Roman" pitchFamily="18" charset="0"/>
              </a:rPr>
              <a:t>	</a:t>
            </a:r>
          </a:p>
        </p:txBody>
      </p:sp>
      <p:sp>
        <p:nvSpPr>
          <p:cNvPr id="5" name="Rectangle 4">
            <a:extLst>
              <a:ext uri="{FF2B5EF4-FFF2-40B4-BE49-F238E27FC236}">
                <a16:creationId xmlns:a16="http://schemas.microsoft.com/office/drawing/2014/main" id="{F1647716-DEFB-417D-AFA1-4EE673AF79E8}"/>
              </a:ext>
            </a:extLst>
          </p:cNvPr>
          <p:cNvSpPr/>
          <p:nvPr/>
        </p:nvSpPr>
        <p:spPr>
          <a:xfrm>
            <a:off x="364509" y="1524000"/>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AF1BDD-C3B9-4FF4-A573-3392AA4C461F}"/>
              </a:ext>
            </a:extLst>
          </p:cNvPr>
          <p:cNvSpPr txBox="1"/>
          <p:nvPr/>
        </p:nvSpPr>
        <p:spPr>
          <a:xfrm>
            <a:off x="-76200" y="-92947"/>
            <a:ext cx="9326880" cy="1371600"/>
          </a:xfrm>
          <a:prstGeom prst="rect">
            <a:avLst/>
          </a:prstGeom>
          <a:solidFill>
            <a:srgbClr val="660033">
              <a:alpha val="30000"/>
            </a:srgbClr>
          </a:solidFill>
          <a:effectLst>
            <a:softEdge rad="127000"/>
          </a:effectLst>
        </p:spPr>
        <p:txBody>
          <a:bodyPr wrap="square" rtlCol="0" anchor="ctr">
            <a:noAutofit/>
          </a:bodyPr>
          <a:lstStyle/>
          <a:p>
            <a:pPr lvl="1">
              <a:lnSpc>
                <a:spcPct val="85000"/>
              </a:lnSpc>
              <a:defRPr/>
            </a:pPr>
            <a:r>
              <a:rPr kumimoji="0" lang="en-US" sz="5400" b="1" i="0" u="sng" strike="noStrike" kern="1200" cap="none" spc="-150"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RAPTURE-1 THESSALONIANS 4  </a:t>
            </a:r>
          </a:p>
        </p:txBody>
      </p:sp>
      <p:sp>
        <p:nvSpPr>
          <p:cNvPr id="9" name="Rectangle 8">
            <a:extLst>
              <a:ext uri="{FF2B5EF4-FFF2-40B4-BE49-F238E27FC236}">
                <a16:creationId xmlns:a16="http://schemas.microsoft.com/office/drawing/2014/main" id="{B7F0E9DC-65D1-4AED-BFC5-F5D995BD9448}"/>
              </a:ext>
            </a:extLst>
          </p:cNvPr>
          <p:cNvSpPr/>
          <p:nvPr/>
        </p:nvSpPr>
        <p:spPr>
          <a:xfrm>
            <a:off x="370196" y="3621845"/>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5941448-E559-4AC8-8C54-57CBF717CAC9}"/>
              </a:ext>
            </a:extLst>
          </p:cNvPr>
          <p:cNvSpPr/>
          <p:nvPr/>
        </p:nvSpPr>
        <p:spPr>
          <a:xfrm>
            <a:off x="364509" y="2286000"/>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6772ABCC-DE9F-46CB-A148-9C3645BB093E}"/>
              </a:ext>
            </a:extLst>
          </p:cNvPr>
          <p:cNvSpPr/>
          <p:nvPr/>
        </p:nvSpPr>
        <p:spPr>
          <a:xfrm>
            <a:off x="369058" y="4959868"/>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309DF7B0-5117-4F00-B1D3-A173CFA627C4}"/>
              </a:ext>
            </a:extLst>
          </p:cNvPr>
          <p:cNvSpPr/>
          <p:nvPr/>
        </p:nvSpPr>
        <p:spPr>
          <a:xfrm>
            <a:off x="369058" y="5819838"/>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9209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53E133D-78EE-4FF7-BD10-E7BFBCDA8F6D}"/>
              </a:ext>
            </a:extLst>
          </p:cNvPr>
          <p:cNvSpPr txBox="1"/>
          <p:nvPr/>
        </p:nvSpPr>
        <p:spPr>
          <a:xfrm>
            <a:off x="-38100" y="1143000"/>
            <a:ext cx="9144000" cy="5648534"/>
          </a:xfrm>
          <a:prstGeom prst="rect">
            <a:avLst/>
          </a:prstGeom>
          <a:solidFill>
            <a:schemeClr val="bg1">
              <a:lumMod val="75000"/>
              <a:alpha val="58000"/>
            </a:schemeClr>
          </a:solidFill>
        </p:spPr>
        <p:txBody>
          <a:bodyPr wrap="square" rtlCol="0">
            <a:no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endParaRPr kumimoji="0" lang="en-US" sz="4000" b="0" i="0" u="none" strike="noStrike" kern="1200" cap="none" spc="0" normalizeH="0" baseline="0" noProof="0" dirty="0">
              <a:ln>
                <a:noFill/>
              </a:ln>
              <a:solidFill>
                <a:srgbClr val="660033"/>
              </a:solidFill>
              <a:effectLst/>
              <a:uLnTx/>
              <a:uFillTx/>
              <a:latin typeface="Tw Cen MT" panose="020B0602020104020603" pitchFamily="34" charset="0"/>
              <a:ea typeface="+mn-ea"/>
              <a:cs typeface="+mn-cs"/>
            </a:endParaRPr>
          </a:p>
        </p:txBody>
      </p:sp>
      <p:cxnSp>
        <p:nvCxnSpPr>
          <p:cNvPr id="3" name="Straight Connector 2">
            <a:extLst>
              <a:ext uri="{FF2B5EF4-FFF2-40B4-BE49-F238E27FC236}">
                <a16:creationId xmlns:a16="http://schemas.microsoft.com/office/drawing/2014/main" id="{73E7AB4C-479A-4060-B7CC-13206204A75A}"/>
              </a:ext>
            </a:extLst>
          </p:cNvPr>
          <p:cNvCxnSpPr>
            <a:cxnSpLocks/>
          </p:cNvCxnSpPr>
          <p:nvPr/>
        </p:nvCxnSpPr>
        <p:spPr>
          <a:xfrm>
            <a:off x="838200" y="4191000"/>
            <a:ext cx="8305800" cy="0"/>
          </a:xfrm>
          <a:prstGeom prst="line">
            <a:avLst/>
          </a:prstGeom>
          <a:ln w="130175">
            <a:solidFill>
              <a:srgbClr val="3C234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4FB3500-A698-4342-9E7D-F03A1CA2F6D6}"/>
              </a:ext>
            </a:extLst>
          </p:cNvPr>
          <p:cNvPicPr>
            <a:picLocks noChangeAspect="1"/>
          </p:cNvPicPr>
          <p:nvPr/>
        </p:nvPicPr>
        <p:blipFill rotWithShape="1">
          <a:blip r:embed="rId2" cstate="print">
            <a:duotone>
              <a:prstClr val="black"/>
              <a:srgbClr val="1F497D">
                <a:tint val="45000"/>
                <a:satMod val="400000"/>
              </a:srgbClr>
            </a:duotone>
            <a:extLst>
              <a:ext uri="{28A0092B-C50C-407E-A947-70E740481C1C}">
                <a14:useLocalDpi xmlns:a14="http://schemas.microsoft.com/office/drawing/2010/main" val="0"/>
              </a:ext>
            </a:extLst>
          </a:blip>
          <a:srcRect l="69167" t="8657" r="2500" b="39121"/>
          <a:stretch/>
        </p:blipFill>
        <p:spPr>
          <a:xfrm>
            <a:off x="0" y="2743200"/>
            <a:ext cx="990600" cy="2514600"/>
          </a:xfrm>
          <a:prstGeom prst="ellipse">
            <a:avLst/>
          </a:prstGeom>
          <a:ln>
            <a:noFill/>
          </a:ln>
          <a:effectLst>
            <a:softEdge rad="112500"/>
          </a:effectLst>
        </p:spPr>
      </p:pic>
      <p:sp>
        <p:nvSpPr>
          <p:cNvPr id="6" name="Text Box 7">
            <a:extLst>
              <a:ext uri="{FF2B5EF4-FFF2-40B4-BE49-F238E27FC236}">
                <a16:creationId xmlns:a16="http://schemas.microsoft.com/office/drawing/2014/main" id="{7E3CE825-B076-4A46-95A8-142CD5C2DC1B}"/>
              </a:ext>
            </a:extLst>
          </p:cNvPr>
          <p:cNvSpPr txBox="1">
            <a:spLocks noChangeArrowheads="1"/>
          </p:cNvSpPr>
          <p:nvPr/>
        </p:nvSpPr>
        <p:spPr bwMode="auto">
          <a:xfrm>
            <a:off x="914400" y="4267200"/>
            <a:ext cx="3962400" cy="838200"/>
          </a:xfrm>
          <a:prstGeom prst="rect">
            <a:avLst/>
          </a:prstGeom>
          <a:solidFill>
            <a:srgbClr val="D5C9A7"/>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~CHURCH 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CURRENTLY IN PROGRESS</a:t>
            </a:r>
          </a:p>
        </p:txBody>
      </p:sp>
      <p:cxnSp>
        <p:nvCxnSpPr>
          <p:cNvPr id="7" name="Straight Arrow Connector 6">
            <a:extLst>
              <a:ext uri="{FF2B5EF4-FFF2-40B4-BE49-F238E27FC236}">
                <a16:creationId xmlns:a16="http://schemas.microsoft.com/office/drawing/2014/main" id="{2C854843-415B-4F98-A2A9-CAF0B30ECE3E}"/>
              </a:ext>
            </a:extLst>
          </p:cNvPr>
          <p:cNvCxnSpPr>
            <a:cxnSpLocks/>
          </p:cNvCxnSpPr>
          <p:nvPr/>
        </p:nvCxnSpPr>
        <p:spPr>
          <a:xfrm flipH="1" flipV="1">
            <a:off x="914400" y="2518614"/>
            <a:ext cx="220979" cy="476066"/>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09E1CC5-2216-4755-9AF1-C4A079313B57}"/>
              </a:ext>
            </a:extLst>
          </p:cNvPr>
          <p:cNvCxnSpPr>
            <a:cxnSpLocks/>
          </p:cNvCxnSpPr>
          <p:nvPr/>
        </p:nvCxnSpPr>
        <p:spPr>
          <a:xfrm>
            <a:off x="4953000" y="1082040"/>
            <a:ext cx="0" cy="3108960"/>
          </a:xfrm>
          <a:prstGeom prst="line">
            <a:avLst/>
          </a:prstGeom>
          <a:ln w="130175">
            <a:solidFill>
              <a:srgbClr val="3C2341"/>
            </a:solidFill>
          </a:ln>
        </p:spPr>
        <p:style>
          <a:lnRef idx="1">
            <a:schemeClr val="accent1"/>
          </a:lnRef>
          <a:fillRef idx="0">
            <a:schemeClr val="accent1"/>
          </a:fillRef>
          <a:effectRef idx="0">
            <a:schemeClr val="accent1"/>
          </a:effectRef>
          <a:fontRef idx="minor">
            <a:schemeClr val="tx1"/>
          </a:fontRef>
        </p:style>
      </p:cxnSp>
      <p:sp>
        <p:nvSpPr>
          <p:cNvPr id="4" name="Text Box 15">
            <a:extLst>
              <a:ext uri="{FF2B5EF4-FFF2-40B4-BE49-F238E27FC236}">
                <a16:creationId xmlns:a16="http://schemas.microsoft.com/office/drawing/2014/main" id="{EF6A329A-7C23-4619-91D7-A0EB7B53BDF2}"/>
              </a:ext>
            </a:extLst>
          </p:cNvPr>
          <p:cNvSpPr txBox="1">
            <a:spLocks noChangeArrowheads="1"/>
          </p:cNvSpPr>
          <p:nvPr/>
        </p:nvSpPr>
        <p:spPr bwMode="auto">
          <a:xfrm>
            <a:off x="914400" y="2895600"/>
            <a:ext cx="3962397" cy="1222253"/>
          </a:xfrm>
          <a:prstGeom prst="rect">
            <a:avLst/>
          </a:prstGeom>
          <a:solidFill>
            <a:srgbClr val="D5C9A7"/>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Time Span NOT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Revealed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Scripture</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9" name="Straight Arrow Connector 8">
            <a:extLst>
              <a:ext uri="{FF2B5EF4-FFF2-40B4-BE49-F238E27FC236}">
                <a16:creationId xmlns:a16="http://schemas.microsoft.com/office/drawing/2014/main" id="{E53DB04E-42C1-4651-A206-591259E9DBF7}"/>
              </a:ext>
            </a:extLst>
          </p:cNvPr>
          <p:cNvCxnSpPr>
            <a:cxnSpLocks/>
          </p:cNvCxnSpPr>
          <p:nvPr/>
        </p:nvCxnSpPr>
        <p:spPr>
          <a:xfrm flipV="1">
            <a:off x="4644822" y="1066800"/>
            <a:ext cx="230845" cy="457199"/>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 Box 19">
            <a:extLst>
              <a:ext uri="{FF2B5EF4-FFF2-40B4-BE49-F238E27FC236}">
                <a16:creationId xmlns:a16="http://schemas.microsoft.com/office/drawing/2014/main" id="{ED482479-3BE5-46E5-A3B0-C4CCD1E321EC}"/>
              </a:ext>
            </a:extLst>
          </p:cNvPr>
          <p:cNvSpPr txBox="1">
            <a:spLocks noChangeArrowheads="1"/>
          </p:cNvSpPr>
          <p:nvPr/>
        </p:nvSpPr>
        <p:spPr bwMode="auto">
          <a:xfrm>
            <a:off x="2743200" y="1295400"/>
            <a:ext cx="2042157" cy="1469627"/>
          </a:xfrm>
          <a:prstGeom prst="rect">
            <a:avLst/>
          </a:prstGeom>
          <a:gradFill>
            <a:gsLst>
              <a:gs pos="0">
                <a:srgbClr val="FFEFD1"/>
              </a:gs>
              <a:gs pos="64999">
                <a:srgbClr val="F0EBD5"/>
              </a:gs>
              <a:gs pos="100000">
                <a:srgbClr val="D1C39F"/>
              </a:gs>
            </a:gsLst>
            <a:lin ang="5400000" scaled="0"/>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RAPTURE</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Church Age Saints</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BODIES Resurrected</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75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Text Box 5">
            <a:extLst>
              <a:ext uri="{FF2B5EF4-FFF2-40B4-BE49-F238E27FC236}">
                <a16:creationId xmlns:a16="http://schemas.microsoft.com/office/drawing/2014/main" id="{8AEA9BB1-201E-4A80-91C2-7F2C0A4958EB}"/>
              </a:ext>
            </a:extLst>
          </p:cNvPr>
          <p:cNvSpPr txBox="1">
            <a:spLocks noChangeArrowheads="1"/>
          </p:cNvSpPr>
          <p:nvPr/>
        </p:nvSpPr>
        <p:spPr bwMode="auto">
          <a:xfrm>
            <a:off x="5180476" y="1216855"/>
            <a:ext cx="1828791" cy="1221545"/>
          </a:xfrm>
          <a:prstGeom prst="rect">
            <a:avLst/>
          </a:prstGeom>
          <a:solidFill>
            <a:srgbClr val="2A0015"/>
          </a:solidFill>
          <a:ln w="2857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Antichrist C</a:t>
            </a:r>
            <a:r>
              <a:rPr kumimoji="0" lang="en-US" sz="23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ONFIRMS</a:t>
            </a: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 Covenant With Israel</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2" name="Text Box 5">
            <a:extLst>
              <a:ext uri="{FF2B5EF4-FFF2-40B4-BE49-F238E27FC236}">
                <a16:creationId xmlns:a16="http://schemas.microsoft.com/office/drawing/2014/main" id="{4D80B9A3-D145-4408-8AFB-8D5F9B7743A7}"/>
              </a:ext>
            </a:extLst>
          </p:cNvPr>
          <p:cNvSpPr txBox="1">
            <a:spLocks noChangeArrowheads="1"/>
          </p:cNvSpPr>
          <p:nvPr/>
        </p:nvSpPr>
        <p:spPr bwMode="auto">
          <a:xfrm>
            <a:off x="5179355" y="3553848"/>
            <a:ext cx="3431245" cy="533400"/>
          </a:xfrm>
          <a:prstGeom prst="rect">
            <a:avLst/>
          </a:prstGeom>
          <a:solidFill>
            <a:srgbClr val="2A0015"/>
          </a:solidFill>
          <a:ln w="2857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7 YEAR TRIBULATION</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3" name="Text Box 4">
            <a:extLst>
              <a:ext uri="{FF2B5EF4-FFF2-40B4-BE49-F238E27FC236}">
                <a16:creationId xmlns:a16="http://schemas.microsoft.com/office/drawing/2014/main" id="{42B434F1-87C6-42F5-9ED4-8CD19B08C557}"/>
              </a:ext>
            </a:extLst>
          </p:cNvPr>
          <p:cNvSpPr txBox="1">
            <a:spLocks noChangeArrowheads="1"/>
          </p:cNvSpPr>
          <p:nvPr/>
        </p:nvSpPr>
        <p:spPr bwMode="auto">
          <a:xfrm>
            <a:off x="5179355" y="4275914"/>
            <a:ext cx="1724367" cy="463726"/>
          </a:xfrm>
          <a:prstGeom prst="rect">
            <a:avLst/>
          </a:prstGeom>
          <a:solidFill>
            <a:srgbClr val="2A0015"/>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sng"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3.5 Years</a:t>
            </a:r>
            <a:endParaRPr kumimoji="0" 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4" name="Text Box 4">
            <a:extLst>
              <a:ext uri="{FF2B5EF4-FFF2-40B4-BE49-F238E27FC236}">
                <a16:creationId xmlns:a16="http://schemas.microsoft.com/office/drawing/2014/main" id="{268D3ED1-D1B3-4A7C-ABF7-D22AC5FA9D4A}"/>
              </a:ext>
            </a:extLst>
          </p:cNvPr>
          <p:cNvSpPr txBox="1">
            <a:spLocks noChangeArrowheads="1"/>
          </p:cNvSpPr>
          <p:nvPr/>
        </p:nvSpPr>
        <p:spPr bwMode="auto">
          <a:xfrm>
            <a:off x="6934200" y="4279512"/>
            <a:ext cx="1676400" cy="460127"/>
          </a:xfrm>
          <a:prstGeom prst="rect">
            <a:avLst/>
          </a:prstGeom>
          <a:solidFill>
            <a:srgbClr val="2A0015"/>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sng"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3.5 Years</a:t>
            </a:r>
            <a:endParaRPr kumimoji="0" 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15" name="Straight Arrow Connector 14">
            <a:extLst>
              <a:ext uri="{FF2B5EF4-FFF2-40B4-BE49-F238E27FC236}">
                <a16:creationId xmlns:a16="http://schemas.microsoft.com/office/drawing/2014/main" id="{7119CFC0-1A08-4EF0-B7EF-9F56837F0264}"/>
              </a:ext>
            </a:extLst>
          </p:cNvPr>
          <p:cNvCxnSpPr>
            <a:cxnSpLocks/>
          </p:cNvCxnSpPr>
          <p:nvPr/>
        </p:nvCxnSpPr>
        <p:spPr>
          <a:xfrm flipV="1">
            <a:off x="5255545" y="4749335"/>
            <a:ext cx="1678655" cy="1241356"/>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EB66655-A371-40DD-AC46-94AB9CF4FBAE}"/>
              </a:ext>
            </a:extLst>
          </p:cNvPr>
          <p:cNvCxnSpPr>
            <a:cxnSpLocks/>
          </p:cNvCxnSpPr>
          <p:nvPr/>
        </p:nvCxnSpPr>
        <p:spPr>
          <a:xfrm flipV="1">
            <a:off x="6779546" y="4740215"/>
            <a:ext cx="1814703" cy="1447874"/>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1B9A5F3-7511-4138-83A8-2632FDBC8331}"/>
              </a:ext>
            </a:extLst>
          </p:cNvPr>
          <p:cNvCxnSpPr>
            <a:cxnSpLocks/>
          </p:cNvCxnSpPr>
          <p:nvPr/>
        </p:nvCxnSpPr>
        <p:spPr>
          <a:xfrm>
            <a:off x="304801" y="1143000"/>
            <a:ext cx="0" cy="18288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8" name="Text Box 5">
            <a:extLst>
              <a:ext uri="{FF2B5EF4-FFF2-40B4-BE49-F238E27FC236}">
                <a16:creationId xmlns:a16="http://schemas.microsoft.com/office/drawing/2014/main" id="{5EA35B0C-1171-4FD7-ADB0-0651268CF00F}"/>
              </a:ext>
            </a:extLst>
          </p:cNvPr>
          <p:cNvSpPr txBox="1">
            <a:spLocks noChangeArrowheads="1"/>
          </p:cNvSpPr>
          <p:nvPr/>
        </p:nvSpPr>
        <p:spPr bwMode="auto">
          <a:xfrm>
            <a:off x="5105400" y="5435550"/>
            <a:ext cx="1874520" cy="1241356"/>
          </a:xfrm>
          <a:prstGeom prst="rect">
            <a:avLst/>
          </a:prstGeom>
          <a:solidFill>
            <a:srgbClr val="2A0015"/>
          </a:solidFill>
          <a:ln w="2857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Antichrist’s ONE WORLD System</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9" name="Arrow: Left 18">
            <a:extLst>
              <a:ext uri="{FF2B5EF4-FFF2-40B4-BE49-F238E27FC236}">
                <a16:creationId xmlns:a16="http://schemas.microsoft.com/office/drawing/2014/main" id="{F5F3BF02-C60A-4769-90B0-7C767DBE57A7}"/>
              </a:ext>
            </a:extLst>
          </p:cNvPr>
          <p:cNvSpPr/>
          <p:nvPr/>
        </p:nvSpPr>
        <p:spPr>
          <a:xfrm>
            <a:off x="5012832" y="1727571"/>
            <a:ext cx="380998" cy="200112"/>
          </a:xfrm>
          <a:prstGeom prst="leftArrow">
            <a:avLst/>
          </a:prstGeom>
          <a:solidFill>
            <a:srgbClr val="A47976"/>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B9AA99BE-A610-43D3-9B28-9CFEDFA61FFB}"/>
              </a:ext>
            </a:extLst>
          </p:cNvPr>
          <p:cNvCxnSpPr>
            <a:cxnSpLocks/>
          </p:cNvCxnSpPr>
          <p:nvPr/>
        </p:nvCxnSpPr>
        <p:spPr>
          <a:xfrm>
            <a:off x="8689054" y="3352800"/>
            <a:ext cx="0" cy="3313942"/>
          </a:xfrm>
          <a:prstGeom prst="line">
            <a:avLst/>
          </a:prstGeom>
          <a:ln w="130175">
            <a:solidFill>
              <a:srgbClr val="3C234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ECF7F8E4-7400-4DBA-8B4D-C61E61CB48C9}"/>
              </a:ext>
            </a:extLst>
          </p:cNvPr>
          <p:cNvSpPr/>
          <p:nvPr/>
        </p:nvSpPr>
        <p:spPr>
          <a:xfrm rot="19535274">
            <a:off x="8561536" y="3511973"/>
            <a:ext cx="450342" cy="121153"/>
          </a:xfrm>
          <a:prstGeom prst="lef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21" name="Text Box 18">
            <a:extLst>
              <a:ext uri="{FF2B5EF4-FFF2-40B4-BE49-F238E27FC236}">
                <a16:creationId xmlns:a16="http://schemas.microsoft.com/office/drawing/2014/main" id="{D8ADDA79-8149-46CC-BCBF-5E0247F23658}"/>
              </a:ext>
            </a:extLst>
          </p:cNvPr>
          <p:cNvSpPr txBox="1">
            <a:spLocks noChangeArrowheads="1"/>
          </p:cNvSpPr>
          <p:nvPr/>
        </p:nvSpPr>
        <p:spPr bwMode="auto">
          <a:xfrm>
            <a:off x="7086600" y="1216855"/>
            <a:ext cx="1950720" cy="2288345"/>
          </a:xfrm>
          <a:prstGeom prst="rect">
            <a:avLst/>
          </a:prstGeom>
          <a:solidFill>
            <a:srgbClr val="2A0015"/>
          </a:solidFill>
          <a:ln w="2857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2</a:t>
            </a:r>
            <a:r>
              <a:rPr kumimoji="0" lang="en-US" sz="2200" b="1" i="0" u="none" strike="noStrike" kern="1200" cap="none" spc="0" normalizeH="0" baseline="30000" noProof="0" dirty="0">
                <a:ln>
                  <a:noFill/>
                </a:ln>
                <a:solidFill>
                  <a:prstClr val="white"/>
                </a:solidFill>
                <a:effectLst/>
                <a:uLnTx/>
                <a:uFillTx/>
                <a:latin typeface="Arial" pitchFamily="34" charset="0"/>
                <a:ea typeface="Calibri" pitchFamily="34" charset="0"/>
                <a:cs typeface="Times New Roman" pitchFamily="18" charset="0"/>
              </a:rPr>
              <a:t>nd</a:t>
            </a: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 ADVENT of Christ</a:t>
            </a:r>
            <a:endParaRPr kumimoji="0" lang="en-US" sz="2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Final Battle </a:t>
            </a:r>
            <a:r>
              <a:rPr kumimoji="0" lang="en-US" sz="20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of</a:t>
            </a: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 Armageddon</a:t>
            </a:r>
            <a:endParaRPr kumimoji="0" lang="en-US" sz="2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endParaRPr kumimoji="0" lang="en-US" sz="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Calibri" pitchFamily="34" charset="0"/>
                <a:cs typeface="Times New Roman" pitchFamily="18" charset="0"/>
              </a:rPr>
              <a:t>“FIRST Resurrection”</a:t>
            </a:r>
            <a:b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b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JUDGMENT of Nations</a:t>
            </a:r>
            <a:endParaRPr kumimoji="0" lang="en-US" sz="2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3" name="Text Box 19">
            <a:extLst>
              <a:ext uri="{FF2B5EF4-FFF2-40B4-BE49-F238E27FC236}">
                <a16:creationId xmlns:a16="http://schemas.microsoft.com/office/drawing/2014/main" id="{AA44FBA3-239B-40D4-8F79-309B3542B2A7}"/>
              </a:ext>
            </a:extLst>
          </p:cNvPr>
          <p:cNvSpPr txBox="1">
            <a:spLocks noChangeArrowheads="1"/>
          </p:cNvSpPr>
          <p:nvPr/>
        </p:nvSpPr>
        <p:spPr bwMode="auto">
          <a:xfrm>
            <a:off x="7101843" y="5791200"/>
            <a:ext cx="2042157" cy="944843"/>
          </a:xfrm>
          <a:prstGeom prst="rect">
            <a:avLst/>
          </a:prstGeom>
          <a:gradFill>
            <a:gsLst>
              <a:gs pos="0">
                <a:srgbClr val="FFEFD1"/>
              </a:gs>
              <a:gs pos="64999">
                <a:srgbClr val="F0EBD5"/>
              </a:gs>
              <a:gs pos="100000">
                <a:srgbClr val="D1C39F"/>
              </a:gs>
            </a:gsLst>
            <a:lin ang="5400000" scaled="0"/>
          </a:gra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1000 Year</a:t>
            </a:r>
          </a:p>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MILLENNIAL</a:t>
            </a:r>
          </a:p>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Kingdom</a:t>
            </a:r>
          </a:p>
        </p:txBody>
      </p:sp>
      <p:cxnSp>
        <p:nvCxnSpPr>
          <p:cNvPr id="24" name="Straight Arrow Connector 23">
            <a:extLst>
              <a:ext uri="{FF2B5EF4-FFF2-40B4-BE49-F238E27FC236}">
                <a16:creationId xmlns:a16="http://schemas.microsoft.com/office/drawing/2014/main" id="{BF848754-9704-4CB6-A50F-2C61A97C52BB}"/>
              </a:ext>
            </a:extLst>
          </p:cNvPr>
          <p:cNvCxnSpPr>
            <a:cxnSpLocks/>
          </p:cNvCxnSpPr>
          <p:nvPr/>
        </p:nvCxnSpPr>
        <p:spPr>
          <a:xfrm>
            <a:off x="8991600" y="4248554"/>
            <a:ext cx="0" cy="1542646"/>
          </a:xfrm>
          <a:prstGeom prst="straightConnector1">
            <a:avLst/>
          </a:prstGeom>
          <a:ln w="57150">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 Box 19">
            <a:extLst>
              <a:ext uri="{FF2B5EF4-FFF2-40B4-BE49-F238E27FC236}">
                <a16:creationId xmlns:a16="http://schemas.microsoft.com/office/drawing/2014/main" id="{26E9ACDF-EDCF-4DFD-901C-0BF0E44F6AC5}"/>
              </a:ext>
            </a:extLst>
          </p:cNvPr>
          <p:cNvSpPr txBox="1">
            <a:spLocks noChangeArrowheads="1"/>
          </p:cNvSpPr>
          <p:nvPr/>
        </p:nvSpPr>
        <p:spPr bwMode="auto">
          <a:xfrm>
            <a:off x="0" y="1325235"/>
            <a:ext cx="2042157" cy="1105659"/>
          </a:xfrm>
          <a:prstGeom prst="rect">
            <a:avLst/>
          </a:prstGeom>
          <a:gradFill>
            <a:gsLst>
              <a:gs pos="0">
                <a:srgbClr val="FFEFD1"/>
              </a:gs>
              <a:gs pos="64999">
                <a:srgbClr val="F0EBD5"/>
              </a:gs>
              <a:gs pos="100000">
                <a:srgbClr val="D1C39F"/>
              </a:gs>
            </a:gsLst>
            <a:lin ang="5400000" scaled="0"/>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Christ’s </a:t>
            </a:r>
            <a:endParaRPr kumimoji="0" lang="en-US" sz="23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Bodily Resurrection</a:t>
            </a:r>
            <a:endParaRPr kumimoji="0" lang="en-US" sz="23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a:t>
            </a:r>
            <a:r>
              <a:rPr kumimoji="0" lang="en-US" sz="2300" b="1" i="0" u="none" strike="noStrike" kern="1200" cap="none" spc="0" normalizeH="0" baseline="0" noProof="0" dirty="0" err="1">
                <a:ln>
                  <a:noFill/>
                </a:ln>
                <a:solidFill>
                  <a:prstClr val="black"/>
                </a:solidFill>
                <a:effectLst/>
                <a:uLnTx/>
                <a:uFillTx/>
                <a:latin typeface="Arial" pitchFamily="34" charset="0"/>
                <a:ea typeface="Calibri" pitchFamily="34" charset="0"/>
                <a:cs typeface="Times New Roman" pitchFamily="18" charset="0"/>
              </a:rPr>
              <a:t>Firstfruits</a:t>
            </a: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7" name="TextBox 26">
            <a:extLst>
              <a:ext uri="{FF2B5EF4-FFF2-40B4-BE49-F238E27FC236}">
                <a16:creationId xmlns:a16="http://schemas.microsoft.com/office/drawing/2014/main" id="{8ACC5B77-8501-4011-BB3C-0DAC20D6EAC3}"/>
              </a:ext>
            </a:extLst>
          </p:cNvPr>
          <p:cNvSpPr txBox="1"/>
          <p:nvPr/>
        </p:nvSpPr>
        <p:spPr>
          <a:xfrm>
            <a:off x="-55615" y="-176005"/>
            <a:ext cx="9220199" cy="1371600"/>
          </a:xfrm>
          <a:prstGeom prst="rect">
            <a:avLst/>
          </a:prstGeom>
          <a:solidFill>
            <a:srgbClr val="660033">
              <a:alpha val="30000"/>
            </a:srgbClr>
          </a:solidFill>
          <a:effectLst>
            <a:softEdge rad="127000"/>
          </a:effectLst>
        </p:spPr>
        <p:txBody>
          <a:bodyPr wrap="square" rtlCol="0" anchor="ctr">
            <a:noAutofit/>
          </a:bodyPr>
          <a:lstStyle/>
          <a:p>
            <a:pPr marL="457200" marR="0" lvl="1"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180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TIMELINE</a:t>
            </a:r>
          </a:p>
        </p:txBody>
      </p:sp>
    </p:spTree>
    <p:extLst>
      <p:ext uri="{BB962C8B-B14F-4D97-AF65-F5344CB8AC3E}">
        <p14:creationId xmlns:p14="http://schemas.microsoft.com/office/powerpoint/2010/main" val="2961117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6D1D05-4695-407F-B599-9EBCDE1F9B8D}"/>
              </a:ext>
            </a:extLst>
          </p:cNvPr>
          <p:cNvSpPr/>
          <p:nvPr/>
        </p:nvSpPr>
        <p:spPr>
          <a:xfrm>
            <a:off x="0" y="19929"/>
            <a:ext cx="9144000" cy="6858000"/>
          </a:xfrm>
          <a:prstGeom prst="rect">
            <a:avLst/>
          </a:prstGeom>
          <a:solidFill>
            <a:schemeClr val="bg1">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42248" y="1402307"/>
            <a:ext cx="8915400" cy="5562600"/>
          </a:xfrm>
        </p:spPr>
        <p:txBody>
          <a:bodyPr>
            <a:noAutofit/>
          </a:bodyPr>
          <a:lstStyle/>
          <a:p>
            <a:pPr lvl="0">
              <a:lnSpc>
                <a:spcPct val="75000"/>
              </a:lnSpc>
              <a:buNone/>
            </a:pPr>
            <a:r>
              <a:rPr lang="en-US" sz="3600" b="1" dirty="0">
                <a:solidFill>
                  <a:srgbClr val="2A0015"/>
                </a:solidFill>
                <a:latin typeface="Tw Cen MT" panose="020B0602020104020603" pitchFamily="34" charset="0"/>
                <a:cs typeface="Times New Roman" pitchFamily="18" charset="0"/>
              </a:rPr>
              <a:t>II. THE DISTINCTIVE TRANSFORMATION IN 	THE PRE-TRIBULATION RAPTURE</a:t>
            </a:r>
          </a:p>
          <a:p>
            <a:pPr lvl="0">
              <a:lnSpc>
                <a:spcPct val="75000"/>
              </a:lnSpc>
              <a:buNone/>
            </a:pPr>
            <a:r>
              <a:rPr lang="en-US" sz="3600" b="1" dirty="0">
                <a:latin typeface="Tw Cen MT" panose="020B0602020104020603" pitchFamily="34" charset="0"/>
                <a:cs typeface="Times New Roman" pitchFamily="18" charset="0"/>
              </a:rPr>
              <a:t>		(1 CORINTHIANS 15:50-54)</a:t>
            </a:r>
            <a:endParaRPr lang="en-US" sz="3600" dirty="0">
              <a:latin typeface="Tw Cen MT" panose="020B0602020104020603" pitchFamily="34" charset="0"/>
              <a:cs typeface="Times New Roman" pitchFamily="18" charset="0"/>
            </a:endParaRPr>
          </a:p>
          <a:p>
            <a:pPr lvl="0">
              <a:lnSpc>
                <a:spcPct val="75000"/>
              </a:lnSpc>
              <a:buNone/>
            </a:pPr>
            <a:r>
              <a:rPr lang="en-US" sz="3600" b="1" dirty="0">
                <a:latin typeface="Tw Cen MT" panose="020B0602020104020603" pitchFamily="34" charset="0"/>
                <a:cs typeface="Times New Roman" pitchFamily="18" charset="0"/>
              </a:rPr>
              <a:t>		A. The Mystery of the Rapture </a:t>
            </a:r>
            <a:br>
              <a:rPr lang="en-US" sz="3600" b="1" dirty="0">
                <a:latin typeface="Tw Cen MT" panose="020B0602020104020603" pitchFamily="34" charset="0"/>
                <a:cs typeface="Times New Roman" pitchFamily="18" charset="0"/>
              </a:rPr>
            </a:br>
            <a:r>
              <a:rPr lang="en-US" sz="3600" b="1" dirty="0">
                <a:latin typeface="Tw Cen MT" panose="020B0602020104020603" pitchFamily="34" charset="0"/>
                <a:cs typeface="Times New Roman" pitchFamily="18" charset="0"/>
              </a:rPr>
              <a:t>    		 (1 Corinthians 15:51)</a:t>
            </a:r>
          </a:p>
          <a:p>
            <a:pPr>
              <a:lnSpc>
                <a:spcPct val="75000"/>
              </a:lnSpc>
              <a:buNone/>
            </a:pPr>
            <a:r>
              <a:rPr lang="en-US" sz="3600" b="1" dirty="0">
                <a:latin typeface="Tw Cen MT" panose="020B0602020104020603" pitchFamily="34" charset="0"/>
                <a:cs typeface="Times New Roman" pitchFamily="18" charset="0"/>
              </a:rPr>
              <a:t>		B. The Metamorphosis During the Rapture 		(1 Corinthians 15:51-54)</a:t>
            </a:r>
          </a:p>
          <a:p>
            <a:pPr>
              <a:lnSpc>
                <a:spcPct val="75000"/>
              </a:lnSpc>
              <a:buNone/>
            </a:pPr>
            <a:r>
              <a:rPr lang="en-US" sz="3600" b="1" dirty="0">
                <a:latin typeface="Tw Cen MT" panose="020B0602020104020603" pitchFamily="34" charset="0"/>
                <a:cs typeface="Times New Roman" pitchFamily="18" charset="0"/>
              </a:rPr>
              <a:t>		C. The Marvelous Victory of the Rapture </a:t>
            </a:r>
            <a:br>
              <a:rPr lang="en-US" sz="3600" b="1" dirty="0">
                <a:latin typeface="Tw Cen MT" panose="020B0602020104020603" pitchFamily="34" charset="0"/>
                <a:cs typeface="Times New Roman" pitchFamily="18" charset="0"/>
              </a:rPr>
            </a:br>
            <a:r>
              <a:rPr lang="en-US" sz="3600" b="1" dirty="0">
                <a:latin typeface="Tw Cen MT" panose="020B0602020104020603" pitchFamily="34" charset="0"/>
                <a:cs typeface="Times New Roman" pitchFamily="18" charset="0"/>
              </a:rPr>
              <a:t>     	(1 Corinthians 15:54)</a:t>
            </a:r>
          </a:p>
          <a:p>
            <a:pPr lvl="0">
              <a:lnSpc>
                <a:spcPct val="75000"/>
              </a:lnSpc>
              <a:buNone/>
            </a:pPr>
            <a:endParaRPr lang="en-US" sz="3600" b="1" dirty="0">
              <a:latin typeface="Tw Cen MT" panose="020B0602020104020603" pitchFamily="34" charset="0"/>
              <a:cs typeface="Times New Roman" pitchFamily="18" charset="0"/>
            </a:endParaRPr>
          </a:p>
        </p:txBody>
      </p:sp>
      <p:pic>
        <p:nvPicPr>
          <p:cNvPr id="4" name="Content Placeholder 5" descr="ScrollJoel.jpg"/>
          <p:cNvPicPr>
            <a:picLocks/>
          </p:cNvPicPr>
          <p:nvPr/>
        </p:nvPicPr>
        <p:blipFill>
          <a:blip r:embed="rId2" cstate="print"/>
          <a:stretch>
            <a:fillRect/>
          </a:stretch>
        </p:blipFill>
        <p:spPr>
          <a:xfrm>
            <a:off x="9448800" y="1371600"/>
            <a:ext cx="2057400" cy="1447800"/>
          </a:xfrm>
          <a:prstGeom prst="rect">
            <a:avLst/>
          </a:prstGeom>
        </p:spPr>
      </p:pic>
      <p:sp>
        <p:nvSpPr>
          <p:cNvPr id="5" name="Rectangle 4">
            <a:extLst>
              <a:ext uri="{FF2B5EF4-FFF2-40B4-BE49-F238E27FC236}">
                <a16:creationId xmlns:a16="http://schemas.microsoft.com/office/drawing/2014/main" id="{F1647716-DEFB-417D-AFA1-4EE673AF79E8}"/>
              </a:ext>
            </a:extLst>
          </p:cNvPr>
          <p:cNvSpPr/>
          <p:nvPr/>
        </p:nvSpPr>
        <p:spPr>
          <a:xfrm>
            <a:off x="533400" y="2971800"/>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AF1BDD-C3B9-4FF4-A573-3392AA4C461F}"/>
              </a:ext>
            </a:extLst>
          </p:cNvPr>
          <p:cNvSpPr txBox="1"/>
          <p:nvPr/>
        </p:nvSpPr>
        <p:spPr>
          <a:xfrm>
            <a:off x="-76200" y="-152400"/>
            <a:ext cx="9220199" cy="1371600"/>
          </a:xfrm>
          <a:prstGeom prst="rect">
            <a:avLst/>
          </a:prstGeom>
          <a:solidFill>
            <a:srgbClr val="660033">
              <a:alpha val="30000"/>
            </a:srgbClr>
          </a:solidFill>
          <a:effectLst>
            <a:softEdge rad="127000"/>
          </a:effectLst>
        </p:spPr>
        <p:txBody>
          <a:bodyPr wrap="square" rtlCol="0" anchor="ctr">
            <a:noAutofit/>
          </a:bodyPr>
          <a:lstStyle/>
          <a:p>
            <a:pPr lvl="1" algn="ctr">
              <a:lnSpc>
                <a:spcPct val="85000"/>
              </a:lnSpc>
              <a:defRPr/>
            </a:pPr>
            <a:r>
              <a:rPr kumimoji="0" lang="en-US" sz="5400" b="1" i="0" u="sng" strike="noStrike" kern="1200" cap="none"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PRE-TRIBULATION RAPTURE</a:t>
            </a:r>
          </a:p>
        </p:txBody>
      </p:sp>
      <p:sp>
        <p:nvSpPr>
          <p:cNvPr id="9" name="Rectangle 8">
            <a:extLst>
              <a:ext uri="{FF2B5EF4-FFF2-40B4-BE49-F238E27FC236}">
                <a16:creationId xmlns:a16="http://schemas.microsoft.com/office/drawing/2014/main" id="{B7F0E9DC-65D1-4AED-BFC5-F5D995BD9448}"/>
              </a:ext>
            </a:extLst>
          </p:cNvPr>
          <p:cNvSpPr/>
          <p:nvPr/>
        </p:nvSpPr>
        <p:spPr>
          <a:xfrm>
            <a:off x="533400" y="4800600"/>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5941448-E559-4AC8-8C54-57CBF717CAC9}"/>
              </a:ext>
            </a:extLst>
          </p:cNvPr>
          <p:cNvSpPr/>
          <p:nvPr/>
        </p:nvSpPr>
        <p:spPr>
          <a:xfrm>
            <a:off x="533400" y="3886200"/>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0762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FFD8EC-68DA-49FD-A2D6-862B8FBB6E62}"/>
              </a:ext>
            </a:extLst>
          </p:cNvPr>
          <p:cNvSpPr/>
          <p:nvPr/>
        </p:nvSpPr>
        <p:spPr>
          <a:xfrm>
            <a:off x="0" y="1524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2FEB233-2754-4E9B-B34C-D747FFD255BE}"/>
              </a:ext>
            </a:extLst>
          </p:cNvPr>
          <p:cNvSpPr/>
          <p:nvPr/>
        </p:nvSpPr>
        <p:spPr>
          <a:xfrm>
            <a:off x="-76200" y="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6686" y="2027237"/>
            <a:ext cx="9111916" cy="5737543"/>
          </a:xfrm>
        </p:spPr>
        <p:txBody>
          <a:bodyPr rtlCol="0">
            <a:normAutofit/>
          </a:bodyPr>
          <a:lstStyle/>
          <a:p>
            <a:pPr>
              <a:buNone/>
              <a:defRPr/>
            </a:pPr>
            <a:r>
              <a:rPr lang="en-US" sz="3400" b="1" dirty="0">
                <a:latin typeface="Tw Cen MT" panose="020B0602020104020603" pitchFamily="34" charset="0"/>
              </a:rPr>
              <a:t>1 CORINTHIANS 15:50 - 53</a:t>
            </a:r>
          </a:p>
          <a:p>
            <a:pPr>
              <a:lnSpc>
                <a:spcPct val="100000"/>
              </a:lnSpc>
              <a:buNone/>
              <a:defRPr/>
            </a:pPr>
            <a:r>
              <a:rPr lang="en-US" sz="2800" b="1" baseline="30000" dirty="0">
                <a:latin typeface="Tw Cen MT" panose="020B0602020104020603" pitchFamily="34" charset="0"/>
              </a:rPr>
              <a:t>	50</a:t>
            </a:r>
            <a:r>
              <a:rPr lang="en-US" sz="2800" b="1" dirty="0">
                <a:latin typeface="Tw Cen MT" panose="020B0602020104020603" pitchFamily="34" charset="0"/>
              </a:rPr>
              <a:t>Now this I say, brethren, that flesh and blood cannot 	inherit the kingdom of God; nor does corruption inherit 	incorruption. 									 </a:t>
            </a:r>
            <a:r>
              <a:rPr lang="en-US" sz="2800" b="1" baseline="30000" dirty="0">
                <a:latin typeface="Tw Cen MT" panose="020B0602020104020603" pitchFamily="34" charset="0"/>
              </a:rPr>
              <a:t>51</a:t>
            </a:r>
            <a:r>
              <a:rPr lang="en-US" sz="2800" b="1" dirty="0">
                <a:latin typeface="Tw Cen MT" panose="020B0602020104020603" pitchFamily="34" charset="0"/>
              </a:rPr>
              <a:t>Behold, I tell you a mystery: We shall not all sleep </a:t>
            </a:r>
            <a:r>
              <a:rPr lang="en-US" sz="2800" b="1" i="1" dirty="0">
                <a:latin typeface="Tw Cen MT" panose="020B0602020104020603" pitchFamily="34" charset="0"/>
              </a:rPr>
              <a:t>(DIE)</a:t>
            </a:r>
            <a:r>
              <a:rPr lang="en-US" sz="2800" b="1" dirty="0">
                <a:latin typeface="Tw Cen MT" panose="020B0602020104020603" pitchFamily="34" charset="0"/>
              </a:rPr>
              <a:t>, 	but we shall all be changed—						 </a:t>
            </a:r>
            <a:r>
              <a:rPr lang="en-US" sz="2800" b="1" baseline="30000" dirty="0">
                <a:latin typeface="Tw Cen MT" panose="020B0602020104020603" pitchFamily="34" charset="0"/>
              </a:rPr>
              <a:t>52</a:t>
            </a:r>
            <a:r>
              <a:rPr lang="en-US" sz="2800" b="1" dirty="0">
                <a:latin typeface="Tw Cen MT" panose="020B0602020104020603" pitchFamily="34" charset="0"/>
              </a:rPr>
              <a:t>in a moment, in the twinkling of an eye, at the last 	trumpet. For the trumpet will sound, and the dead will 	be raised incorruptible, and we shall be changed.</a:t>
            </a:r>
          </a:p>
          <a:p>
            <a:pPr>
              <a:lnSpc>
                <a:spcPct val="85000"/>
              </a:lnSpc>
              <a:buNone/>
              <a:defRPr/>
            </a:pPr>
            <a:r>
              <a:rPr lang="en-US" sz="2800" b="1" baseline="30000" dirty="0">
                <a:latin typeface="Tw Cen MT" panose="020B0602020104020603" pitchFamily="34" charset="0"/>
              </a:rPr>
              <a:t>   53</a:t>
            </a:r>
            <a:r>
              <a:rPr lang="en-US" sz="2800" b="1" dirty="0">
                <a:latin typeface="Tw Cen MT" panose="020B0602020104020603" pitchFamily="34" charset="0"/>
              </a:rPr>
              <a:t>For this corruptible must put on incorruption, and this 	mortal </a:t>
            </a:r>
            <a:r>
              <a:rPr lang="en-US" sz="2800" b="1" i="1" dirty="0">
                <a:latin typeface="Tw Cen MT" panose="020B0602020104020603" pitchFamily="34" charset="0"/>
              </a:rPr>
              <a:t>must</a:t>
            </a:r>
            <a:r>
              <a:rPr lang="en-US" sz="2800" b="1" dirty="0">
                <a:latin typeface="Tw Cen MT" panose="020B0602020104020603" pitchFamily="34" charset="0"/>
              </a:rPr>
              <a:t> put on immortality. </a:t>
            </a:r>
          </a:p>
          <a:p>
            <a:pPr eaLnBrk="1" fontAlgn="auto" hangingPunct="1">
              <a:spcAft>
                <a:spcPts val="0"/>
              </a:spcAft>
              <a:buFont typeface="Arial" panose="020B0604020202020204" pitchFamily="34" charset="0"/>
              <a:buNone/>
              <a:defRPr/>
            </a:pPr>
            <a:endParaRPr lang="en-US" sz="2400" dirty="0">
              <a:latin typeface="Tw Cen MT" panose="020B0602020104020603" pitchFamily="34" charset="0"/>
            </a:endParaRPr>
          </a:p>
        </p:txBody>
      </p:sp>
      <p:sp>
        <p:nvSpPr>
          <p:cNvPr id="7" name="TextBox 6">
            <a:extLst>
              <a:ext uri="{FF2B5EF4-FFF2-40B4-BE49-F238E27FC236}">
                <a16:creationId xmlns:a16="http://schemas.microsoft.com/office/drawing/2014/main" id="{CB7F6A3A-73D2-4AFE-8F37-8EA7B1E65963}"/>
              </a:ext>
            </a:extLst>
          </p:cNvPr>
          <p:cNvSpPr txBox="1"/>
          <p:nvPr/>
        </p:nvSpPr>
        <p:spPr>
          <a:xfrm>
            <a:off x="-96253" y="-182880"/>
            <a:ext cx="9326880" cy="1371600"/>
          </a:xfrm>
          <a:prstGeom prst="rect">
            <a:avLst/>
          </a:prstGeom>
          <a:solidFill>
            <a:srgbClr val="660033">
              <a:alpha val="30000"/>
            </a:srgbClr>
          </a:solidFill>
          <a:effectLst>
            <a:softEdge rad="127000"/>
          </a:effectLst>
        </p:spPr>
        <p:txBody>
          <a:bodyPr wrap="square" rtlCol="0" anchor="ctr">
            <a:noAutofit/>
          </a:bodyPr>
          <a:lstStyle/>
          <a:p>
            <a:pPr lvl="1" algn="ctr">
              <a:lnSpc>
                <a:spcPct val="85000"/>
              </a:lnSpc>
              <a:defRPr/>
            </a:pPr>
            <a:r>
              <a:rPr kumimoji="0" lang="en-US" sz="5400" b="1" i="0" u="sng" strike="noStrike" kern="1200" cap="none"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UNFULFILLED PROPHECY</a:t>
            </a:r>
          </a:p>
        </p:txBody>
      </p:sp>
      <p:sp>
        <p:nvSpPr>
          <p:cNvPr id="8" name="Rectangle 7">
            <a:extLst>
              <a:ext uri="{FF2B5EF4-FFF2-40B4-BE49-F238E27FC236}">
                <a16:creationId xmlns:a16="http://schemas.microsoft.com/office/drawing/2014/main" id="{C091AADD-C3B4-4F75-897F-90821F86F985}"/>
              </a:ext>
            </a:extLst>
          </p:cNvPr>
          <p:cNvSpPr/>
          <p:nvPr/>
        </p:nvSpPr>
        <p:spPr>
          <a:xfrm>
            <a:off x="-501316" y="75438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
            <a:extLst>
              <a:ext uri="{FF2B5EF4-FFF2-40B4-BE49-F238E27FC236}">
                <a16:creationId xmlns:a16="http://schemas.microsoft.com/office/drawing/2014/main" id="{5C461CE8-D6C6-4BF2-B374-3635569C5A93}"/>
              </a:ext>
            </a:extLst>
          </p:cNvPr>
          <p:cNvSpPr txBox="1">
            <a:spLocks noChangeArrowheads="1"/>
          </p:cNvSpPr>
          <p:nvPr/>
        </p:nvSpPr>
        <p:spPr>
          <a:xfrm>
            <a:off x="0" y="960120"/>
            <a:ext cx="9220199" cy="1097280"/>
          </a:xfrm>
          <a:prstGeom prst="rect">
            <a:avLst/>
          </a:prstGeom>
          <a:solidFill>
            <a:srgbClr val="BCA8B2">
              <a:alpha val="70000"/>
            </a:srgbClr>
          </a:solidFill>
          <a:effectLst>
            <a:softEdge rad="127000"/>
          </a:effectLst>
        </p:spPr>
        <p:txBody>
          <a:bodyPr vert="horz" wrap="square" lIns="91440" tIns="45720" rIns="91440" bIns="45720"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200" b="1" i="1" dirty="0">
                <a:latin typeface="Tw Cen MT" panose="020B0602020104020603" pitchFamily="34" charset="0"/>
                <a:ea typeface="Times New Roman" panose="02020603050405020304" pitchFamily="18" charset="0"/>
                <a:cs typeface="Calibri" panose="020F0502020204030204" pitchFamily="34" charset="0"/>
              </a:rPr>
              <a:t>		    The RAPTURE or TAKING AWAY 		       	of the Current Church Age Saints by Jesus Christ</a:t>
            </a:r>
            <a:endParaRPr lang="en-US" altLang="en-US" sz="3200" b="1" i="1" dirty="0">
              <a:latin typeface="Tw Cen MT" panose="020B06020201040206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4229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027" descr="https://staticapp.icpsc.com/icp/loadimage.php/mogile/261268/8e78159341f75c4fced47787c0312f84/ima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4261"/>
            <a:ext cx="6172200" cy="1703785"/>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028" descr="https://staticapp.icpsc.com/icp/loadimage.php/mogile/261268/2b757bf1048400c7c2e247b14a86d764/ima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209" y="3200400"/>
            <a:ext cx="4567991" cy="24720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B5AFB29-750E-4972-B6EA-77521563EA19}"/>
              </a:ext>
            </a:extLst>
          </p:cNvPr>
          <p:cNvSpPr/>
          <p:nvPr/>
        </p:nvSpPr>
        <p:spPr>
          <a:xfrm>
            <a:off x="-38100" y="-47030"/>
            <a:ext cx="9144000" cy="6858000"/>
          </a:xfrm>
          <a:prstGeom prst="rect">
            <a:avLst/>
          </a:prstGeom>
          <a:solidFill>
            <a:schemeClr val="bg1">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p:cNvSpPr txBox="1">
            <a:spLocks/>
          </p:cNvSpPr>
          <p:nvPr/>
        </p:nvSpPr>
        <p:spPr>
          <a:xfrm>
            <a:off x="72189" y="961430"/>
            <a:ext cx="9144000" cy="4067770"/>
          </a:xfrm>
          <a:prstGeom prst="rect">
            <a:avLst/>
          </a:prstGeom>
          <a:effectLst>
            <a:glow rad="139700">
              <a:schemeClr val="accent4">
                <a:satMod val="175000"/>
                <a:alpha val="40000"/>
              </a:schemeClr>
            </a:glow>
          </a:effectLst>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en-US" sz="6000" b="1" u="none" strike="noStrike" kern="1200" cap="none" spc="1200" normalizeH="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THE </a:t>
            </a:r>
            <a:r>
              <a:rPr kumimoji="0" lang="en-US" sz="60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							    </a:t>
            </a:r>
            <a:r>
              <a:rPr kumimoji="0" lang="en-US" sz="6000" b="1" u="none" strike="noStrike" kern="1200" cap="none" spc="60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PRE-TRIBULATION</a:t>
            </a:r>
            <a:r>
              <a:rPr kumimoji="0" lang="en-US" sz="60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	       </a:t>
            </a:r>
            <a:r>
              <a:rPr kumimoji="0" lang="en-US" sz="6000" b="1" u="none" strike="noStrike" kern="1200" cap="none" spc="1200" normalizeH="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RAPTURE</a:t>
            </a:r>
            <a:endParaRPr lang="en-US" sz="4800" i="1" dirty="0">
              <a:solidFill>
                <a:prstClr val="black"/>
              </a:solidFill>
              <a:latin typeface="Arial Black" pitchFamily="34" charset="0"/>
            </a:endParaRPr>
          </a:p>
          <a:p>
            <a:pPr marL="0" marR="0" lvl="0" indent="0" defTabSz="914400" rtl="0" eaLnBrk="1" fontAlgn="auto" latinLnBrk="0" hangingPunct="1">
              <a:lnSpc>
                <a:spcPct val="80000"/>
              </a:lnSpc>
              <a:spcBef>
                <a:spcPct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Arial Black" pitchFamily="34" charset="0"/>
              <a:ea typeface="+mj-ea"/>
              <a:cs typeface="+mj-cs"/>
            </a:endParaRPr>
          </a:p>
          <a:p>
            <a:pPr marL="0" marR="0" lvl="0" indent="0" defTabSz="914400" rtl="0" eaLnBrk="1" fontAlgn="auto" latinLnBrk="0" hangingPunct="1">
              <a:lnSpc>
                <a:spcPct val="80000"/>
              </a:lnSpc>
              <a:spcBef>
                <a:spcPct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Arial Black" pitchFamily="34" charset="0"/>
              <a:ea typeface="+mj-ea"/>
              <a:cs typeface="+mj-cs"/>
            </a:endParaRP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800" b="0" u="none" strike="noStrike" kern="1200" cap="none" spc="0" normalizeH="0" baseline="0" noProof="0" dirty="0">
                <a:ln>
                  <a:noFill/>
                </a:ln>
                <a:solidFill>
                  <a:prstClr val="black"/>
                </a:solidFill>
                <a:effectLst/>
                <a:uLnTx/>
                <a:uFillTx/>
                <a:latin typeface="Tw Cen MT" panose="020B0602020104020603" pitchFamily="34" charset="0"/>
              </a:rPr>
              <a:t>Scripture’s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800" b="0" u="none" strike="noStrike" kern="1200" cap="none" spc="0" normalizeH="0" baseline="0" noProof="0" dirty="0">
                <a:ln>
                  <a:noFill/>
                </a:ln>
                <a:solidFill>
                  <a:prstClr val="black"/>
                </a:solidFill>
                <a:effectLst/>
                <a:uLnTx/>
                <a:uFillTx/>
                <a:latin typeface="Tw Cen MT" panose="020B0602020104020603" pitchFamily="34" charset="0"/>
              </a:rPr>
              <a:t>Most Compelling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800" b="0" u="none" strike="noStrike" kern="1200" cap="none" spc="0" normalizeH="0" baseline="0" noProof="0" dirty="0">
                <a:ln>
                  <a:noFill/>
                </a:ln>
                <a:solidFill>
                  <a:prstClr val="black"/>
                </a:solidFill>
                <a:effectLst/>
                <a:uLnTx/>
                <a:uFillTx/>
                <a:latin typeface="Tw Cen MT" panose="020B0602020104020603" pitchFamily="34" charset="0"/>
              </a:rPr>
              <a:t>Argument</a:t>
            </a:r>
          </a:p>
        </p:txBody>
      </p:sp>
      <p:sp>
        <p:nvSpPr>
          <p:cNvPr id="5" name="Rectangle 4"/>
          <p:cNvSpPr/>
          <p:nvPr/>
        </p:nvSpPr>
        <p:spPr>
          <a:xfrm>
            <a:off x="2971800" y="118765"/>
            <a:ext cx="6408609" cy="92333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00" normalizeH="0" baseline="0" noProof="0" dirty="0">
                <a:ln w="12700">
                  <a:solidFill>
                    <a:schemeClr val="tx1"/>
                  </a:solidFill>
                  <a:prstDash val="solid"/>
                </a:ln>
                <a:solidFill>
                  <a:srgbClr val="CA8D34"/>
                </a:solidFill>
                <a:effectLst>
                  <a:outerShdw blurRad="41275" dist="20320" dir="1800000" algn="tl" rotWithShape="0">
                    <a:srgbClr val="000000">
                      <a:alpha val="40000"/>
                    </a:srgbClr>
                  </a:outerShdw>
                </a:effectLst>
                <a:uLnTx/>
                <a:uFillTx/>
                <a:latin typeface="Constantia"/>
                <a:ea typeface="+mn-ea"/>
                <a:cs typeface="+mn-cs"/>
              </a:rPr>
              <a:t>Prophecy Focus</a:t>
            </a:r>
          </a:p>
        </p:txBody>
      </p:sp>
      <p:sp>
        <p:nvSpPr>
          <p:cNvPr id="8" name="Subtitle 2"/>
          <p:cNvSpPr txBox="1">
            <a:spLocks/>
          </p:cNvSpPr>
          <p:nvPr/>
        </p:nvSpPr>
        <p:spPr>
          <a:xfrm>
            <a:off x="2590800" y="5672435"/>
            <a:ext cx="6400800" cy="1066800"/>
          </a:xfrm>
          <a:prstGeom prst="rect">
            <a:avLst/>
          </a:prstGeom>
        </p:spPr>
        <p:txBody>
          <a:bodyPr vert="horz" lIns="118872" tIns="0" rIns="45720" bIns="0" rtlCol="0" anchor="b">
            <a:normAutofit/>
          </a:bodyPr>
          <a:lstStyle/>
          <a:p>
            <a:pPr marL="0" marR="0" lvl="0" indent="0" algn="ctr" defTabSz="914400" rtl="0" eaLnBrk="1" fontAlgn="auto" latinLnBrk="0" hangingPunct="1">
              <a:lnSpc>
                <a:spcPct val="100000"/>
              </a:lnSpc>
              <a:spcBef>
                <a:spcPts val="0"/>
              </a:spcBef>
              <a:spcAft>
                <a:spcPts val="0"/>
              </a:spcAft>
              <a:buClr>
                <a:srgbClr val="0F6FC6"/>
              </a:buClr>
              <a:buSzPct val="80000"/>
              <a:buFont typeface="Wingdings 2"/>
              <a:buNone/>
              <a:tabLst/>
              <a:defRPr/>
            </a:pPr>
            <a:endParaRPr kumimoji="0" lang="en-US" sz="3600" b="1" i="0" u="none" strike="noStrike" kern="1200" cap="none" spc="0" normalizeH="0" baseline="0" noProof="0" dirty="0">
              <a:ln>
                <a:noFill/>
              </a:ln>
              <a:solidFill>
                <a:srgbClr val="FFFFFF"/>
              </a:solidFill>
              <a:effectLst/>
              <a:uLnTx/>
              <a:uFillTx/>
              <a:latin typeface="Arial Black" pitchFamily="34" charset="0"/>
              <a:ea typeface="+mn-ea"/>
              <a:cs typeface="+mn-cs"/>
            </a:endParaRPr>
          </a:p>
          <a:p>
            <a:pPr marL="0" marR="0" lvl="0" indent="0" algn="r" defTabSz="914400" rtl="0" eaLnBrk="1" fontAlgn="auto" latinLnBrk="0" hangingPunct="1">
              <a:lnSpc>
                <a:spcPct val="100000"/>
              </a:lnSpc>
              <a:spcBef>
                <a:spcPts val="0"/>
              </a:spcBef>
              <a:spcAft>
                <a:spcPts val="0"/>
              </a:spcAft>
              <a:buClr>
                <a:srgbClr val="0F6FC6"/>
              </a:buClr>
              <a:buSzPct val="80000"/>
              <a:buFont typeface="Wingdings 2"/>
              <a:buNone/>
              <a:tabLst/>
              <a:defRPr/>
            </a:pPr>
            <a:r>
              <a:rPr kumimoji="0" lang="en-US" sz="3200" b="1" u="none" strike="noStrike" kern="1200" cap="none" spc="0" normalizeH="0" baseline="0" noProof="0" dirty="0">
                <a:ln>
                  <a:noFill/>
                </a:ln>
                <a:effectLst/>
                <a:uLnTx/>
                <a:uFillTx/>
                <a:latin typeface="Tw Cen MT" panose="020B0602020104020603" pitchFamily="34" charset="0"/>
              </a:rPr>
              <a:t>Richard R. Schmidt, </a:t>
            </a:r>
            <a:r>
              <a:rPr kumimoji="0" lang="en-US" sz="3200" b="1" u="none" strike="noStrike" kern="1200" cap="none" spc="0" normalizeH="0" baseline="0" noProof="0" dirty="0" err="1">
                <a:ln>
                  <a:noFill/>
                </a:ln>
                <a:effectLst/>
                <a:uLnTx/>
                <a:uFillTx/>
                <a:latin typeface="Tw Cen MT" panose="020B0602020104020603" pitchFamily="34" charset="0"/>
              </a:rPr>
              <a:t>D.Min</a:t>
            </a:r>
            <a:r>
              <a:rPr kumimoji="0" lang="en-US" sz="2000" b="1" i="1" u="none" strike="noStrike" kern="1200" cap="none" spc="0" normalizeH="0" baseline="0" noProof="0" dirty="0">
                <a:ln>
                  <a:noFill/>
                </a:ln>
                <a:effectLst/>
                <a:uLnTx/>
                <a:uFillTx/>
                <a:latin typeface="Arial Black" pitchFamily="34" charset="0"/>
                <a:ea typeface="+mn-ea"/>
                <a:cs typeface="+mn-cs"/>
              </a:rPr>
              <a:t>.</a:t>
            </a:r>
          </a:p>
        </p:txBody>
      </p:sp>
    </p:spTree>
    <p:extLst>
      <p:ext uri="{BB962C8B-B14F-4D97-AF65-F5344CB8AC3E}">
        <p14:creationId xmlns:p14="http://schemas.microsoft.com/office/powerpoint/2010/main" val="3635733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53E133D-78EE-4FF7-BD10-E7BFBCDA8F6D}"/>
              </a:ext>
            </a:extLst>
          </p:cNvPr>
          <p:cNvSpPr txBox="1"/>
          <p:nvPr/>
        </p:nvSpPr>
        <p:spPr>
          <a:xfrm>
            <a:off x="-38100" y="1143000"/>
            <a:ext cx="9144000" cy="5648534"/>
          </a:xfrm>
          <a:prstGeom prst="rect">
            <a:avLst/>
          </a:prstGeom>
          <a:solidFill>
            <a:schemeClr val="bg1">
              <a:lumMod val="75000"/>
              <a:alpha val="58000"/>
            </a:schemeClr>
          </a:solidFill>
        </p:spPr>
        <p:txBody>
          <a:bodyPr wrap="square" rtlCol="0">
            <a:no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endParaRPr kumimoji="0" lang="en-US" sz="4000" b="0" i="0" u="none" strike="noStrike" kern="1200" cap="none" spc="0" normalizeH="0" baseline="0" noProof="0" dirty="0">
              <a:ln>
                <a:noFill/>
              </a:ln>
              <a:solidFill>
                <a:srgbClr val="660033"/>
              </a:solidFill>
              <a:effectLst/>
              <a:uLnTx/>
              <a:uFillTx/>
              <a:latin typeface="Tw Cen MT" panose="020B0602020104020603" pitchFamily="34" charset="0"/>
              <a:ea typeface="+mn-ea"/>
              <a:cs typeface="+mn-cs"/>
            </a:endParaRPr>
          </a:p>
        </p:txBody>
      </p:sp>
      <p:cxnSp>
        <p:nvCxnSpPr>
          <p:cNvPr id="3" name="Straight Connector 2">
            <a:extLst>
              <a:ext uri="{FF2B5EF4-FFF2-40B4-BE49-F238E27FC236}">
                <a16:creationId xmlns:a16="http://schemas.microsoft.com/office/drawing/2014/main" id="{73E7AB4C-479A-4060-B7CC-13206204A75A}"/>
              </a:ext>
            </a:extLst>
          </p:cNvPr>
          <p:cNvCxnSpPr>
            <a:cxnSpLocks/>
          </p:cNvCxnSpPr>
          <p:nvPr/>
        </p:nvCxnSpPr>
        <p:spPr>
          <a:xfrm>
            <a:off x="838200" y="4191000"/>
            <a:ext cx="8305800" cy="0"/>
          </a:xfrm>
          <a:prstGeom prst="line">
            <a:avLst/>
          </a:prstGeom>
          <a:ln w="130175">
            <a:solidFill>
              <a:srgbClr val="3C234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4FB3500-A698-4342-9E7D-F03A1CA2F6D6}"/>
              </a:ext>
            </a:extLst>
          </p:cNvPr>
          <p:cNvPicPr>
            <a:picLocks noChangeAspect="1"/>
          </p:cNvPicPr>
          <p:nvPr/>
        </p:nvPicPr>
        <p:blipFill rotWithShape="1">
          <a:blip r:embed="rId2" cstate="print">
            <a:duotone>
              <a:prstClr val="black"/>
              <a:srgbClr val="1F497D">
                <a:tint val="45000"/>
                <a:satMod val="400000"/>
              </a:srgbClr>
            </a:duotone>
            <a:extLst>
              <a:ext uri="{28A0092B-C50C-407E-A947-70E740481C1C}">
                <a14:useLocalDpi xmlns:a14="http://schemas.microsoft.com/office/drawing/2010/main" val="0"/>
              </a:ext>
            </a:extLst>
          </a:blip>
          <a:srcRect l="69167" t="8657" r="2500" b="39121"/>
          <a:stretch/>
        </p:blipFill>
        <p:spPr>
          <a:xfrm>
            <a:off x="0" y="2743200"/>
            <a:ext cx="990600" cy="2514600"/>
          </a:xfrm>
          <a:prstGeom prst="ellipse">
            <a:avLst/>
          </a:prstGeom>
          <a:ln>
            <a:noFill/>
          </a:ln>
          <a:effectLst>
            <a:softEdge rad="112500"/>
          </a:effectLst>
        </p:spPr>
      </p:pic>
      <p:sp>
        <p:nvSpPr>
          <p:cNvPr id="6" name="Text Box 7">
            <a:extLst>
              <a:ext uri="{FF2B5EF4-FFF2-40B4-BE49-F238E27FC236}">
                <a16:creationId xmlns:a16="http://schemas.microsoft.com/office/drawing/2014/main" id="{7E3CE825-B076-4A46-95A8-142CD5C2DC1B}"/>
              </a:ext>
            </a:extLst>
          </p:cNvPr>
          <p:cNvSpPr txBox="1">
            <a:spLocks noChangeArrowheads="1"/>
          </p:cNvSpPr>
          <p:nvPr/>
        </p:nvSpPr>
        <p:spPr bwMode="auto">
          <a:xfrm>
            <a:off x="914400" y="4267200"/>
            <a:ext cx="3962400" cy="838200"/>
          </a:xfrm>
          <a:prstGeom prst="rect">
            <a:avLst/>
          </a:prstGeom>
          <a:solidFill>
            <a:srgbClr val="D5C9A7"/>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~CHURCH 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CURRENTLY IN PROGRESS</a:t>
            </a:r>
          </a:p>
        </p:txBody>
      </p:sp>
      <p:cxnSp>
        <p:nvCxnSpPr>
          <p:cNvPr id="7" name="Straight Arrow Connector 6">
            <a:extLst>
              <a:ext uri="{FF2B5EF4-FFF2-40B4-BE49-F238E27FC236}">
                <a16:creationId xmlns:a16="http://schemas.microsoft.com/office/drawing/2014/main" id="{2C854843-415B-4F98-A2A9-CAF0B30ECE3E}"/>
              </a:ext>
            </a:extLst>
          </p:cNvPr>
          <p:cNvCxnSpPr>
            <a:cxnSpLocks/>
          </p:cNvCxnSpPr>
          <p:nvPr/>
        </p:nvCxnSpPr>
        <p:spPr>
          <a:xfrm flipH="1" flipV="1">
            <a:off x="914400" y="2518614"/>
            <a:ext cx="220979" cy="476066"/>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09E1CC5-2216-4755-9AF1-C4A079313B57}"/>
              </a:ext>
            </a:extLst>
          </p:cNvPr>
          <p:cNvCxnSpPr>
            <a:cxnSpLocks/>
          </p:cNvCxnSpPr>
          <p:nvPr/>
        </p:nvCxnSpPr>
        <p:spPr>
          <a:xfrm>
            <a:off x="4953000" y="1082040"/>
            <a:ext cx="0" cy="3108960"/>
          </a:xfrm>
          <a:prstGeom prst="line">
            <a:avLst/>
          </a:prstGeom>
          <a:ln w="130175">
            <a:solidFill>
              <a:srgbClr val="3C2341"/>
            </a:solidFill>
          </a:ln>
        </p:spPr>
        <p:style>
          <a:lnRef idx="1">
            <a:schemeClr val="accent1"/>
          </a:lnRef>
          <a:fillRef idx="0">
            <a:schemeClr val="accent1"/>
          </a:fillRef>
          <a:effectRef idx="0">
            <a:schemeClr val="accent1"/>
          </a:effectRef>
          <a:fontRef idx="minor">
            <a:schemeClr val="tx1"/>
          </a:fontRef>
        </p:style>
      </p:cxnSp>
      <p:sp>
        <p:nvSpPr>
          <p:cNvPr id="4" name="Text Box 15">
            <a:extLst>
              <a:ext uri="{FF2B5EF4-FFF2-40B4-BE49-F238E27FC236}">
                <a16:creationId xmlns:a16="http://schemas.microsoft.com/office/drawing/2014/main" id="{EF6A329A-7C23-4619-91D7-A0EB7B53BDF2}"/>
              </a:ext>
            </a:extLst>
          </p:cNvPr>
          <p:cNvSpPr txBox="1">
            <a:spLocks noChangeArrowheads="1"/>
          </p:cNvSpPr>
          <p:nvPr/>
        </p:nvSpPr>
        <p:spPr bwMode="auto">
          <a:xfrm>
            <a:off x="914400" y="2895600"/>
            <a:ext cx="3962397" cy="1222253"/>
          </a:xfrm>
          <a:prstGeom prst="rect">
            <a:avLst/>
          </a:prstGeom>
          <a:solidFill>
            <a:srgbClr val="D5C9A7"/>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Time Span NOT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Revealed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Scripture</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9" name="Straight Arrow Connector 8">
            <a:extLst>
              <a:ext uri="{FF2B5EF4-FFF2-40B4-BE49-F238E27FC236}">
                <a16:creationId xmlns:a16="http://schemas.microsoft.com/office/drawing/2014/main" id="{E53DB04E-42C1-4651-A206-591259E9DBF7}"/>
              </a:ext>
            </a:extLst>
          </p:cNvPr>
          <p:cNvCxnSpPr>
            <a:cxnSpLocks/>
          </p:cNvCxnSpPr>
          <p:nvPr/>
        </p:nvCxnSpPr>
        <p:spPr>
          <a:xfrm flipV="1">
            <a:off x="4644822" y="1066800"/>
            <a:ext cx="230845" cy="457199"/>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0" name="Text Box 19">
            <a:extLst>
              <a:ext uri="{FF2B5EF4-FFF2-40B4-BE49-F238E27FC236}">
                <a16:creationId xmlns:a16="http://schemas.microsoft.com/office/drawing/2014/main" id="{ED482479-3BE5-46E5-A3B0-C4CCD1E321EC}"/>
              </a:ext>
            </a:extLst>
          </p:cNvPr>
          <p:cNvSpPr txBox="1">
            <a:spLocks noChangeArrowheads="1"/>
          </p:cNvSpPr>
          <p:nvPr/>
        </p:nvSpPr>
        <p:spPr bwMode="auto">
          <a:xfrm>
            <a:off x="2743200" y="1295400"/>
            <a:ext cx="2042157" cy="1469627"/>
          </a:xfrm>
          <a:prstGeom prst="rect">
            <a:avLst/>
          </a:prstGeom>
          <a:gradFill>
            <a:gsLst>
              <a:gs pos="0">
                <a:srgbClr val="FFEFD1"/>
              </a:gs>
              <a:gs pos="64999">
                <a:srgbClr val="F0EBD5"/>
              </a:gs>
              <a:gs pos="100000">
                <a:srgbClr val="D1C39F"/>
              </a:gs>
            </a:gsLst>
            <a:lin ang="5400000" scaled="0"/>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RAPTURE</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Church Age Saints</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BODIES Resurrected</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75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Text Box 5">
            <a:extLst>
              <a:ext uri="{FF2B5EF4-FFF2-40B4-BE49-F238E27FC236}">
                <a16:creationId xmlns:a16="http://schemas.microsoft.com/office/drawing/2014/main" id="{8AEA9BB1-201E-4A80-91C2-7F2C0A4958EB}"/>
              </a:ext>
            </a:extLst>
          </p:cNvPr>
          <p:cNvSpPr txBox="1">
            <a:spLocks noChangeArrowheads="1"/>
          </p:cNvSpPr>
          <p:nvPr/>
        </p:nvSpPr>
        <p:spPr bwMode="auto">
          <a:xfrm>
            <a:off x="5180476" y="1216855"/>
            <a:ext cx="1828791" cy="1221545"/>
          </a:xfrm>
          <a:prstGeom prst="rect">
            <a:avLst/>
          </a:prstGeom>
          <a:solidFill>
            <a:srgbClr val="2A0015"/>
          </a:solidFill>
          <a:ln w="2857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Antichrist C</a:t>
            </a:r>
            <a:r>
              <a:rPr kumimoji="0" lang="en-US" sz="23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ONFIRMS</a:t>
            </a: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 Covenant With Israel</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2" name="Text Box 5">
            <a:extLst>
              <a:ext uri="{FF2B5EF4-FFF2-40B4-BE49-F238E27FC236}">
                <a16:creationId xmlns:a16="http://schemas.microsoft.com/office/drawing/2014/main" id="{4D80B9A3-D145-4408-8AFB-8D5F9B7743A7}"/>
              </a:ext>
            </a:extLst>
          </p:cNvPr>
          <p:cNvSpPr txBox="1">
            <a:spLocks noChangeArrowheads="1"/>
          </p:cNvSpPr>
          <p:nvPr/>
        </p:nvSpPr>
        <p:spPr bwMode="auto">
          <a:xfrm>
            <a:off x="5179355" y="3553848"/>
            <a:ext cx="3431245" cy="533400"/>
          </a:xfrm>
          <a:prstGeom prst="rect">
            <a:avLst/>
          </a:prstGeom>
          <a:solidFill>
            <a:srgbClr val="2A0015"/>
          </a:solidFill>
          <a:ln w="2857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7 YEAR TRIBULATION</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3" name="Text Box 4">
            <a:extLst>
              <a:ext uri="{FF2B5EF4-FFF2-40B4-BE49-F238E27FC236}">
                <a16:creationId xmlns:a16="http://schemas.microsoft.com/office/drawing/2014/main" id="{42B434F1-87C6-42F5-9ED4-8CD19B08C557}"/>
              </a:ext>
            </a:extLst>
          </p:cNvPr>
          <p:cNvSpPr txBox="1">
            <a:spLocks noChangeArrowheads="1"/>
          </p:cNvSpPr>
          <p:nvPr/>
        </p:nvSpPr>
        <p:spPr bwMode="auto">
          <a:xfrm>
            <a:off x="5179355" y="4275914"/>
            <a:ext cx="1724367" cy="463726"/>
          </a:xfrm>
          <a:prstGeom prst="rect">
            <a:avLst/>
          </a:prstGeom>
          <a:solidFill>
            <a:srgbClr val="2A0015"/>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sng"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3.5 Years</a:t>
            </a:r>
            <a:endParaRPr kumimoji="0" 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4" name="Text Box 4">
            <a:extLst>
              <a:ext uri="{FF2B5EF4-FFF2-40B4-BE49-F238E27FC236}">
                <a16:creationId xmlns:a16="http://schemas.microsoft.com/office/drawing/2014/main" id="{268D3ED1-D1B3-4A7C-ABF7-D22AC5FA9D4A}"/>
              </a:ext>
            </a:extLst>
          </p:cNvPr>
          <p:cNvSpPr txBox="1">
            <a:spLocks noChangeArrowheads="1"/>
          </p:cNvSpPr>
          <p:nvPr/>
        </p:nvSpPr>
        <p:spPr bwMode="auto">
          <a:xfrm>
            <a:off x="6934200" y="4279512"/>
            <a:ext cx="1676400" cy="460127"/>
          </a:xfrm>
          <a:prstGeom prst="rect">
            <a:avLst/>
          </a:prstGeom>
          <a:solidFill>
            <a:srgbClr val="2A0015"/>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sng"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3.5 Years</a:t>
            </a:r>
            <a:endParaRPr kumimoji="0" 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15" name="Straight Arrow Connector 14">
            <a:extLst>
              <a:ext uri="{FF2B5EF4-FFF2-40B4-BE49-F238E27FC236}">
                <a16:creationId xmlns:a16="http://schemas.microsoft.com/office/drawing/2014/main" id="{7119CFC0-1A08-4EF0-B7EF-9F56837F0264}"/>
              </a:ext>
            </a:extLst>
          </p:cNvPr>
          <p:cNvCxnSpPr>
            <a:cxnSpLocks/>
          </p:cNvCxnSpPr>
          <p:nvPr/>
        </p:nvCxnSpPr>
        <p:spPr>
          <a:xfrm flipV="1">
            <a:off x="5255545" y="4749335"/>
            <a:ext cx="1678655" cy="1241356"/>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EB66655-A371-40DD-AC46-94AB9CF4FBAE}"/>
              </a:ext>
            </a:extLst>
          </p:cNvPr>
          <p:cNvCxnSpPr>
            <a:cxnSpLocks/>
          </p:cNvCxnSpPr>
          <p:nvPr/>
        </p:nvCxnSpPr>
        <p:spPr>
          <a:xfrm flipV="1">
            <a:off x="6779546" y="4740215"/>
            <a:ext cx="1814703" cy="1447874"/>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1B9A5F3-7511-4138-83A8-2632FDBC8331}"/>
              </a:ext>
            </a:extLst>
          </p:cNvPr>
          <p:cNvCxnSpPr>
            <a:cxnSpLocks/>
          </p:cNvCxnSpPr>
          <p:nvPr/>
        </p:nvCxnSpPr>
        <p:spPr>
          <a:xfrm>
            <a:off x="304801" y="1143000"/>
            <a:ext cx="0" cy="18288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18" name="Text Box 5">
            <a:extLst>
              <a:ext uri="{FF2B5EF4-FFF2-40B4-BE49-F238E27FC236}">
                <a16:creationId xmlns:a16="http://schemas.microsoft.com/office/drawing/2014/main" id="{5EA35B0C-1171-4FD7-ADB0-0651268CF00F}"/>
              </a:ext>
            </a:extLst>
          </p:cNvPr>
          <p:cNvSpPr txBox="1">
            <a:spLocks noChangeArrowheads="1"/>
          </p:cNvSpPr>
          <p:nvPr/>
        </p:nvSpPr>
        <p:spPr bwMode="auto">
          <a:xfrm>
            <a:off x="5105400" y="5435550"/>
            <a:ext cx="1874520" cy="1241356"/>
          </a:xfrm>
          <a:prstGeom prst="rect">
            <a:avLst/>
          </a:prstGeom>
          <a:solidFill>
            <a:srgbClr val="2A0015"/>
          </a:solidFill>
          <a:ln w="2857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Antichrist’s ONE WORLD System</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9" name="Arrow: Left 18">
            <a:extLst>
              <a:ext uri="{FF2B5EF4-FFF2-40B4-BE49-F238E27FC236}">
                <a16:creationId xmlns:a16="http://schemas.microsoft.com/office/drawing/2014/main" id="{F5F3BF02-C60A-4769-90B0-7C767DBE57A7}"/>
              </a:ext>
            </a:extLst>
          </p:cNvPr>
          <p:cNvSpPr/>
          <p:nvPr/>
        </p:nvSpPr>
        <p:spPr>
          <a:xfrm>
            <a:off x="5012832" y="1727571"/>
            <a:ext cx="380998" cy="200112"/>
          </a:xfrm>
          <a:prstGeom prst="leftArrow">
            <a:avLst/>
          </a:prstGeom>
          <a:solidFill>
            <a:srgbClr val="A47976"/>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B9AA99BE-A610-43D3-9B28-9CFEDFA61FFB}"/>
              </a:ext>
            </a:extLst>
          </p:cNvPr>
          <p:cNvCxnSpPr>
            <a:cxnSpLocks/>
          </p:cNvCxnSpPr>
          <p:nvPr/>
        </p:nvCxnSpPr>
        <p:spPr>
          <a:xfrm>
            <a:off x="8689054" y="3352800"/>
            <a:ext cx="0" cy="3313942"/>
          </a:xfrm>
          <a:prstGeom prst="line">
            <a:avLst/>
          </a:prstGeom>
          <a:ln w="130175">
            <a:solidFill>
              <a:srgbClr val="3C234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ECF7F8E4-7400-4DBA-8B4D-C61E61CB48C9}"/>
              </a:ext>
            </a:extLst>
          </p:cNvPr>
          <p:cNvSpPr/>
          <p:nvPr/>
        </p:nvSpPr>
        <p:spPr>
          <a:xfrm rot="19535274">
            <a:off x="8561536" y="3511973"/>
            <a:ext cx="450342" cy="121153"/>
          </a:xfrm>
          <a:prstGeom prst="lef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21" name="Text Box 18">
            <a:extLst>
              <a:ext uri="{FF2B5EF4-FFF2-40B4-BE49-F238E27FC236}">
                <a16:creationId xmlns:a16="http://schemas.microsoft.com/office/drawing/2014/main" id="{D8ADDA79-8149-46CC-BCBF-5E0247F23658}"/>
              </a:ext>
            </a:extLst>
          </p:cNvPr>
          <p:cNvSpPr txBox="1">
            <a:spLocks noChangeArrowheads="1"/>
          </p:cNvSpPr>
          <p:nvPr/>
        </p:nvSpPr>
        <p:spPr bwMode="auto">
          <a:xfrm>
            <a:off x="7086600" y="1216855"/>
            <a:ext cx="1950720" cy="2288345"/>
          </a:xfrm>
          <a:prstGeom prst="rect">
            <a:avLst/>
          </a:prstGeom>
          <a:solidFill>
            <a:srgbClr val="2A0015"/>
          </a:solidFill>
          <a:ln w="2857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2</a:t>
            </a:r>
            <a:r>
              <a:rPr kumimoji="0" lang="en-US" sz="2200" b="1" i="0" u="none" strike="noStrike" kern="1200" cap="none" spc="0" normalizeH="0" baseline="30000" noProof="0" dirty="0">
                <a:ln>
                  <a:noFill/>
                </a:ln>
                <a:solidFill>
                  <a:prstClr val="white"/>
                </a:solidFill>
                <a:effectLst/>
                <a:uLnTx/>
                <a:uFillTx/>
                <a:latin typeface="Arial" pitchFamily="34" charset="0"/>
                <a:ea typeface="Calibri" pitchFamily="34" charset="0"/>
                <a:cs typeface="Times New Roman" pitchFamily="18" charset="0"/>
              </a:rPr>
              <a:t>nd</a:t>
            </a: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 ADVENT of Christ</a:t>
            </a:r>
            <a:endParaRPr kumimoji="0" lang="en-US" sz="2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Final Battle </a:t>
            </a:r>
            <a:r>
              <a:rPr kumimoji="0" lang="en-US" sz="20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of</a:t>
            </a: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 Armageddon</a:t>
            </a:r>
            <a:endParaRPr kumimoji="0" lang="en-US" sz="2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endParaRPr kumimoji="0" lang="en-US" sz="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Calibri" pitchFamily="34" charset="0"/>
                <a:cs typeface="Times New Roman" pitchFamily="18" charset="0"/>
              </a:rPr>
              <a:t>“FIRST Resurrection”</a:t>
            </a:r>
            <a:b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br>
            <a:r>
              <a:rPr kumimoji="0" lang="en-US" sz="2200" b="1" i="0" u="none" strike="noStrike" kern="1200" cap="none" spc="0" normalizeH="0" baseline="0" noProof="0" dirty="0">
                <a:ln>
                  <a:noFill/>
                </a:ln>
                <a:solidFill>
                  <a:prstClr val="white"/>
                </a:solidFill>
                <a:effectLst/>
                <a:uLnTx/>
                <a:uFillTx/>
                <a:latin typeface="Arial" pitchFamily="34" charset="0"/>
                <a:ea typeface="Calibri" pitchFamily="34" charset="0"/>
                <a:cs typeface="Times New Roman" pitchFamily="18" charset="0"/>
              </a:rPr>
              <a:t>JUDGMENT of Nations</a:t>
            </a:r>
            <a:endParaRPr kumimoji="0" lang="en-US" sz="2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3" name="Text Box 19">
            <a:extLst>
              <a:ext uri="{FF2B5EF4-FFF2-40B4-BE49-F238E27FC236}">
                <a16:creationId xmlns:a16="http://schemas.microsoft.com/office/drawing/2014/main" id="{AA44FBA3-239B-40D4-8F79-309B3542B2A7}"/>
              </a:ext>
            </a:extLst>
          </p:cNvPr>
          <p:cNvSpPr txBox="1">
            <a:spLocks noChangeArrowheads="1"/>
          </p:cNvSpPr>
          <p:nvPr/>
        </p:nvSpPr>
        <p:spPr bwMode="auto">
          <a:xfrm>
            <a:off x="7101843" y="5791200"/>
            <a:ext cx="2042157" cy="944843"/>
          </a:xfrm>
          <a:prstGeom prst="rect">
            <a:avLst/>
          </a:prstGeom>
          <a:gradFill>
            <a:gsLst>
              <a:gs pos="0">
                <a:srgbClr val="FFEFD1"/>
              </a:gs>
              <a:gs pos="64999">
                <a:srgbClr val="F0EBD5"/>
              </a:gs>
              <a:gs pos="100000">
                <a:srgbClr val="D1C39F"/>
              </a:gs>
            </a:gsLst>
            <a:lin ang="5400000" scaled="0"/>
          </a:gra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1000 Year</a:t>
            </a:r>
          </a:p>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MILLENNIAL</a:t>
            </a:r>
          </a:p>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Kingdom</a:t>
            </a:r>
          </a:p>
        </p:txBody>
      </p:sp>
      <p:cxnSp>
        <p:nvCxnSpPr>
          <p:cNvPr id="24" name="Straight Arrow Connector 23">
            <a:extLst>
              <a:ext uri="{FF2B5EF4-FFF2-40B4-BE49-F238E27FC236}">
                <a16:creationId xmlns:a16="http://schemas.microsoft.com/office/drawing/2014/main" id="{BF848754-9704-4CB6-A50F-2C61A97C52BB}"/>
              </a:ext>
            </a:extLst>
          </p:cNvPr>
          <p:cNvCxnSpPr>
            <a:cxnSpLocks/>
          </p:cNvCxnSpPr>
          <p:nvPr/>
        </p:nvCxnSpPr>
        <p:spPr>
          <a:xfrm>
            <a:off x="8991600" y="4248554"/>
            <a:ext cx="0" cy="1542646"/>
          </a:xfrm>
          <a:prstGeom prst="straightConnector1">
            <a:avLst/>
          </a:prstGeom>
          <a:ln w="57150">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 Box 19">
            <a:extLst>
              <a:ext uri="{FF2B5EF4-FFF2-40B4-BE49-F238E27FC236}">
                <a16:creationId xmlns:a16="http://schemas.microsoft.com/office/drawing/2014/main" id="{26E9ACDF-EDCF-4DFD-901C-0BF0E44F6AC5}"/>
              </a:ext>
            </a:extLst>
          </p:cNvPr>
          <p:cNvSpPr txBox="1">
            <a:spLocks noChangeArrowheads="1"/>
          </p:cNvSpPr>
          <p:nvPr/>
        </p:nvSpPr>
        <p:spPr bwMode="auto">
          <a:xfrm>
            <a:off x="0" y="1325235"/>
            <a:ext cx="2042157" cy="1105659"/>
          </a:xfrm>
          <a:prstGeom prst="rect">
            <a:avLst/>
          </a:prstGeom>
          <a:gradFill>
            <a:gsLst>
              <a:gs pos="0">
                <a:srgbClr val="FFEFD1"/>
              </a:gs>
              <a:gs pos="64999">
                <a:srgbClr val="F0EBD5"/>
              </a:gs>
              <a:gs pos="100000">
                <a:srgbClr val="D1C39F"/>
              </a:gs>
            </a:gsLst>
            <a:lin ang="5400000" scaled="0"/>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Christ’s </a:t>
            </a:r>
            <a:endParaRPr kumimoji="0" lang="en-US" sz="23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Bodily Resurrection</a:t>
            </a:r>
            <a:endParaRPr kumimoji="0" lang="en-US" sz="23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a:t>
            </a:r>
            <a:r>
              <a:rPr kumimoji="0" lang="en-US" sz="2300" b="1" i="0" u="none" strike="noStrike" kern="1200" cap="none" spc="0" normalizeH="0" baseline="0" noProof="0" dirty="0" err="1">
                <a:ln>
                  <a:noFill/>
                </a:ln>
                <a:solidFill>
                  <a:prstClr val="black"/>
                </a:solidFill>
                <a:effectLst/>
                <a:uLnTx/>
                <a:uFillTx/>
                <a:latin typeface="Arial" pitchFamily="34" charset="0"/>
                <a:ea typeface="Calibri" pitchFamily="34" charset="0"/>
                <a:cs typeface="Times New Roman" pitchFamily="18" charset="0"/>
              </a:rPr>
              <a:t>Firstfruits</a:t>
            </a:r>
            <a:r>
              <a:rPr kumimoji="0" lang="en-US" sz="2400" b="1" i="0" u="none" strike="noStrike" kern="1200" cap="none" spc="0" normalizeH="0" baseline="0" noProof="0" dirty="0">
                <a:ln>
                  <a:noFill/>
                </a:ln>
                <a:solidFill>
                  <a:prstClr val="black"/>
                </a:solidFill>
                <a:effectLst/>
                <a:uLnTx/>
                <a:uFillTx/>
                <a:latin typeface="Arial" pitchFamily="34" charset="0"/>
                <a:ea typeface="Calibri" pitchFamily="34" charset="0"/>
                <a:cs typeface="Times New Roman" pitchFamily="18" charset="0"/>
              </a:rPr>
              <a:t>”</a:t>
            </a: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7" name="TextBox 26">
            <a:extLst>
              <a:ext uri="{FF2B5EF4-FFF2-40B4-BE49-F238E27FC236}">
                <a16:creationId xmlns:a16="http://schemas.microsoft.com/office/drawing/2014/main" id="{8ACC5B77-8501-4011-BB3C-0DAC20D6EAC3}"/>
              </a:ext>
            </a:extLst>
          </p:cNvPr>
          <p:cNvSpPr txBox="1"/>
          <p:nvPr/>
        </p:nvSpPr>
        <p:spPr>
          <a:xfrm>
            <a:off x="-55615" y="-176005"/>
            <a:ext cx="9220199" cy="1371600"/>
          </a:xfrm>
          <a:prstGeom prst="rect">
            <a:avLst/>
          </a:prstGeom>
          <a:solidFill>
            <a:srgbClr val="660033">
              <a:alpha val="30000"/>
            </a:srgbClr>
          </a:solidFill>
          <a:effectLst>
            <a:softEdge rad="127000"/>
          </a:effectLst>
        </p:spPr>
        <p:txBody>
          <a:bodyPr wrap="square" rtlCol="0" anchor="ctr">
            <a:noAutofit/>
          </a:bodyPr>
          <a:lstStyle/>
          <a:p>
            <a:pPr marL="457200" marR="0" lvl="1"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180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TIMELINE</a:t>
            </a:r>
          </a:p>
        </p:txBody>
      </p:sp>
    </p:spTree>
    <p:extLst>
      <p:ext uri="{BB962C8B-B14F-4D97-AF65-F5344CB8AC3E}">
        <p14:creationId xmlns:p14="http://schemas.microsoft.com/office/powerpoint/2010/main" val="3605594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FEB233-2754-4E9B-B34C-D747FFD255BE}"/>
              </a:ext>
            </a:extLst>
          </p:cNvPr>
          <p:cNvSpPr/>
          <p:nvPr/>
        </p:nvSpPr>
        <p:spPr>
          <a:xfrm>
            <a:off x="-76200" y="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DFFD8EC-68DA-49FD-A2D6-862B8FBB6E62}"/>
              </a:ext>
            </a:extLst>
          </p:cNvPr>
          <p:cNvSpPr/>
          <p:nvPr/>
        </p:nvSpPr>
        <p:spPr>
          <a:xfrm>
            <a:off x="0" y="1524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6686" y="2027237"/>
            <a:ext cx="9111916" cy="4525963"/>
          </a:xfrm>
        </p:spPr>
        <p:txBody>
          <a:bodyPr rtlCol="0">
            <a:normAutofit lnSpcReduction="10000"/>
          </a:bodyPr>
          <a:lstStyle/>
          <a:p>
            <a:pPr>
              <a:lnSpc>
                <a:spcPct val="110000"/>
              </a:lnSpc>
              <a:buNone/>
              <a:defRPr/>
            </a:pPr>
            <a:r>
              <a:rPr lang="en-US" sz="3600" b="1" dirty="0">
                <a:latin typeface="Calibri" panose="020F0502020204030204" pitchFamily="34" charset="0"/>
                <a:cs typeface="Calibri" panose="020F0502020204030204" pitchFamily="34" charset="0"/>
              </a:rPr>
              <a:t> ZECHARIAH 14:4</a:t>
            </a:r>
            <a:br>
              <a:rPr lang="en-US" sz="3600" dirty="0">
                <a:latin typeface="Calibri" panose="020F0502020204030204" pitchFamily="34" charset="0"/>
                <a:cs typeface="Calibri" panose="020F0502020204030204" pitchFamily="34" charset="0"/>
              </a:rPr>
            </a:br>
            <a:r>
              <a:rPr lang="en-US" sz="3600" b="1" baseline="30000" dirty="0">
                <a:latin typeface="Calibri" panose="020F0502020204030204" pitchFamily="34" charset="0"/>
                <a:cs typeface="Calibri" panose="020F0502020204030204" pitchFamily="34" charset="0"/>
              </a:rPr>
              <a:t>4 “</a:t>
            </a:r>
            <a:r>
              <a:rPr lang="en-US" sz="3600" b="1" dirty="0">
                <a:latin typeface="Calibri" panose="020F0502020204030204" pitchFamily="34" charset="0"/>
                <a:cs typeface="Calibri" panose="020F0502020204030204" pitchFamily="34" charset="0"/>
              </a:rPr>
              <a:t>And in that day His feet will stand on the 	Mount of Olives, which faces Jerusalem on 	the east. And the Mount of Olives shall be 	split in two, From east to west, </a:t>
            </a:r>
            <a:r>
              <a:rPr lang="en-US" sz="3600" b="1" i="1" dirty="0">
                <a:latin typeface="Calibri" panose="020F0502020204030204" pitchFamily="34" charset="0"/>
                <a:cs typeface="Calibri" panose="020F0502020204030204" pitchFamily="34" charset="0"/>
              </a:rPr>
              <a:t>Making</a:t>
            </a:r>
            <a:r>
              <a:rPr lang="en-US" sz="3600" b="1" dirty="0">
                <a:latin typeface="Calibri" panose="020F0502020204030204" pitchFamily="34" charset="0"/>
                <a:cs typeface="Calibri" panose="020F0502020204030204" pitchFamily="34" charset="0"/>
              </a:rPr>
              <a:t> a 	very large valley; Half of the mountain shall 	move toward the north and half of it 	toward the south.” </a:t>
            </a:r>
            <a:endParaRPr lang="en-US" sz="3600" b="1" dirty="0">
              <a:latin typeface="Tw Cen MT" panose="020B0602020104020603" pitchFamily="34" charset="0"/>
            </a:endParaRPr>
          </a:p>
        </p:txBody>
      </p:sp>
      <p:sp>
        <p:nvSpPr>
          <p:cNvPr id="7" name="TextBox 6">
            <a:extLst>
              <a:ext uri="{FF2B5EF4-FFF2-40B4-BE49-F238E27FC236}">
                <a16:creationId xmlns:a16="http://schemas.microsoft.com/office/drawing/2014/main" id="{CB7F6A3A-73D2-4AFE-8F37-8EA7B1E65963}"/>
              </a:ext>
            </a:extLst>
          </p:cNvPr>
          <p:cNvSpPr txBox="1"/>
          <p:nvPr/>
        </p:nvSpPr>
        <p:spPr>
          <a:xfrm>
            <a:off x="-96252" y="-182880"/>
            <a:ext cx="9220199" cy="1371600"/>
          </a:xfrm>
          <a:prstGeom prst="rect">
            <a:avLst/>
          </a:prstGeom>
          <a:solidFill>
            <a:srgbClr val="660033">
              <a:alpha val="30000"/>
            </a:srgbClr>
          </a:solidFill>
          <a:effectLst>
            <a:softEdge rad="127000"/>
          </a:effectLst>
        </p:spPr>
        <p:txBody>
          <a:bodyPr wrap="square" rtlCol="0" anchor="ctr">
            <a:noAutofit/>
          </a:bodyPr>
          <a:lstStyle/>
          <a:p>
            <a:pPr marL="457200" marR="0" lvl="1"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UNFULFILLED PROPHECY</a:t>
            </a:r>
          </a:p>
        </p:txBody>
      </p:sp>
      <p:sp>
        <p:nvSpPr>
          <p:cNvPr id="8" name="Rectangle 7">
            <a:extLst>
              <a:ext uri="{FF2B5EF4-FFF2-40B4-BE49-F238E27FC236}">
                <a16:creationId xmlns:a16="http://schemas.microsoft.com/office/drawing/2014/main" id="{C091AADD-C3B4-4F75-897F-90821F86F985}"/>
              </a:ext>
            </a:extLst>
          </p:cNvPr>
          <p:cNvSpPr/>
          <p:nvPr/>
        </p:nvSpPr>
        <p:spPr>
          <a:xfrm>
            <a:off x="-501316" y="75438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
            <a:extLst>
              <a:ext uri="{FF2B5EF4-FFF2-40B4-BE49-F238E27FC236}">
                <a16:creationId xmlns:a16="http://schemas.microsoft.com/office/drawing/2014/main" id="{1B9626D0-A5F0-4A73-A791-F8105CE0928D}"/>
              </a:ext>
            </a:extLst>
          </p:cNvPr>
          <p:cNvSpPr>
            <a:spLocks noGrp="1" noChangeArrowheads="1"/>
          </p:cNvSpPr>
          <p:nvPr>
            <p:ph type="title"/>
          </p:nvPr>
        </p:nvSpPr>
        <p:spPr>
          <a:xfrm>
            <a:off x="20053" y="960120"/>
            <a:ext cx="9220199" cy="1097280"/>
          </a:xfrm>
          <a:solidFill>
            <a:srgbClr val="BCA8B2">
              <a:alpha val="70000"/>
            </a:srgbClr>
          </a:solidFill>
          <a:effectLst>
            <a:softEdge rad="127000"/>
          </a:effectLst>
        </p:spPr>
        <p:txBody>
          <a:bodyPr wrap="square" anchor="t">
            <a:noAutofit/>
          </a:bodyPr>
          <a:lstStyle/>
          <a:p>
            <a:pPr eaLnBrk="1" hangingPunct="1"/>
            <a:r>
              <a:rPr lang="en-US" altLang="en-US" sz="3200" b="1" i="1" dirty="0">
                <a:latin typeface="Tw Cen MT" panose="020B0602020104020603" pitchFamily="34" charset="0"/>
                <a:ea typeface="Times New Roman" panose="02020603050405020304" pitchFamily="18" charset="0"/>
                <a:cs typeface="Calibri" panose="020F0502020204030204" pitchFamily="34" charset="0"/>
              </a:rPr>
              <a:t>		    The RAPTURE or TAKING AWAY 		       	of the Current Church Age Saints by Jesus Christ</a:t>
            </a:r>
            <a:endParaRPr lang="en-US" altLang="en-US" sz="3200" b="1" i="1" dirty="0">
              <a:latin typeface="Tw Cen MT" panose="020B06020201040206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04120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FEB233-2754-4E9B-B34C-D747FFD255BE}"/>
              </a:ext>
            </a:extLst>
          </p:cNvPr>
          <p:cNvSpPr/>
          <p:nvPr/>
        </p:nvSpPr>
        <p:spPr>
          <a:xfrm>
            <a:off x="-76200" y="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DFFD8EC-68DA-49FD-A2D6-862B8FBB6E62}"/>
              </a:ext>
            </a:extLst>
          </p:cNvPr>
          <p:cNvSpPr/>
          <p:nvPr/>
        </p:nvSpPr>
        <p:spPr>
          <a:xfrm>
            <a:off x="0" y="1524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B7F6A3A-73D2-4AFE-8F37-8EA7B1E65963}"/>
              </a:ext>
            </a:extLst>
          </p:cNvPr>
          <p:cNvSpPr txBox="1"/>
          <p:nvPr/>
        </p:nvSpPr>
        <p:spPr>
          <a:xfrm>
            <a:off x="-96253" y="-182880"/>
            <a:ext cx="9326880" cy="1371600"/>
          </a:xfrm>
          <a:prstGeom prst="rect">
            <a:avLst/>
          </a:prstGeom>
          <a:solidFill>
            <a:srgbClr val="660033">
              <a:alpha val="30000"/>
            </a:srgbClr>
          </a:solidFill>
          <a:effectLst>
            <a:softEdge rad="127000"/>
          </a:effectLst>
        </p:spPr>
        <p:txBody>
          <a:bodyPr wrap="square" rtlCol="0" anchor="ctr">
            <a:noAutofit/>
          </a:bodyPr>
          <a:lstStyle/>
          <a:p>
            <a:pPr marL="457200" marR="0" lvl="1"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UNFULFILLED PROPHECY</a:t>
            </a:r>
          </a:p>
        </p:txBody>
      </p:sp>
      <p:sp>
        <p:nvSpPr>
          <p:cNvPr id="8" name="Rectangle 7">
            <a:extLst>
              <a:ext uri="{FF2B5EF4-FFF2-40B4-BE49-F238E27FC236}">
                <a16:creationId xmlns:a16="http://schemas.microsoft.com/office/drawing/2014/main" id="{C091AADD-C3B4-4F75-897F-90821F86F985}"/>
              </a:ext>
            </a:extLst>
          </p:cNvPr>
          <p:cNvSpPr/>
          <p:nvPr/>
        </p:nvSpPr>
        <p:spPr>
          <a:xfrm>
            <a:off x="-501316" y="75438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2" descr="Related image">
            <a:extLst>
              <a:ext uri="{FF2B5EF4-FFF2-40B4-BE49-F238E27FC236}">
                <a16:creationId xmlns:a16="http://schemas.microsoft.com/office/drawing/2014/main" id="{8DAE7CFE-03DA-4CC4-A3E7-9706831FE0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5801" y="2027238"/>
            <a:ext cx="7253360" cy="4525962"/>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12" name="Rectangle 1">
            <a:extLst>
              <a:ext uri="{FF2B5EF4-FFF2-40B4-BE49-F238E27FC236}">
                <a16:creationId xmlns:a16="http://schemas.microsoft.com/office/drawing/2014/main" id="{1B5708D4-B61B-4827-95DA-991E6530C1C1}"/>
              </a:ext>
            </a:extLst>
          </p:cNvPr>
          <p:cNvSpPr>
            <a:spLocks noGrp="1" noChangeArrowheads="1"/>
          </p:cNvSpPr>
          <p:nvPr>
            <p:ph type="title"/>
          </p:nvPr>
        </p:nvSpPr>
        <p:spPr>
          <a:xfrm>
            <a:off x="20053" y="960120"/>
            <a:ext cx="9220199" cy="1097280"/>
          </a:xfrm>
          <a:solidFill>
            <a:srgbClr val="BCA8B2">
              <a:alpha val="70000"/>
            </a:srgbClr>
          </a:solidFill>
          <a:effectLst>
            <a:softEdge rad="127000"/>
          </a:effectLst>
        </p:spPr>
        <p:txBody>
          <a:bodyPr wrap="square" anchor="t">
            <a:noAutofit/>
          </a:bodyPr>
          <a:lstStyle/>
          <a:p>
            <a:pPr eaLnBrk="1" hangingPunct="1"/>
            <a:r>
              <a:rPr lang="en-US" altLang="en-US" sz="3200" b="1" i="1" dirty="0">
                <a:latin typeface="Tw Cen MT" panose="020B0602020104020603" pitchFamily="34" charset="0"/>
                <a:ea typeface="Times New Roman" panose="02020603050405020304" pitchFamily="18" charset="0"/>
                <a:cs typeface="Calibri" panose="020F0502020204030204" pitchFamily="34" charset="0"/>
              </a:rPr>
              <a:t>		    The RAPTURE or TAKING AWAY 		       	of the Current Church Age Saints by Jesus Christ</a:t>
            </a:r>
            <a:endParaRPr lang="en-US" altLang="en-US" sz="3200" b="1" i="1" dirty="0">
              <a:latin typeface="Tw Cen MT" panose="020B06020201040206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83874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FFD8EC-68DA-49FD-A2D6-862B8FBB6E62}"/>
              </a:ext>
            </a:extLst>
          </p:cNvPr>
          <p:cNvSpPr/>
          <p:nvPr/>
        </p:nvSpPr>
        <p:spPr>
          <a:xfrm>
            <a:off x="0" y="2103120"/>
            <a:ext cx="9144000" cy="490728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2FEB233-2754-4E9B-B34C-D747FFD255BE}"/>
              </a:ext>
            </a:extLst>
          </p:cNvPr>
          <p:cNvSpPr/>
          <p:nvPr/>
        </p:nvSpPr>
        <p:spPr>
          <a:xfrm>
            <a:off x="-76200" y="2103120"/>
            <a:ext cx="9144000" cy="475488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B7F6A3A-73D2-4AFE-8F37-8EA7B1E65963}"/>
              </a:ext>
            </a:extLst>
          </p:cNvPr>
          <p:cNvSpPr txBox="1"/>
          <p:nvPr/>
        </p:nvSpPr>
        <p:spPr>
          <a:xfrm>
            <a:off x="-96253" y="-182880"/>
            <a:ext cx="9418320" cy="1371600"/>
          </a:xfrm>
          <a:prstGeom prst="rect">
            <a:avLst/>
          </a:prstGeom>
          <a:solidFill>
            <a:srgbClr val="660033">
              <a:alpha val="30000"/>
            </a:srgbClr>
          </a:solidFill>
          <a:effectLst>
            <a:softEdge rad="127000"/>
          </a:effectLst>
        </p:spPr>
        <p:txBody>
          <a:bodyPr wrap="square" rtlCol="0" anchor="ctr">
            <a:noAutofit/>
          </a:bodyPr>
          <a:lstStyle/>
          <a:p>
            <a:pPr marL="457200" marR="0" lvl="1"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UNFULFILLED PROPHECY</a:t>
            </a:r>
          </a:p>
        </p:txBody>
      </p:sp>
      <p:sp>
        <p:nvSpPr>
          <p:cNvPr id="8" name="Rectangle 7">
            <a:extLst>
              <a:ext uri="{FF2B5EF4-FFF2-40B4-BE49-F238E27FC236}">
                <a16:creationId xmlns:a16="http://schemas.microsoft.com/office/drawing/2014/main" id="{C091AADD-C3B4-4F75-897F-90821F86F985}"/>
              </a:ext>
            </a:extLst>
          </p:cNvPr>
          <p:cNvSpPr/>
          <p:nvPr/>
        </p:nvSpPr>
        <p:spPr>
          <a:xfrm>
            <a:off x="-501316" y="7543800"/>
            <a:ext cx="9144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descr="Related image">
            <a:extLst>
              <a:ext uri="{FF2B5EF4-FFF2-40B4-BE49-F238E27FC236}">
                <a16:creationId xmlns:a16="http://schemas.microsoft.com/office/drawing/2014/main" id="{2F17A6F1-F1E2-4E98-882D-7ABFBEFDC3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39" b="6533"/>
          <a:stretch/>
        </p:blipFill>
        <p:spPr bwMode="auto">
          <a:xfrm>
            <a:off x="0" y="990600"/>
            <a:ext cx="9067675" cy="5593080"/>
          </a:xfrm>
          <a:prstGeom prst="rect">
            <a:avLst/>
          </a:prstGeom>
          <a:ln>
            <a:noFill/>
          </a:ln>
          <a:effectLst>
            <a:softEdge rad="112500"/>
          </a:effectLst>
        </p:spPr>
      </p:pic>
      <p:sp>
        <p:nvSpPr>
          <p:cNvPr id="13" name="TextBox 12">
            <a:extLst>
              <a:ext uri="{FF2B5EF4-FFF2-40B4-BE49-F238E27FC236}">
                <a16:creationId xmlns:a16="http://schemas.microsoft.com/office/drawing/2014/main" id="{7F0156DA-3645-42D6-B22B-A8BAAF66BB81}"/>
              </a:ext>
            </a:extLst>
          </p:cNvPr>
          <p:cNvSpPr txBox="1"/>
          <p:nvPr/>
        </p:nvSpPr>
        <p:spPr>
          <a:xfrm>
            <a:off x="4210805" y="5082540"/>
            <a:ext cx="4937760" cy="1463040"/>
          </a:xfrm>
          <a:prstGeom prst="rect">
            <a:avLst/>
          </a:prstGeom>
          <a:solidFill>
            <a:srgbClr val="3E2B4C">
              <a:alpha val="95000"/>
            </a:srgbClr>
          </a:solidFill>
          <a:effectLst>
            <a:softEdge rad="63500"/>
          </a:effectLst>
        </p:spPr>
        <p:txBody>
          <a:bodyPr wrap="square" rtlCol="0" anchor="ctr">
            <a:noAutofit/>
          </a:bodyPr>
          <a:lstStyle/>
          <a:p>
            <a:pPr algn="ctr">
              <a:lnSpc>
                <a:spcPct val="85000"/>
              </a:lnSpc>
            </a:pPr>
            <a:r>
              <a:rPr lang="en-US" sz="4950" dirty="0">
                <a:solidFill>
                  <a:schemeClr val="bg1"/>
                </a:solidFill>
                <a:latin typeface="Calibri" panose="020F0502020204030204" pitchFamily="34" charset="0"/>
                <a:cs typeface="Calibri" panose="020F0502020204030204" pitchFamily="34" charset="0"/>
              </a:rPr>
              <a:t>and the </a:t>
            </a:r>
          </a:p>
          <a:p>
            <a:pPr algn="ctr">
              <a:lnSpc>
                <a:spcPct val="75000"/>
              </a:lnSpc>
            </a:pPr>
            <a:r>
              <a:rPr lang="en-US" sz="5400" dirty="0">
                <a:solidFill>
                  <a:schemeClr val="bg1"/>
                </a:solidFill>
                <a:latin typeface="Calibri" panose="020F0502020204030204" pitchFamily="34" charset="0"/>
                <a:cs typeface="Calibri" panose="020F0502020204030204" pitchFamily="34" charset="0"/>
              </a:rPr>
              <a:t>Second Coming</a:t>
            </a:r>
          </a:p>
        </p:txBody>
      </p:sp>
      <p:sp>
        <p:nvSpPr>
          <p:cNvPr id="14" name="TextBox 13">
            <a:extLst>
              <a:ext uri="{FF2B5EF4-FFF2-40B4-BE49-F238E27FC236}">
                <a16:creationId xmlns:a16="http://schemas.microsoft.com/office/drawing/2014/main" id="{66ED2C60-8C1F-4941-B793-FEE7BD9C5FC5}"/>
              </a:ext>
            </a:extLst>
          </p:cNvPr>
          <p:cNvSpPr txBox="1"/>
          <p:nvPr/>
        </p:nvSpPr>
        <p:spPr>
          <a:xfrm>
            <a:off x="76325" y="1134070"/>
            <a:ext cx="4155948" cy="923330"/>
          </a:xfrm>
          <a:prstGeom prst="rect">
            <a:avLst/>
          </a:prstGeom>
          <a:solidFill>
            <a:srgbClr val="3E2B4C">
              <a:alpha val="95000"/>
            </a:srgbClr>
          </a:solidFill>
          <a:effectLst>
            <a:softEdge rad="63500"/>
          </a:effectLst>
        </p:spPr>
        <p:txBody>
          <a:bodyPr wrap="square" rtlCol="0" anchor="ctr">
            <a:spAutoFit/>
          </a:bodyPr>
          <a:lstStyle/>
          <a:p>
            <a:pPr algn="ctr"/>
            <a:r>
              <a:rPr lang="en-US" sz="5400" dirty="0">
                <a:solidFill>
                  <a:schemeClr val="bg1"/>
                </a:solidFill>
                <a:latin typeface="Calibri" panose="020F0502020204030204" pitchFamily="34" charset="0"/>
                <a:cs typeface="Calibri" panose="020F0502020204030204" pitchFamily="34" charset="0"/>
              </a:rPr>
              <a:t>The Rapture</a:t>
            </a:r>
          </a:p>
        </p:txBody>
      </p:sp>
    </p:spTree>
    <p:extLst>
      <p:ext uri="{BB962C8B-B14F-4D97-AF65-F5344CB8AC3E}">
        <p14:creationId xmlns:p14="http://schemas.microsoft.com/office/powerpoint/2010/main" val="2260994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00FD60-304E-4EA9-AC0E-9C7AAF3AE4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439"/>
          <a:stretch/>
        </p:blipFill>
        <p:spPr bwMode="auto">
          <a:xfrm>
            <a:off x="0" y="715267"/>
            <a:ext cx="9110272" cy="5427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10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027" descr="https://staticapp.icpsc.com/icp/loadimage.php/mogile/261268/8e78159341f75c4fced47787c0312f84/ima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4261"/>
            <a:ext cx="6172200" cy="1703785"/>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028" descr="https://staticapp.icpsc.com/icp/loadimage.php/mogile/261268/2b757bf1048400c7c2e247b14a86d764/ima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209" y="3200400"/>
            <a:ext cx="4567991" cy="24720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B5AFB29-750E-4972-B6EA-77521563EA19}"/>
              </a:ext>
            </a:extLst>
          </p:cNvPr>
          <p:cNvSpPr/>
          <p:nvPr/>
        </p:nvSpPr>
        <p:spPr>
          <a:xfrm>
            <a:off x="-38100" y="-47030"/>
            <a:ext cx="9144000" cy="6858000"/>
          </a:xfrm>
          <a:prstGeom prst="rect">
            <a:avLst/>
          </a:prstGeom>
          <a:solidFill>
            <a:schemeClr val="bg1">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p:cNvSpPr txBox="1">
            <a:spLocks/>
          </p:cNvSpPr>
          <p:nvPr/>
        </p:nvSpPr>
        <p:spPr>
          <a:xfrm>
            <a:off x="72189" y="961430"/>
            <a:ext cx="9144000" cy="4067770"/>
          </a:xfrm>
          <a:prstGeom prst="rect">
            <a:avLst/>
          </a:prstGeom>
          <a:effectLst>
            <a:glow rad="139700">
              <a:schemeClr val="accent4">
                <a:satMod val="175000"/>
                <a:alpha val="40000"/>
              </a:schemeClr>
            </a:glow>
          </a:effectLst>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en-US" sz="6000" b="1" u="none" strike="noStrike" kern="1200" cap="none" spc="1200" normalizeH="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THE </a:t>
            </a:r>
            <a:r>
              <a:rPr kumimoji="0" lang="en-US" sz="60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							    PRE-TRIBULATION	       </a:t>
            </a:r>
            <a:r>
              <a:rPr kumimoji="0" lang="en-US" sz="6000" b="1" u="none" strike="noStrike" kern="1200" cap="none" spc="1200" normalizeH="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RAPTURE</a:t>
            </a:r>
            <a:endParaRPr lang="en-US" sz="4800" i="1" dirty="0">
              <a:solidFill>
                <a:prstClr val="black"/>
              </a:solidFill>
              <a:latin typeface="Arial Black" pitchFamily="34" charset="0"/>
            </a:endParaRPr>
          </a:p>
          <a:p>
            <a:pPr marL="0" marR="0" lvl="0" indent="0" defTabSz="914400" rtl="0" eaLnBrk="1" fontAlgn="auto" latinLnBrk="0" hangingPunct="1">
              <a:lnSpc>
                <a:spcPct val="80000"/>
              </a:lnSpc>
              <a:spcBef>
                <a:spcPct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Arial Black" pitchFamily="34" charset="0"/>
              <a:ea typeface="+mj-ea"/>
              <a:cs typeface="+mj-cs"/>
            </a:endParaRPr>
          </a:p>
          <a:p>
            <a:pPr marL="0" marR="0" lvl="0" indent="0" defTabSz="914400" rtl="0" eaLnBrk="1" fontAlgn="auto" latinLnBrk="0" hangingPunct="1">
              <a:lnSpc>
                <a:spcPct val="80000"/>
              </a:lnSpc>
              <a:spcBef>
                <a:spcPct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Arial Black" pitchFamily="34" charset="0"/>
              <a:ea typeface="+mj-ea"/>
              <a:cs typeface="+mj-cs"/>
            </a:endParaRP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800" b="0" u="none" strike="noStrike" kern="1200" cap="none" spc="0" normalizeH="0" baseline="0" noProof="0" dirty="0">
                <a:ln>
                  <a:noFill/>
                </a:ln>
                <a:solidFill>
                  <a:prstClr val="black"/>
                </a:solidFill>
                <a:effectLst/>
                <a:uLnTx/>
                <a:uFillTx/>
                <a:latin typeface="Tw Cen MT" panose="020B0602020104020603" pitchFamily="34" charset="0"/>
              </a:rPr>
              <a:t>Scripture’s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800" b="0" u="none" strike="noStrike" kern="1200" cap="none" spc="0" normalizeH="0" baseline="0" noProof="0" dirty="0">
                <a:ln>
                  <a:noFill/>
                </a:ln>
                <a:solidFill>
                  <a:prstClr val="black"/>
                </a:solidFill>
                <a:effectLst/>
                <a:uLnTx/>
                <a:uFillTx/>
                <a:latin typeface="Tw Cen MT" panose="020B0602020104020603" pitchFamily="34" charset="0"/>
              </a:rPr>
              <a:t>Most Compelling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800" b="0" u="none" strike="noStrike" kern="1200" cap="none" spc="0" normalizeH="0" baseline="0" noProof="0" dirty="0">
                <a:ln>
                  <a:noFill/>
                </a:ln>
                <a:solidFill>
                  <a:prstClr val="black"/>
                </a:solidFill>
                <a:effectLst/>
                <a:uLnTx/>
                <a:uFillTx/>
                <a:latin typeface="Tw Cen MT" panose="020B0602020104020603" pitchFamily="34" charset="0"/>
              </a:rPr>
              <a:t>Argument</a:t>
            </a:r>
          </a:p>
        </p:txBody>
      </p:sp>
      <p:sp>
        <p:nvSpPr>
          <p:cNvPr id="5" name="Rectangle 4"/>
          <p:cNvSpPr/>
          <p:nvPr/>
        </p:nvSpPr>
        <p:spPr>
          <a:xfrm>
            <a:off x="2971800" y="118765"/>
            <a:ext cx="6408609" cy="92333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00" normalizeH="0" baseline="0" noProof="0" dirty="0">
                <a:ln w="12700">
                  <a:solidFill>
                    <a:schemeClr val="tx1"/>
                  </a:solidFill>
                  <a:prstDash val="solid"/>
                </a:ln>
                <a:solidFill>
                  <a:srgbClr val="CA8D34"/>
                </a:solidFill>
                <a:effectLst>
                  <a:outerShdw blurRad="41275" dist="20320" dir="1800000" algn="tl" rotWithShape="0">
                    <a:srgbClr val="000000">
                      <a:alpha val="40000"/>
                    </a:srgbClr>
                  </a:outerShdw>
                </a:effectLst>
                <a:uLnTx/>
                <a:uFillTx/>
                <a:latin typeface="Constantia"/>
                <a:ea typeface="+mn-ea"/>
                <a:cs typeface="+mn-cs"/>
              </a:rPr>
              <a:t>Prophecy Focus</a:t>
            </a:r>
          </a:p>
        </p:txBody>
      </p:sp>
      <p:sp>
        <p:nvSpPr>
          <p:cNvPr id="8" name="Subtitle 2"/>
          <p:cNvSpPr txBox="1">
            <a:spLocks/>
          </p:cNvSpPr>
          <p:nvPr/>
        </p:nvSpPr>
        <p:spPr>
          <a:xfrm>
            <a:off x="2590800" y="5672435"/>
            <a:ext cx="6400800" cy="1066800"/>
          </a:xfrm>
          <a:prstGeom prst="rect">
            <a:avLst/>
          </a:prstGeom>
        </p:spPr>
        <p:txBody>
          <a:bodyPr vert="horz" lIns="118872" tIns="0" rIns="45720" bIns="0" rtlCol="0" anchor="b">
            <a:normAutofit/>
          </a:bodyPr>
          <a:lstStyle/>
          <a:p>
            <a:pPr marL="0" marR="0" lvl="0" indent="0" algn="ctr" defTabSz="914400" rtl="0" eaLnBrk="1" fontAlgn="auto" latinLnBrk="0" hangingPunct="1">
              <a:lnSpc>
                <a:spcPct val="100000"/>
              </a:lnSpc>
              <a:spcBef>
                <a:spcPts val="0"/>
              </a:spcBef>
              <a:spcAft>
                <a:spcPts val="0"/>
              </a:spcAft>
              <a:buClr>
                <a:srgbClr val="0F6FC6"/>
              </a:buClr>
              <a:buSzPct val="80000"/>
              <a:buFont typeface="Wingdings 2"/>
              <a:buNone/>
              <a:tabLst/>
              <a:defRPr/>
            </a:pPr>
            <a:endParaRPr kumimoji="0" lang="en-US" sz="3600" b="1" i="0" u="none" strike="noStrike" kern="1200" cap="none" spc="0" normalizeH="0" baseline="0" noProof="0" dirty="0">
              <a:ln>
                <a:noFill/>
              </a:ln>
              <a:solidFill>
                <a:srgbClr val="FFFFFF"/>
              </a:solidFill>
              <a:effectLst/>
              <a:uLnTx/>
              <a:uFillTx/>
              <a:latin typeface="Arial Black" pitchFamily="34" charset="0"/>
              <a:ea typeface="+mn-ea"/>
              <a:cs typeface="+mn-cs"/>
            </a:endParaRPr>
          </a:p>
          <a:p>
            <a:pPr marL="0" marR="0" lvl="0" indent="0" algn="r" defTabSz="914400" rtl="0" eaLnBrk="1" fontAlgn="auto" latinLnBrk="0" hangingPunct="1">
              <a:lnSpc>
                <a:spcPct val="100000"/>
              </a:lnSpc>
              <a:spcBef>
                <a:spcPts val="0"/>
              </a:spcBef>
              <a:spcAft>
                <a:spcPts val="0"/>
              </a:spcAft>
              <a:buClr>
                <a:srgbClr val="0F6FC6"/>
              </a:buClr>
              <a:buSzPct val="80000"/>
              <a:buFont typeface="Wingdings 2"/>
              <a:buNone/>
              <a:tabLst/>
              <a:defRPr/>
            </a:pPr>
            <a:r>
              <a:rPr kumimoji="0" lang="en-US" sz="3200" b="1" u="none" strike="noStrike" kern="1200" cap="none" spc="0" normalizeH="0" baseline="0" noProof="0" dirty="0">
                <a:ln>
                  <a:noFill/>
                </a:ln>
                <a:effectLst/>
                <a:uLnTx/>
                <a:uFillTx/>
                <a:latin typeface="Tw Cen MT" panose="020B0602020104020603" pitchFamily="34" charset="0"/>
              </a:rPr>
              <a:t>Richard R. Schmidt, </a:t>
            </a:r>
            <a:r>
              <a:rPr kumimoji="0" lang="en-US" sz="3200" b="1" u="none" strike="noStrike" kern="1200" cap="none" spc="0" normalizeH="0" baseline="0" noProof="0" dirty="0" err="1">
                <a:ln>
                  <a:noFill/>
                </a:ln>
                <a:effectLst/>
                <a:uLnTx/>
                <a:uFillTx/>
                <a:latin typeface="Tw Cen MT" panose="020B0602020104020603" pitchFamily="34" charset="0"/>
              </a:rPr>
              <a:t>D.Min</a:t>
            </a:r>
            <a:r>
              <a:rPr kumimoji="0" lang="en-US" sz="2000" b="1" i="1" u="none" strike="noStrike" kern="1200" cap="none" spc="0" normalizeH="0" baseline="0" noProof="0" dirty="0">
                <a:ln>
                  <a:noFill/>
                </a:ln>
                <a:effectLst/>
                <a:uLnTx/>
                <a:uFillTx/>
                <a:latin typeface="Arial Black" pitchFamily="34" charset="0"/>
                <a:ea typeface="+mn-ea"/>
                <a:cs typeface="+mn-cs"/>
              </a:rPr>
              <a:t>.</a:t>
            </a:r>
          </a:p>
        </p:txBody>
      </p:sp>
    </p:spTree>
    <p:extLst>
      <p:ext uri="{BB962C8B-B14F-4D97-AF65-F5344CB8AC3E}">
        <p14:creationId xmlns:p14="http://schemas.microsoft.com/office/powerpoint/2010/main" val="138295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5B79C6-7A59-4EE4-923F-85276FA2359F}"/>
              </a:ext>
            </a:extLst>
          </p:cNvPr>
          <p:cNvSpPr/>
          <p:nvPr/>
        </p:nvSpPr>
        <p:spPr>
          <a:xfrm>
            <a:off x="0" y="-76200"/>
            <a:ext cx="9144000" cy="6934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https://ci4.googleusercontent.com/proxy/sfNGegIvgKHEbn69gbwHbnEijL87Hr6FF9QzdMQ6d7M9JwYb2JXA_CRWERqGSunXQLKpIuKNiMur5hOzONwdJArGGpXtM5in7w6OLKLlmQ=s0-d-e1-ft#http://foi.org/wp-content/uploads/2017/05/foi-logo-final.png">
            <a:extLst>
              <a:ext uri="{FF2B5EF4-FFF2-40B4-BE49-F238E27FC236}">
                <a16:creationId xmlns:a16="http://schemas.microsoft.com/office/drawing/2014/main" id="{572CC88A-6471-4B49-8441-8EDAEE6631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2109" y="553690"/>
            <a:ext cx="8199782" cy="3438939"/>
          </a:xfrm>
          <a:prstGeom prst="rect">
            <a:avLst/>
          </a:prstGeom>
          <a:noFill/>
          <a:ln>
            <a:noFill/>
          </a:ln>
        </p:spPr>
      </p:pic>
      <p:sp>
        <p:nvSpPr>
          <p:cNvPr id="4" name="TextBox 3">
            <a:extLst>
              <a:ext uri="{FF2B5EF4-FFF2-40B4-BE49-F238E27FC236}">
                <a16:creationId xmlns:a16="http://schemas.microsoft.com/office/drawing/2014/main" id="{5AA1714B-14D4-484F-A4E1-70B0C1AD23A6}"/>
              </a:ext>
            </a:extLst>
          </p:cNvPr>
          <p:cNvSpPr txBox="1"/>
          <p:nvPr/>
        </p:nvSpPr>
        <p:spPr>
          <a:xfrm>
            <a:off x="-152400" y="4622519"/>
            <a:ext cx="9296400" cy="236988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prstClr val="black"/>
                </a:solidFill>
                <a:effectLst/>
                <a:uLnTx/>
                <a:uFillTx/>
                <a:latin typeface="Calibri" panose="020F0502020204030204"/>
                <a:ea typeface="+mn-ea"/>
                <a:cs typeface="+mn-cs"/>
              </a:rPr>
              <a:t>RICHARD R. SCHMIDT, D.MIN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Church Ministries Field Representative</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RSchmidt@FOI.org</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(414) 788-6010</a:t>
            </a: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prstClr val="black"/>
                </a:solidFill>
                <a:effectLst/>
                <a:uLnTx/>
                <a:uFillTx/>
                <a:latin typeface="Calibri" panose="020F0502020204030204"/>
                <a:ea typeface="+mn-ea"/>
                <a:cs typeface="+mn-cs"/>
              </a:rPr>
              <a:t>Schedule Us for One Service to Multi-Day Prophecy Conference</a:t>
            </a: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636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8B5A-EE6D-4B7A-A6B2-C7E02EE5C340}"/>
              </a:ext>
            </a:extLst>
          </p:cNvPr>
          <p:cNvSpPr>
            <a:spLocks noGrp="1"/>
          </p:cNvSpPr>
          <p:nvPr>
            <p:ph type="ctrTitle"/>
          </p:nvPr>
        </p:nvSpPr>
        <p:spPr>
          <a:xfrm>
            <a:off x="0" y="0"/>
            <a:ext cx="9144000" cy="6858000"/>
          </a:xfrm>
          <a:solidFill>
            <a:schemeClr val="bg2">
              <a:lumMod val="25000"/>
            </a:schemeClr>
          </a:solidFill>
        </p:spPr>
        <p:txBody>
          <a:bodyPr rtlCol="0">
            <a:normAutofit/>
          </a:bodyPr>
          <a:lstStyle/>
          <a:p>
            <a:pPr eaLnBrk="1" fontAlgn="auto" hangingPunct="1">
              <a:spcAft>
                <a:spcPts val="0"/>
              </a:spcAft>
              <a:defRPr/>
            </a:pPr>
            <a:r>
              <a:rPr lang="en-US" dirty="0">
                <a:solidFill>
                  <a:schemeClr val="bg2">
                    <a:lumMod val="25000"/>
                  </a:schemeClr>
                </a:solidFill>
              </a:rPr>
              <a:t> </a:t>
            </a:r>
          </a:p>
        </p:txBody>
      </p:sp>
      <p:pic>
        <p:nvPicPr>
          <p:cNvPr id="1027" name="Picture 3" descr="a52">
            <a:extLst>
              <a:ext uri="{FF2B5EF4-FFF2-40B4-BE49-F238E27FC236}">
                <a16:creationId xmlns:a16="http://schemas.microsoft.com/office/drawing/2014/main" id="{78A5C689-4B2B-4F27-985C-3BE5F347C5C2}"/>
              </a:ext>
            </a:extLst>
          </p:cNvPr>
          <p:cNvPicPr>
            <a:picLocks noChangeAspect="1" noChangeArrowheads="1"/>
          </p:cNvPicPr>
          <p:nvPr/>
        </p:nvPicPr>
        <p:blipFill rotWithShape="1">
          <a:blip r:embed="rId2" cstate="print"/>
          <a:srcRect r="2410"/>
          <a:stretch/>
        </p:blipFill>
        <p:spPr bwMode="auto">
          <a:xfrm>
            <a:off x="1447800" y="63930"/>
            <a:ext cx="6172200" cy="6870270"/>
          </a:xfrm>
          <a:prstGeom prst="rect">
            <a:avLst/>
          </a:prstGeom>
          <a:ln>
            <a:noFill/>
          </a:ln>
          <a:effectLst>
            <a:softEdge rad="112500"/>
          </a:effectLst>
        </p:spPr>
      </p:pic>
      <p:sp>
        <p:nvSpPr>
          <p:cNvPr id="5124" name="Oval 2">
            <a:extLst>
              <a:ext uri="{FF2B5EF4-FFF2-40B4-BE49-F238E27FC236}">
                <a16:creationId xmlns:a16="http://schemas.microsoft.com/office/drawing/2014/main" id="{8380F899-3D4D-4441-AA3C-AA5D1C419E84}"/>
              </a:ext>
            </a:extLst>
          </p:cNvPr>
          <p:cNvSpPr>
            <a:spLocks noChangeArrowheads="1"/>
          </p:cNvSpPr>
          <p:nvPr/>
        </p:nvSpPr>
        <p:spPr bwMode="auto">
          <a:xfrm>
            <a:off x="1600200" y="0"/>
            <a:ext cx="5791200" cy="6858000"/>
          </a:xfrm>
          <a:prstGeom prst="ellipse">
            <a:avLst/>
          </a:prstGeom>
          <a:noFill/>
          <a:ln w="28575" algn="in">
            <a:solidFill>
              <a:srgbClr val="C2C2AD"/>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 name="Rectangle 10">
            <a:extLst>
              <a:ext uri="{FF2B5EF4-FFF2-40B4-BE49-F238E27FC236}">
                <a16:creationId xmlns:a16="http://schemas.microsoft.com/office/drawing/2014/main" id="{ACC84347-A28E-464D-BF0E-FA3DB3722123}"/>
              </a:ext>
            </a:extLst>
          </p:cNvPr>
          <p:cNvSpPr/>
          <p:nvPr/>
        </p:nvSpPr>
        <p:spPr>
          <a:xfrm>
            <a:off x="1447800" y="5918537"/>
            <a:ext cx="6400800" cy="1015663"/>
          </a:xfrm>
          <a:prstGeom prst="rect">
            <a:avLst/>
          </a:prstGeom>
          <a:solidFill>
            <a:schemeClr val="bg2">
              <a:lumMod val="25000"/>
              <a:alpha val="60000"/>
            </a:schemeClr>
          </a:solidFill>
          <a:ln>
            <a:solidFill>
              <a:schemeClr val="bg2">
                <a:lumMod val="10000"/>
              </a:schemeClr>
            </a:solidFill>
          </a:ln>
          <a:effectLst>
            <a:softEdge rad="127000"/>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1500" normalizeH="0" baseline="0" noProof="0" dirty="0">
                <a:ln w="12700">
                  <a:solidFill>
                    <a:srgbClr val="1F497D">
                      <a:satMod val="155000"/>
                    </a:srgbClr>
                  </a:solidFill>
                  <a:prstDash val="solid"/>
                </a:ln>
                <a:solidFill>
                  <a:srgbClr val="EEECE1">
                    <a:tint val="85000"/>
                    <a:satMod val="155000"/>
                  </a:srgbClr>
                </a:solidFill>
                <a:effectLst>
                  <a:outerShdw blurRad="38100" dist="38100" dir="2700000" algn="tl">
                    <a:srgbClr val="000000">
                      <a:alpha val="43137"/>
                    </a:srgbClr>
                  </a:outerShdw>
                </a:effectLst>
                <a:uLnTx/>
                <a:uFillTx/>
                <a:latin typeface="Calibri"/>
                <a:ea typeface="+mn-ea"/>
                <a:cs typeface="+mn-cs"/>
              </a:rPr>
              <a:t>MINISTRIES</a:t>
            </a:r>
            <a:endParaRPr kumimoji="0" lang="en-US" sz="6600" b="1" i="0" u="none" strike="noStrike" kern="1200" cap="none" spc="1500" normalizeH="0" baseline="0" noProof="0" dirty="0">
              <a:ln w="12700">
                <a:solidFill>
                  <a:srgbClr val="1F497D">
                    <a:satMod val="155000"/>
                  </a:srgbClr>
                </a:solidFill>
                <a:prstDash val="solid"/>
              </a:ln>
              <a:solidFill>
                <a:srgbClr val="EEECE1">
                  <a:tint val="85000"/>
                  <a:satMod val="155000"/>
                </a:srgbClr>
              </a:solidFill>
              <a:effectLst>
                <a:outerShdw blurRad="38100" dist="38100" dir="2700000" algn="tl">
                  <a:srgbClr val="000000">
                    <a:alpha val="43137"/>
                  </a:srgbClr>
                </a:outerShdw>
              </a:effectLst>
              <a:uLnTx/>
              <a:uFillTx/>
              <a:latin typeface="Calibri"/>
              <a:ea typeface="+mn-ea"/>
              <a:cs typeface="+mn-cs"/>
            </a:endParaRPr>
          </a:p>
        </p:txBody>
      </p:sp>
      <p:sp>
        <p:nvSpPr>
          <p:cNvPr id="12" name="Rounded Rectangle 11">
            <a:extLst>
              <a:ext uri="{FF2B5EF4-FFF2-40B4-BE49-F238E27FC236}">
                <a16:creationId xmlns:a16="http://schemas.microsoft.com/office/drawing/2014/main" id="{6CDC3790-48B7-401F-B885-29CDE0A2E024}"/>
              </a:ext>
            </a:extLst>
          </p:cNvPr>
          <p:cNvSpPr/>
          <p:nvPr/>
        </p:nvSpPr>
        <p:spPr>
          <a:xfrm>
            <a:off x="0" y="-76200"/>
            <a:ext cx="9144000" cy="2247424"/>
          </a:xfrm>
          <a:prstGeom prst="roundRect">
            <a:avLst/>
          </a:prstGeom>
          <a:solidFill>
            <a:schemeClr val="tx1">
              <a:alpha val="40000"/>
            </a:schemeClr>
          </a:solidFill>
          <a:ln>
            <a:solidFill>
              <a:schemeClr val="bg2">
                <a:lumMod val="10000"/>
              </a:schemeClr>
            </a:solidFill>
          </a:ln>
          <a:effectLst>
            <a:softEdge rad="127000"/>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15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PROPHECY FOCUS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Bible  Teacher:  Richard   Schmidt ,  D. Min</a:t>
            </a:r>
            <a:r>
              <a:rPr kumimoji="0" lang="en-US" sz="30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30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000" b="1"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ProphecyFocusMinistries.com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8CFA6A-091C-47BA-A30F-69C4E4A4E998}"/>
              </a:ext>
            </a:extLst>
          </p:cNvPr>
          <p:cNvSpPr txBox="1"/>
          <p:nvPr/>
        </p:nvSpPr>
        <p:spPr>
          <a:xfrm>
            <a:off x="0" y="0"/>
            <a:ext cx="9144000" cy="6858000"/>
          </a:xfrm>
          <a:prstGeom prst="rect">
            <a:avLst/>
          </a:prstGeom>
          <a:solidFill>
            <a:schemeClr val="bg1">
              <a:lumMod val="75000"/>
              <a:alpha val="58000"/>
            </a:schemeClr>
          </a:solidFill>
        </p:spPr>
        <p:txBody>
          <a:bodyPr wrap="square" rtlCol="0">
            <a:spAutoFit/>
          </a:bodyPr>
          <a:lstStyle/>
          <a:p>
            <a:endParaRPr lang="en-US" dirty="0"/>
          </a:p>
        </p:txBody>
      </p:sp>
      <p:sp>
        <p:nvSpPr>
          <p:cNvPr id="3" name="Content Placeholder 2"/>
          <p:cNvSpPr>
            <a:spLocks noGrp="1"/>
          </p:cNvSpPr>
          <p:nvPr>
            <p:ph idx="1"/>
          </p:nvPr>
        </p:nvSpPr>
        <p:spPr>
          <a:xfrm>
            <a:off x="304800" y="1447800"/>
            <a:ext cx="8458200" cy="5181600"/>
          </a:xfrm>
        </p:spPr>
        <p:txBody>
          <a:bodyPr rtlCol="0">
            <a:normAutofit fontScale="55000" lnSpcReduction="20000"/>
          </a:bodyPr>
          <a:lstStyle/>
          <a:p>
            <a:pPr eaLnBrk="1" fontAlgn="auto" hangingPunct="1">
              <a:spcAft>
                <a:spcPts val="0"/>
              </a:spcAft>
              <a:buFont typeface="Wingdings" panose="05000000000000000000" pitchFamily="2" charset="2"/>
              <a:buChar char="§"/>
              <a:defRPr/>
            </a:pPr>
            <a:r>
              <a:rPr lang="en-US" sz="8000" b="1" u="sng" dirty="0">
                <a:latin typeface="Tw Cen MT" panose="020B0602020104020603" pitchFamily="34" charset="0"/>
              </a:rPr>
              <a:t>The RAPTURE OF THE CHURCH</a:t>
            </a:r>
            <a:r>
              <a:rPr lang="en-US" sz="8000" b="1" dirty="0">
                <a:latin typeface="Tw Cen MT" panose="020B0602020104020603" pitchFamily="34" charset="0"/>
              </a:rPr>
              <a:t> is 	the next major prophetic event   	 	   in God’s prophetic calendar </a:t>
            </a:r>
            <a:br>
              <a:rPr lang="en-US" sz="8000" b="1" dirty="0">
                <a:latin typeface="Tw Cen MT" panose="020B0602020104020603" pitchFamily="34" charset="0"/>
              </a:rPr>
            </a:br>
            <a:endParaRPr lang="en-US" sz="8000" b="1" dirty="0">
              <a:latin typeface="Tw Cen MT" panose="020B0602020104020603" pitchFamily="34" charset="0"/>
            </a:endParaRPr>
          </a:p>
          <a:p>
            <a:pPr eaLnBrk="1" fontAlgn="auto" hangingPunct="1">
              <a:spcAft>
                <a:spcPts val="0"/>
              </a:spcAft>
              <a:buFont typeface="Wingdings" panose="05000000000000000000" pitchFamily="2" charset="2"/>
              <a:buChar char="§"/>
              <a:defRPr/>
            </a:pPr>
            <a:r>
              <a:rPr lang="en-US" sz="8000" b="1" dirty="0">
                <a:latin typeface="Tw Cen MT" panose="020B0602020104020603" pitchFamily="34" charset="0"/>
              </a:rPr>
              <a:t>The </a:t>
            </a:r>
            <a:r>
              <a:rPr lang="en-US" sz="8000" b="1" u="sng" dirty="0">
                <a:latin typeface="Tw Cen MT" panose="020B0602020104020603" pitchFamily="34" charset="0"/>
              </a:rPr>
              <a:t>RAPTURE</a:t>
            </a:r>
            <a:r>
              <a:rPr lang="en-US" sz="8000" b="1" dirty="0">
                <a:latin typeface="Tw Cen MT" panose="020B0602020104020603" pitchFamily="34" charset="0"/>
              </a:rPr>
              <a:t>,  or removal of the 		</a:t>
            </a:r>
            <a:r>
              <a:rPr lang="en-US" sz="8000" b="1" u="sng" dirty="0">
                <a:latin typeface="Tw Cen MT" panose="020B0602020104020603" pitchFamily="34" charset="0"/>
              </a:rPr>
              <a:t>CHURCH AGE SAINTS</a:t>
            </a:r>
            <a:r>
              <a:rPr lang="en-US" sz="8000" b="1" dirty="0">
                <a:latin typeface="Tw Cen MT" panose="020B0602020104020603" pitchFamily="34" charset="0"/>
              </a:rPr>
              <a:t>, was </a:t>
            </a:r>
            <a:r>
              <a:rPr lang="en-US" sz="8000" b="1" i="1" dirty="0">
                <a:latin typeface="Tw Cen MT" panose="020B0602020104020603" pitchFamily="34" charset="0"/>
              </a:rPr>
              <a:t>NOT</a:t>
            </a:r>
            <a:r>
              <a:rPr lang="en-US" sz="8000" b="1" dirty="0">
                <a:latin typeface="Tw Cen MT" panose="020B0602020104020603" pitchFamily="34" charset="0"/>
              </a:rPr>
              <a:t> 	prophesied in the Old 	Testament. </a:t>
            </a:r>
            <a:r>
              <a:rPr lang="en-US" sz="8000" b="1" i="1" dirty="0">
                <a:solidFill>
                  <a:srgbClr val="660033"/>
                </a:solidFill>
                <a:effectLst>
                  <a:outerShdw blurRad="38100" dist="38100" dir="2700000" algn="tl">
                    <a:srgbClr val="000000">
                      <a:alpha val="43137"/>
                    </a:srgbClr>
                  </a:outerShdw>
                </a:effectLst>
                <a:latin typeface="Tw Cen MT" panose="020B0602020104020603" pitchFamily="34" charset="0"/>
              </a:rPr>
              <a:t>WHY?</a:t>
            </a:r>
            <a:br>
              <a:rPr lang="en-US" sz="8000" b="1" dirty="0">
                <a:solidFill>
                  <a:srgbClr val="C00000"/>
                </a:solidFill>
                <a:latin typeface="Arial Black" pitchFamily="34" charset="0"/>
              </a:rPr>
            </a:br>
            <a:endParaRPr lang="en-US" sz="8000" dirty="0">
              <a:solidFill>
                <a:srgbClr val="C00000"/>
              </a:solidFill>
              <a:latin typeface="Arial Black" pitchFamily="34" charset="0"/>
            </a:endParaRPr>
          </a:p>
          <a:p>
            <a:pPr eaLnBrk="1" fontAlgn="auto" hangingPunct="1">
              <a:spcAft>
                <a:spcPts val="0"/>
              </a:spcAft>
              <a:buFont typeface="Arial" panose="020B0604020202020204" pitchFamily="34" charset="0"/>
              <a:buNone/>
              <a:defRPr/>
            </a:pPr>
            <a:endParaRPr lang="en-US" sz="2400" dirty="0"/>
          </a:p>
          <a:p>
            <a:pPr eaLnBrk="1" fontAlgn="auto" hangingPunct="1">
              <a:spcAft>
                <a:spcPts val="0"/>
              </a:spcAft>
              <a:buFont typeface="Arial" panose="020B0604020202020204" pitchFamily="34" charset="0"/>
              <a:buNone/>
              <a:defRPr/>
            </a:pPr>
            <a:endParaRPr lang="en-US" dirty="0"/>
          </a:p>
        </p:txBody>
      </p:sp>
      <p:sp>
        <p:nvSpPr>
          <p:cNvPr id="2" name="TextBox 1">
            <a:extLst>
              <a:ext uri="{FF2B5EF4-FFF2-40B4-BE49-F238E27FC236}">
                <a16:creationId xmlns:a16="http://schemas.microsoft.com/office/drawing/2014/main" id="{D1DF8A3D-7B93-4CE3-9F07-9CAA12CAED66}"/>
              </a:ext>
            </a:extLst>
          </p:cNvPr>
          <p:cNvSpPr txBox="1"/>
          <p:nvPr/>
        </p:nvSpPr>
        <p:spPr>
          <a:xfrm>
            <a:off x="1790700" y="5256628"/>
            <a:ext cx="5562600" cy="1560494"/>
          </a:xfrm>
          <a:prstGeom prst="rect">
            <a:avLst/>
          </a:prstGeom>
          <a:blipFill>
            <a:blip r:embed="rId2">
              <a:alphaModFix amt="63000"/>
              <a:extLst>
                <a:ext uri="{BEBA8EAE-BF5A-486C-A8C5-ECC9F3942E4B}">
                  <a14:imgProps xmlns:a14="http://schemas.microsoft.com/office/drawing/2010/main">
                    <a14:imgLayer r:embed="rId3">
                      <a14:imgEffect>
                        <a14:saturation sat="33000"/>
                      </a14:imgEffect>
                    </a14:imgLayer>
                  </a14:imgProps>
                </a:ext>
              </a:extLst>
            </a:blip>
            <a:stretch>
              <a:fillRect/>
            </a:stretch>
          </a:blipFill>
          <a:effectLst>
            <a:softEdge rad="317500"/>
          </a:effectLst>
        </p:spPr>
        <p:txBody>
          <a:bodyPr wrap="square" rtlCol="0">
            <a:noAutofit/>
          </a:bodyPr>
          <a:lstStyle/>
          <a:p>
            <a:endParaRPr lang="en-US" dirty="0"/>
          </a:p>
        </p:txBody>
      </p:sp>
      <p:sp>
        <p:nvSpPr>
          <p:cNvPr id="4" name="Rectangle 3">
            <a:extLst>
              <a:ext uri="{FF2B5EF4-FFF2-40B4-BE49-F238E27FC236}">
                <a16:creationId xmlns:a16="http://schemas.microsoft.com/office/drawing/2014/main" id="{8E433BF6-B953-43DB-BB41-398A68612CEE}"/>
              </a:ext>
            </a:extLst>
          </p:cNvPr>
          <p:cNvSpPr/>
          <p:nvPr/>
        </p:nvSpPr>
        <p:spPr>
          <a:xfrm>
            <a:off x="381000" y="1524000"/>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BCDB0455-2EC2-43B2-A09B-0C5E813BFA0F}"/>
              </a:ext>
            </a:extLst>
          </p:cNvPr>
          <p:cNvSpPr/>
          <p:nvPr/>
        </p:nvSpPr>
        <p:spPr>
          <a:xfrm>
            <a:off x="381000" y="3516923"/>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572ED2A5-60FA-4A59-B90C-6AE313BD76C7}"/>
              </a:ext>
            </a:extLst>
          </p:cNvPr>
          <p:cNvSpPr txBox="1"/>
          <p:nvPr/>
        </p:nvSpPr>
        <p:spPr>
          <a:xfrm>
            <a:off x="0" y="-94957"/>
            <a:ext cx="9144000" cy="1371600"/>
          </a:xfrm>
          <a:prstGeom prst="rect">
            <a:avLst/>
          </a:prstGeom>
          <a:solidFill>
            <a:srgbClr val="460023">
              <a:alpha val="30000"/>
            </a:srgbClr>
          </a:solidFill>
          <a:effectLst>
            <a:softEdge rad="127000"/>
          </a:effectLst>
        </p:spPr>
        <p:txBody>
          <a:bodyPr wrap="square" rtlCol="0" anchor="ctr">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60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UNFULFILLED PROPHECY</a:t>
            </a:r>
          </a:p>
        </p:txBody>
      </p:sp>
    </p:spTree>
    <p:extLst>
      <p:ext uri="{BB962C8B-B14F-4D97-AF65-F5344CB8AC3E}">
        <p14:creationId xmlns:p14="http://schemas.microsoft.com/office/powerpoint/2010/main" val="1349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A4907DD-84F0-42D3-AA02-9EF5CA75552C}"/>
              </a:ext>
            </a:extLst>
          </p:cNvPr>
          <p:cNvSpPr txBox="1"/>
          <p:nvPr/>
        </p:nvSpPr>
        <p:spPr>
          <a:xfrm>
            <a:off x="0" y="0"/>
            <a:ext cx="9144000" cy="6858000"/>
          </a:xfrm>
          <a:prstGeom prst="rect">
            <a:avLst/>
          </a:prstGeom>
          <a:solidFill>
            <a:schemeClr val="bg1">
              <a:lumMod val="75000"/>
              <a:alpha val="58000"/>
            </a:schemeClr>
          </a:solidFill>
        </p:spPr>
        <p:txBody>
          <a:bodyPr wrap="square" rtlCol="0">
            <a:spAutoFit/>
          </a:bodyPr>
          <a:lstStyle/>
          <a:p>
            <a:endParaRPr lang="en-US" dirty="0"/>
          </a:p>
        </p:txBody>
      </p:sp>
      <p:sp>
        <p:nvSpPr>
          <p:cNvPr id="3" name="Content Placeholder 2"/>
          <p:cNvSpPr>
            <a:spLocks noGrp="1"/>
          </p:cNvSpPr>
          <p:nvPr>
            <p:ph idx="1"/>
          </p:nvPr>
        </p:nvSpPr>
        <p:spPr>
          <a:xfrm>
            <a:off x="304800" y="1447800"/>
            <a:ext cx="8458200" cy="5181600"/>
          </a:xfrm>
        </p:spPr>
        <p:txBody>
          <a:bodyPr rtlCol="0">
            <a:normAutofit/>
          </a:bodyPr>
          <a:lstStyle/>
          <a:p>
            <a:pPr marL="0" indent="0" eaLnBrk="1" fontAlgn="auto" hangingPunct="1">
              <a:spcAft>
                <a:spcPts val="0"/>
              </a:spcAft>
              <a:buNone/>
              <a:defRPr/>
            </a:pPr>
            <a:br>
              <a:rPr lang="en-US" sz="8000" b="1" dirty="0">
                <a:solidFill>
                  <a:srgbClr val="C00000"/>
                </a:solidFill>
                <a:latin typeface="Arial Black" pitchFamily="34" charset="0"/>
              </a:rPr>
            </a:br>
            <a:endParaRPr lang="en-US" sz="8000" dirty="0">
              <a:solidFill>
                <a:srgbClr val="C00000"/>
              </a:solidFill>
              <a:latin typeface="Arial Black" pitchFamily="34" charset="0"/>
            </a:endParaRPr>
          </a:p>
          <a:p>
            <a:pPr eaLnBrk="1" fontAlgn="auto" hangingPunct="1">
              <a:spcAft>
                <a:spcPts val="0"/>
              </a:spcAft>
              <a:buFont typeface="Arial" panose="020B0604020202020204" pitchFamily="34" charset="0"/>
              <a:buNone/>
              <a:defRPr/>
            </a:pPr>
            <a:endParaRPr lang="en-US" sz="2400" dirty="0"/>
          </a:p>
          <a:p>
            <a:pPr eaLnBrk="1" fontAlgn="auto" hangingPunct="1">
              <a:spcAft>
                <a:spcPts val="0"/>
              </a:spcAft>
              <a:buFont typeface="Arial" panose="020B0604020202020204" pitchFamily="34" charset="0"/>
              <a:buNone/>
              <a:defRPr/>
            </a:pPr>
            <a:endParaRPr lang="en-US" dirty="0"/>
          </a:p>
        </p:txBody>
      </p:sp>
      <p:sp>
        <p:nvSpPr>
          <p:cNvPr id="2" name="TextBox 1">
            <a:extLst>
              <a:ext uri="{FF2B5EF4-FFF2-40B4-BE49-F238E27FC236}">
                <a16:creationId xmlns:a16="http://schemas.microsoft.com/office/drawing/2014/main" id="{D1DF8A3D-7B93-4CE3-9F07-9CAA12CAED66}"/>
              </a:ext>
            </a:extLst>
          </p:cNvPr>
          <p:cNvSpPr txBox="1"/>
          <p:nvPr/>
        </p:nvSpPr>
        <p:spPr>
          <a:xfrm>
            <a:off x="1790700" y="5256628"/>
            <a:ext cx="5562600" cy="1560494"/>
          </a:xfrm>
          <a:prstGeom prst="rect">
            <a:avLst/>
          </a:prstGeom>
          <a:blipFill>
            <a:blip r:embed="rId2">
              <a:alphaModFix amt="63000"/>
              <a:extLst>
                <a:ext uri="{BEBA8EAE-BF5A-486C-A8C5-ECC9F3942E4B}">
                  <a14:imgProps xmlns:a14="http://schemas.microsoft.com/office/drawing/2010/main">
                    <a14:imgLayer r:embed="rId3">
                      <a14:imgEffect>
                        <a14:saturation sat="33000"/>
                      </a14:imgEffect>
                    </a14:imgLayer>
                  </a14:imgProps>
                </a:ext>
              </a:extLst>
            </a:blip>
            <a:stretch>
              <a:fillRect/>
            </a:stretch>
          </a:blipFill>
          <a:effectLst>
            <a:softEdge rad="317500"/>
          </a:effectLst>
        </p:spPr>
        <p:txBody>
          <a:bodyPr wrap="square" rtlCol="0">
            <a:noAutofit/>
          </a:bodyPr>
          <a:lstStyle/>
          <a:p>
            <a:endParaRPr lang="en-US" dirty="0"/>
          </a:p>
        </p:txBody>
      </p:sp>
      <p:sp>
        <p:nvSpPr>
          <p:cNvPr id="5" name="TextBox 4">
            <a:extLst>
              <a:ext uri="{FF2B5EF4-FFF2-40B4-BE49-F238E27FC236}">
                <a16:creationId xmlns:a16="http://schemas.microsoft.com/office/drawing/2014/main" id="{572ED2A5-60FA-4A59-B90C-6AE313BD76C7}"/>
              </a:ext>
            </a:extLst>
          </p:cNvPr>
          <p:cNvSpPr txBox="1"/>
          <p:nvPr/>
        </p:nvSpPr>
        <p:spPr>
          <a:xfrm>
            <a:off x="0" y="-94957"/>
            <a:ext cx="9144000" cy="1371600"/>
          </a:xfrm>
          <a:prstGeom prst="rect">
            <a:avLst/>
          </a:prstGeom>
          <a:solidFill>
            <a:srgbClr val="460023">
              <a:alpha val="30000"/>
            </a:srgbClr>
          </a:solidFill>
          <a:effectLst>
            <a:softEdge rad="127000"/>
          </a:effectLst>
        </p:spPr>
        <p:txBody>
          <a:bodyPr wrap="square" rtlCol="0" anchor="ctr">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60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UNFULFILLED PROPHECY</a:t>
            </a:r>
          </a:p>
        </p:txBody>
      </p:sp>
      <p:sp>
        <p:nvSpPr>
          <p:cNvPr id="6" name="TextBox 5">
            <a:extLst>
              <a:ext uri="{FF2B5EF4-FFF2-40B4-BE49-F238E27FC236}">
                <a16:creationId xmlns:a16="http://schemas.microsoft.com/office/drawing/2014/main" id="{15C4DBF7-184A-4775-83C6-2A05259EC27A}"/>
              </a:ext>
            </a:extLst>
          </p:cNvPr>
          <p:cNvSpPr txBox="1"/>
          <p:nvPr/>
        </p:nvSpPr>
        <p:spPr>
          <a:xfrm>
            <a:off x="2286000" y="5791200"/>
            <a:ext cx="1981200" cy="369332"/>
          </a:xfrm>
          <a:prstGeom prst="rect">
            <a:avLst/>
          </a:prstGeom>
          <a:solidFill>
            <a:srgbClr val="B5AEA3">
              <a:alpha val="53000"/>
            </a:srgbClr>
          </a:solidFill>
          <a:effectLst>
            <a:softEdge rad="12700"/>
          </a:effectLst>
        </p:spPr>
        <p:txBody>
          <a:bodyPr wrap="square" rtlCol="0">
            <a:spAutoFit/>
          </a:bodyPr>
          <a:lstStyle/>
          <a:p>
            <a:endParaRPr lang="en-US" dirty="0"/>
          </a:p>
        </p:txBody>
      </p:sp>
      <p:sp>
        <p:nvSpPr>
          <p:cNvPr id="4" name="Rectangle 3">
            <a:extLst>
              <a:ext uri="{FF2B5EF4-FFF2-40B4-BE49-F238E27FC236}">
                <a16:creationId xmlns:a16="http://schemas.microsoft.com/office/drawing/2014/main" id="{51F596A5-E475-41BF-8B60-90A3985C4BF9}"/>
              </a:ext>
            </a:extLst>
          </p:cNvPr>
          <p:cNvSpPr/>
          <p:nvPr/>
        </p:nvSpPr>
        <p:spPr>
          <a:xfrm>
            <a:off x="152400" y="1171794"/>
            <a:ext cx="8991600" cy="5530745"/>
          </a:xfrm>
          <a:prstGeom prst="rect">
            <a:avLst/>
          </a:prstGeom>
        </p:spPr>
        <p:txBody>
          <a:bodyPr wrap="square">
            <a:spAutoFit/>
          </a:bodyPr>
          <a:lstStyle/>
          <a:p>
            <a:pPr marL="457200" indent="-457200">
              <a:lnSpc>
                <a:spcPct val="75000"/>
              </a:lnSpc>
              <a:buFont typeface="Wingdings" panose="05000000000000000000" pitchFamily="2" charset="2"/>
              <a:buChar char="§"/>
              <a:defRPr/>
            </a:pPr>
            <a:r>
              <a:rPr lang="en-US" sz="3400" b="1" dirty="0">
                <a:latin typeface="Tw Cen MT" panose="020B0602020104020603" pitchFamily="34" charset="0"/>
              </a:rPr>
              <a:t>The prophetic event immediately after the 	rapture of the church is the commencement 	of the 70</a:t>
            </a:r>
            <a:r>
              <a:rPr lang="en-US" sz="3400" b="1" baseline="30000" dirty="0">
                <a:latin typeface="Tw Cen MT" panose="020B0602020104020603" pitchFamily="34" charset="0"/>
              </a:rPr>
              <a:t>th</a:t>
            </a:r>
            <a:r>
              <a:rPr lang="en-US" sz="3400" b="1" dirty="0">
                <a:latin typeface="Tw Cen MT" panose="020B0602020104020603" pitchFamily="34" charset="0"/>
              </a:rPr>
              <a:t> week of Daniel, or the 7-year 	</a:t>
            </a:r>
            <a:r>
              <a:rPr lang="en-US" sz="3400" b="1" dirty="0">
                <a:solidFill>
                  <a:srgbClr val="660033"/>
                </a:solidFill>
                <a:latin typeface="Tw Cen MT" panose="020B0602020104020603" pitchFamily="34" charset="0"/>
              </a:rPr>
              <a:t>TRIBULATION PERIOD </a:t>
            </a:r>
            <a:r>
              <a:rPr lang="en-US" sz="3400" b="1" dirty="0">
                <a:latin typeface="Tw Cen MT" panose="020B0602020104020603" pitchFamily="34" charset="0"/>
              </a:rPr>
              <a:t>(Daniel 9:27).</a:t>
            </a:r>
          </a:p>
          <a:p>
            <a:pPr>
              <a:lnSpc>
                <a:spcPct val="75000"/>
              </a:lnSpc>
              <a:defRPr/>
            </a:pPr>
            <a:endParaRPr lang="en-US" sz="1400" dirty="0">
              <a:latin typeface="Tw Cen MT" panose="020B0602020104020603" pitchFamily="34" charset="0"/>
            </a:endParaRPr>
          </a:p>
          <a:p>
            <a:pPr marL="457200" indent="-457200">
              <a:lnSpc>
                <a:spcPct val="75000"/>
              </a:lnSpc>
              <a:buFont typeface="Wingdings" panose="05000000000000000000" pitchFamily="2" charset="2"/>
              <a:buChar char="§"/>
              <a:defRPr/>
            </a:pPr>
            <a:r>
              <a:rPr lang="en-US" sz="3400" b="1" dirty="0">
                <a:latin typeface="Tw Cen MT" panose="020B0602020104020603" pitchFamily="34" charset="0"/>
              </a:rPr>
              <a:t>There is a plethora of Scriptural material 	regarding the seven years of tribulation 	throughout the Scriptures.</a:t>
            </a:r>
          </a:p>
          <a:p>
            <a:pPr>
              <a:lnSpc>
                <a:spcPct val="75000"/>
              </a:lnSpc>
              <a:defRPr/>
            </a:pPr>
            <a:endParaRPr lang="en-US" sz="1400" dirty="0">
              <a:latin typeface="Tw Cen MT" panose="020B0602020104020603" pitchFamily="34" charset="0"/>
            </a:endParaRPr>
          </a:p>
          <a:p>
            <a:pPr marL="457200" indent="-457200">
              <a:lnSpc>
                <a:spcPct val="75000"/>
              </a:lnSpc>
              <a:buFont typeface="Wingdings" panose="05000000000000000000" pitchFamily="2" charset="2"/>
              <a:buChar char="§"/>
              <a:defRPr/>
            </a:pPr>
            <a:r>
              <a:rPr lang="en-US" sz="3400" b="1" dirty="0">
                <a:latin typeface="Tw Cen MT" panose="020B0602020104020603" pitchFamily="34" charset="0"/>
              </a:rPr>
              <a:t>The Tribulation is the period that is designed 	to purge the earth of those who are against 	the coming King and prepare the earth for 	the </a:t>
            </a:r>
            <a:r>
              <a:rPr lang="en-US" sz="3400" b="1" dirty="0">
                <a:solidFill>
                  <a:srgbClr val="660033"/>
                </a:solidFill>
                <a:latin typeface="Tw Cen MT" panose="020B0602020104020603" pitchFamily="34" charset="0"/>
              </a:rPr>
              <a:t>SECOND COMING </a:t>
            </a:r>
            <a:r>
              <a:rPr lang="en-US" sz="3400" b="1" dirty="0">
                <a:latin typeface="Tw Cen MT" panose="020B0602020104020603" pitchFamily="34" charset="0"/>
              </a:rPr>
              <a:t>or </a:t>
            </a:r>
            <a:r>
              <a:rPr lang="en-US" sz="3400" b="1" dirty="0">
                <a:solidFill>
                  <a:srgbClr val="660033"/>
                </a:solidFill>
                <a:latin typeface="Tw Cen MT" panose="020B0602020104020603" pitchFamily="34" charset="0"/>
              </a:rPr>
              <a:t>SECOND ADVENT </a:t>
            </a:r>
            <a:r>
              <a:rPr lang="en-US" sz="3400" b="1" dirty="0">
                <a:latin typeface="Tw Cen MT" panose="020B0602020104020603" pitchFamily="34" charset="0"/>
              </a:rPr>
              <a:t>	of the Lord Jesus Christ, the one and only 	true </a:t>
            </a:r>
            <a:r>
              <a:rPr lang="en-US" sz="3400" b="1" dirty="0">
                <a:solidFill>
                  <a:srgbClr val="660033"/>
                </a:solidFill>
                <a:latin typeface="Tw Cen MT" panose="020B0602020104020603" pitchFamily="34" charset="0"/>
              </a:rPr>
              <a:t>MESSIAH!</a:t>
            </a:r>
            <a:endParaRPr lang="en-US" sz="3400" dirty="0">
              <a:solidFill>
                <a:srgbClr val="660033"/>
              </a:solidFill>
              <a:latin typeface="Tw Cen MT" panose="020B0602020104020603" pitchFamily="34" charset="0"/>
            </a:endParaRPr>
          </a:p>
        </p:txBody>
      </p:sp>
      <p:sp>
        <p:nvSpPr>
          <p:cNvPr id="7" name="Rectangle 6">
            <a:extLst>
              <a:ext uri="{FF2B5EF4-FFF2-40B4-BE49-F238E27FC236}">
                <a16:creationId xmlns:a16="http://schemas.microsoft.com/office/drawing/2014/main" id="{9C7F21DF-389A-4D01-9726-6C542025556B}"/>
              </a:ext>
            </a:extLst>
          </p:cNvPr>
          <p:cNvSpPr/>
          <p:nvPr/>
        </p:nvSpPr>
        <p:spPr>
          <a:xfrm>
            <a:off x="266700" y="1257803"/>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ED3CA3FC-70AB-441F-9FBE-F472F54258D9}"/>
              </a:ext>
            </a:extLst>
          </p:cNvPr>
          <p:cNvSpPr/>
          <p:nvPr/>
        </p:nvSpPr>
        <p:spPr>
          <a:xfrm>
            <a:off x="266700" y="2971800"/>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206299B-A49A-4661-9869-7A167D7F69B3}"/>
              </a:ext>
            </a:extLst>
          </p:cNvPr>
          <p:cNvSpPr/>
          <p:nvPr/>
        </p:nvSpPr>
        <p:spPr>
          <a:xfrm>
            <a:off x="266700" y="4297681"/>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4724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staticapp.icpsc.com/icp/loadimage.php/mogile/261268/3f8bf323be4f82925eee92fd9a2a3d29/image/jpeg">
            <a:extLst>
              <a:ext uri="{FF2B5EF4-FFF2-40B4-BE49-F238E27FC236}">
                <a16:creationId xmlns:a16="http://schemas.microsoft.com/office/drawing/2014/main" id="{196B6D3D-A1E3-46E8-8DE5-8EB6A5686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05348"/>
            <a:ext cx="1524000" cy="23404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447800"/>
            <a:ext cx="8458200" cy="5181600"/>
          </a:xfrm>
        </p:spPr>
        <p:txBody>
          <a:bodyPr rtlCol="0">
            <a:normAutofit/>
          </a:bodyPr>
          <a:lstStyle/>
          <a:p>
            <a:pPr marL="0" indent="0" eaLnBrk="1" fontAlgn="auto" hangingPunct="1">
              <a:spcAft>
                <a:spcPts val="0"/>
              </a:spcAft>
              <a:buNone/>
              <a:defRPr/>
            </a:pPr>
            <a:br>
              <a:rPr lang="en-US" sz="8000" b="1" dirty="0">
                <a:solidFill>
                  <a:srgbClr val="C00000"/>
                </a:solidFill>
                <a:latin typeface="Arial Black" pitchFamily="34" charset="0"/>
              </a:rPr>
            </a:br>
            <a:endParaRPr lang="en-US" sz="8000" dirty="0">
              <a:solidFill>
                <a:srgbClr val="C00000"/>
              </a:solidFill>
              <a:latin typeface="Arial Black" pitchFamily="34" charset="0"/>
            </a:endParaRPr>
          </a:p>
          <a:p>
            <a:pPr eaLnBrk="1" fontAlgn="auto" hangingPunct="1">
              <a:spcAft>
                <a:spcPts val="0"/>
              </a:spcAft>
              <a:buFont typeface="Arial" panose="020B0604020202020204" pitchFamily="34" charset="0"/>
              <a:buNone/>
              <a:defRPr/>
            </a:pPr>
            <a:endParaRPr lang="en-US" sz="2400" dirty="0"/>
          </a:p>
          <a:p>
            <a:pPr eaLnBrk="1" fontAlgn="auto" hangingPunct="1">
              <a:spcAft>
                <a:spcPts val="0"/>
              </a:spcAft>
              <a:buFont typeface="Arial" panose="020B0604020202020204" pitchFamily="34" charset="0"/>
              <a:buNone/>
              <a:defRPr/>
            </a:pPr>
            <a:endParaRPr lang="en-US" dirty="0"/>
          </a:p>
        </p:txBody>
      </p:sp>
      <p:sp>
        <p:nvSpPr>
          <p:cNvPr id="10" name="TextBox 9">
            <a:extLst>
              <a:ext uri="{FF2B5EF4-FFF2-40B4-BE49-F238E27FC236}">
                <a16:creationId xmlns:a16="http://schemas.microsoft.com/office/drawing/2014/main" id="{DA4907DD-84F0-42D3-AA02-9EF5CA75552C}"/>
              </a:ext>
            </a:extLst>
          </p:cNvPr>
          <p:cNvSpPr txBox="1"/>
          <p:nvPr/>
        </p:nvSpPr>
        <p:spPr>
          <a:xfrm>
            <a:off x="-45720" y="1214333"/>
            <a:ext cx="9235440" cy="5648534"/>
          </a:xfrm>
          <a:prstGeom prst="rect">
            <a:avLst/>
          </a:prstGeom>
          <a:solidFill>
            <a:schemeClr val="bg1">
              <a:lumMod val="75000"/>
              <a:alpha val="58000"/>
            </a:schemeClr>
          </a:solidFill>
        </p:spPr>
        <p:txBody>
          <a:bodyPr wrap="square" rtlCol="0">
            <a:noAutofit/>
          </a:bodyPr>
          <a:lstStyle/>
          <a:p>
            <a:pPr>
              <a:lnSpc>
                <a:spcPct val="85000"/>
              </a:lnSpc>
              <a:defRPr/>
            </a:pPr>
            <a:r>
              <a:rPr lang="en-US" sz="4000" b="1" dirty="0">
                <a:latin typeface="Tw Cen MT" panose="020B0602020104020603" pitchFamily="34" charset="0"/>
              </a:rPr>
              <a:t>	</a:t>
            </a:r>
          </a:p>
          <a:p>
            <a:pPr>
              <a:lnSpc>
                <a:spcPct val="85000"/>
              </a:lnSpc>
              <a:defRPr/>
            </a:pPr>
            <a:r>
              <a:rPr lang="en-US" sz="4000" b="1" dirty="0">
                <a:latin typeface="Tw Cen MT" panose="020B0602020104020603" pitchFamily="34" charset="0"/>
              </a:rPr>
              <a:t>     The Greek word from which we take 		the term “RAPTURE” appears in 		1 THESSALONIANS 4:17, 				translated “</a:t>
            </a:r>
            <a:r>
              <a:rPr lang="en-US" sz="4000" b="1" u="sng" dirty="0">
                <a:solidFill>
                  <a:srgbClr val="660033"/>
                </a:solidFill>
                <a:latin typeface="Tw Cen MT" panose="020B0602020104020603" pitchFamily="34" charset="0"/>
              </a:rPr>
              <a:t>caught up</a:t>
            </a:r>
            <a:r>
              <a:rPr lang="en-US" sz="4000" b="1" dirty="0">
                <a:latin typeface="Tw Cen MT" panose="020B0602020104020603" pitchFamily="34" charset="0"/>
              </a:rPr>
              <a:t>.” The Latin 		translation of this verse used the 		word </a:t>
            </a:r>
            <a:r>
              <a:rPr lang="en-US" sz="4000" b="1" i="1" dirty="0" err="1">
                <a:solidFill>
                  <a:srgbClr val="660033"/>
                </a:solidFill>
                <a:latin typeface="Tw Cen MT" panose="020B0602020104020603" pitchFamily="34" charset="0"/>
              </a:rPr>
              <a:t>rapturo</a:t>
            </a:r>
            <a:r>
              <a:rPr lang="en-US" sz="4000" b="1" i="1" dirty="0">
                <a:latin typeface="Tw Cen MT" panose="020B0602020104020603" pitchFamily="34" charset="0"/>
              </a:rPr>
              <a:t>. </a:t>
            </a:r>
          </a:p>
          <a:p>
            <a:pPr>
              <a:lnSpc>
                <a:spcPct val="85000"/>
              </a:lnSpc>
              <a:defRPr/>
            </a:pPr>
            <a:endParaRPr lang="en-US" sz="3200" b="1" i="1" dirty="0">
              <a:latin typeface="Tw Cen MT" panose="020B0602020104020603" pitchFamily="34" charset="0"/>
            </a:endParaRPr>
          </a:p>
          <a:p>
            <a:pPr>
              <a:lnSpc>
                <a:spcPct val="85000"/>
              </a:lnSpc>
              <a:defRPr/>
            </a:pPr>
            <a:r>
              <a:rPr lang="en-US" sz="4000" b="1" i="1" dirty="0">
                <a:latin typeface="Tw Cen MT" panose="020B0602020104020603" pitchFamily="34" charset="0"/>
              </a:rPr>
              <a:t>	</a:t>
            </a:r>
            <a:r>
              <a:rPr lang="en-US" sz="4000" b="1" dirty="0">
                <a:latin typeface="Tw Cen MT" panose="020B0602020104020603" pitchFamily="34" charset="0"/>
              </a:rPr>
              <a:t>The Greek word it translates 				is </a:t>
            </a:r>
            <a:r>
              <a:rPr lang="en-US" sz="4000" b="1" i="1" dirty="0" err="1">
                <a:solidFill>
                  <a:srgbClr val="660033"/>
                </a:solidFill>
                <a:latin typeface="Tw Cen MT" panose="020B0602020104020603" pitchFamily="34" charset="0"/>
              </a:rPr>
              <a:t>harpazo</a:t>
            </a:r>
            <a:r>
              <a:rPr lang="en-US" sz="4000" b="1" i="1" dirty="0">
                <a:latin typeface="Tw Cen MT" panose="020B0602020104020603" pitchFamily="34" charset="0"/>
              </a:rPr>
              <a:t>, </a:t>
            </a:r>
            <a:r>
              <a:rPr lang="en-US" sz="4000" b="1" dirty="0">
                <a:latin typeface="Tw Cen MT" panose="020B0602020104020603" pitchFamily="34" charset="0"/>
              </a:rPr>
              <a:t>which means </a:t>
            </a:r>
            <a:r>
              <a:rPr lang="en-US" sz="4000" b="1" dirty="0">
                <a:solidFill>
                  <a:srgbClr val="2A0015"/>
                </a:solidFill>
                <a:latin typeface="Tw Cen MT" panose="020B0602020104020603" pitchFamily="34" charset="0"/>
              </a:rPr>
              <a:t>to snatch 		or take away. </a:t>
            </a:r>
            <a:endParaRPr lang="en-US" sz="4000" dirty="0">
              <a:solidFill>
                <a:srgbClr val="2A0015"/>
              </a:solidFill>
              <a:latin typeface="Tw Cen MT" panose="020B0602020104020603" pitchFamily="34" charset="0"/>
            </a:endParaRPr>
          </a:p>
        </p:txBody>
      </p:sp>
      <p:sp>
        <p:nvSpPr>
          <p:cNvPr id="5" name="TextBox 4">
            <a:extLst>
              <a:ext uri="{FF2B5EF4-FFF2-40B4-BE49-F238E27FC236}">
                <a16:creationId xmlns:a16="http://schemas.microsoft.com/office/drawing/2014/main" id="{572ED2A5-60FA-4A59-B90C-6AE313BD76C7}"/>
              </a:ext>
            </a:extLst>
          </p:cNvPr>
          <p:cNvSpPr txBox="1"/>
          <p:nvPr/>
        </p:nvSpPr>
        <p:spPr>
          <a:xfrm>
            <a:off x="0" y="-94957"/>
            <a:ext cx="9144000" cy="1371600"/>
          </a:xfrm>
          <a:prstGeom prst="rect">
            <a:avLst/>
          </a:prstGeom>
          <a:solidFill>
            <a:srgbClr val="660033">
              <a:alpha val="30000"/>
            </a:srgbClr>
          </a:solidFill>
          <a:effectLst>
            <a:softEdge rad="127000"/>
          </a:effectLst>
        </p:spPr>
        <p:txBody>
          <a:bodyPr wrap="square" rtlCol="0" anchor="ctr">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60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RAPTURE MEANING</a:t>
            </a:r>
          </a:p>
        </p:txBody>
      </p:sp>
      <p:sp>
        <p:nvSpPr>
          <p:cNvPr id="7" name="Rectangle 6">
            <a:extLst>
              <a:ext uri="{FF2B5EF4-FFF2-40B4-BE49-F238E27FC236}">
                <a16:creationId xmlns:a16="http://schemas.microsoft.com/office/drawing/2014/main" id="{9C7F21DF-389A-4D01-9726-6C542025556B}"/>
              </a:ext>
            </a:extLst>
          </p:cNvPr>
          <p:cNvSpPr/>
          <p:nvPr/>
        </p:nvSpPr>
        <p:spPr>
          <a:xfrm>
            <a:off x="344606" y="1880140"/>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206299B-A49A-4661-9869-7A167D7F69B3}"/>
              </a:ext>
            </a:extLst>
          </p:cNvPr>
          <p:cNvSpPr/>
          <p:nvPr/>
        </p:nvSpPr>
        <p:spPr>
          <a:xfrm>
            <a:off x="416825" y="5440681"/>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149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staticapp.icpsc.com/icp/loadimage.php/mogile/261268/3f8bf323be4f82925eee92fd9a2a3d29/image/jpeg">
            <a:extLst>
              <a:ext uri="{FF2B5EF4-FFF2-40B4-BE49-F238E27FC236}">
                <a16:creationId xmlns:a16="http://schemas.microsoft.com/office/drawing/2014/main" id="{196B6D3D-A1E3-46E8-8DE5-8EB6A5686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05348"/>
            <a:ext cx="1524000" cy="23404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447800"/>
            <a:ext cx="8458200" cy="5181600"/>
          </a:xfrm>
        </p:spPr>
        <p:txBody>
          <a:bodyPr rtlCol="0">
            <a:normAutofit/>
          </a:bodyPr>
          <a:lstStyle/>
          <a:p>
            <a:pPr marL="0" indent="0" eaLnBrk="1" fontAlgn="auto" hangingPunct="1">
              <a:spcAft>
                <a:spcPts val="0"/>
              </a:spcAft>
              <a:buNone/>
              <a:defRPr/>
            </a:pPr>
            <a:br>
              <a:rPr lang="en-US" sz="8000" b="1" dirty="0">
                <a:solidFill>
                  <a:srgbClr val="C00000"/>
                </a:solidFill>
                <a:latin typeface="Arial Black" pitchFamily="34" charset="0"/>
              </a:rPr>
            </a:br>
            <a:endParaRPr lang="en-US" sz="8000" dirty="0">
              <a:solidFill>
                <a:srgbClr val="C00000"/>
              </a:solidFill>
              <a:latin typeface="Arial Black" pitchFamily="34" charset="0"/>
            </a:endParaRPr>
          </a:p>
          <a:p>
            <a:pPr eaLnBrk="1" fontAlgn="auto" hangingPunct="1">
              <a:spcAft>
                <a:spcPts val="0"/>
              </a:spcAft>
              <a:buFont typeface="Arial" panose="020B0604020202020204" pitchFamily="34" charset="0"/>
              <a:buNone/>
              <a:defRPr/>
            </a:pPr>
            <a:endParaRPr lang="en-US" sz="2400" dirty="0"/>
          </a:p>
          <a:p>
            <a:pPr eaLnBrk="1" fontAlgn="auto" hangingPunct="1">
              <a:spcAft>
                <a:spcPts val="0"/>
              </a:spcAft>
              <a:buFont typeface="Arial" panose="020B0604020202020204" pitchFamily="34" charset="0"/>
              <a:buNone/>
              <a:defRPr/>
            </a:pPr>
            <a:endParaRPr lang="en-US" dirty="0"/>
          </a:p>
        </p:txBody>
      </p:sp>
      <p:sp>
        <p:nvSpPr>
          <p:cNvPr id="10" name="TextBox 9">
            <a:extLst>
              <a:ext uri="{FF2B5EF4-FFF2-40B4-BE49-F238E27FC236}">
                <a16:creationId xmlns:a16="http://schemas.microsoft.com/office/drawing/2014/main" id="{DA4907DD-84F0-42D3-AA02-9EF5CA75552C}"/>
              </a:ext>
            </a:extLst>
          </p:cNvPr>
          <p:cNvSpPr txBox="1"/>
          <p:nvPr/>
        </p:nvSpPr>
        <p:spPr>
          <a:xfrm>
            <a:off x="-45720" y="1214333"/>
            <a:ext cx="9235440" cy="5648534"/>
          </a:xfrm>
          <a:prstGeom prst="rect">
            <a:avLst/>
          </a:prstGeom>
          <a:solidFill>
            <a:schemeClr val="bg1">
              <a:lumMod val="75000"/>
              <a:alpha val="58000"/>
            </a:schemeClr>
          </a:solidFill>
        </p:spPr>
        <p:txBody>
          <a:bodyPr wrap="square" rtlCol="0">
            <a:noAutofit/>
          </a:bodyPr>
          <a:lstStyle/>
          <a:p>
            <a:pPr>
              <a:lnSpc>
                <a:spcPct val="75000"/>
              </a:lnSpc>
              <a:defRPr/>
            </a:pPr>
            <a:r>
              <a:rPr lang="en-US" sz="4000" b="1" dirty="0">
                <a:latin typeface="Tw Cen MT" panose="020B0602020104020603" pitchFamily="34" charset="0"/>
              </a:rPr>
              <a:t>	Elsewhere </a:t>
            </a:r>
            <a:r>
              <a:rPr lang="en-US" sz="4000" b="1" i="1" dirty="0" err="1">
                <a:solidFill>
                  <a:srgbClr val="660033"/>
                </a:solidFill>
                <a:latin typeface="Tw Cen MT" panose="020B0602020104020603" pitchFamily="34" charset="0"/>
              </a:rPr>
              <a:t>harpazo</a:t>
            </a:r>
            <a:r>
              <a:rPr lang="en-US" sz="4000" b="1" i="1" dirty="0">
                <a:solidFill>
                  <a:srgbClr val="C00000"/>
                </a:solidFill>
                <a:latin typeface="Tw Cen MT" panose="020B0602020104020603" pitchFamily="34" charset="0"/>
              </a:rPr>
              <a:t> </a:t>
            </a:r>
            <a:r>
              <a:rPr lang="en-US" sz="4000" b="1" dirty="0">
                <a:latin typeface="Tw Cen MT" panose="020B0602020104020603" pitchFamily="34" charset="0"/>
              </a:rPr>
              <a:t>is used to 				describe how the Spirit caught up 		Philip near Gaza and brought him 		to Caesarea </a:t>
            </a:r>
            <a:r>
              <a:rPr lang="en-US" sz="4000" b="1" dirty="0">
                <a:solidFill>
                  <a:srgbClr val="460023"/>
                </a:solidFill>
                <a:latin typeface="Tw Cen MT" panose="020B0602020104020603" pitchFamily="34" charset="0"/>
              </a:rPr>
              <a:t>(ACTS 8:39) </a:t>
            </a:r>
            <a:r>
              <a:rPr lang="en-US" sz="4000" b="1" dirty="0">
                <a:latin typeface="Tw Cen MT" panose="020B0602020104020603" pitchFamily="34" charset="0"/>
              </a:rPr>
              <a:t>and to 		describe Paul’s experience of 			being caught up into the third 			heaven </a:t>
            </a:r>
            <a:r>
              <a:rPr lang="en-US" sz="4000" b="1" dirty="0">
                <a:solidFill>
                  <a:srgbClr val="460023"/>
                </a:solidFill>
                <a:latin typeface="Tw Cen MT" panose="020B0602020104020603" pitchFamily="34" charset="0"/>
              </a:rPr>
              <a:t>(2 CORINTHIANS 12:2-4). </a:t>
            </a:r>
            <a:r>
              <a:rPr lang="en-US" sz="4000" b="1" dirty="0">
                <a:latin typeface="Tw Cen MT" panose="020B0602020104020603" pitchFamily="34" charset="0"/>
              </a:rPr>
              <a:t>	Thus there can be no doubt that the 		word is used in</a:t>
            </a:r>
            <a:r>
              <a:rPr lang="en-US" sz="4000" b="1" dirty="0">
                <a:solidFill>
                  <a:srgbClr val="460023"/>
                </a:solidFill>
                <a:latin typeface="Tw Cen MT" panose="020B0602020104020603" pitchFamily="34" charset="0"/>
              </a:rPr>
              <a:t>1THESSALONIAN</a:t>
            </a:r>
            <a:r>
              <a:rPr lang="en-US" sz="4000" b="1" dirty="0">
                <a:latin typeface="Tw Cen MT" panose="020B0602020104020603" pitchFamily="34" charset="0"/>
              </a:rPr>
              <a:t>S 		</a:t>
            </a:r>
            <a:r>
              <a:rPr lang="en-US" sz="4000" b="1" dirty="0">
                <a:solidFill>
                  <a:srgbClr val="460023"/>
                </a:solidFill>
                <a:latin typeface="Tw Cen MT" panose="020B0602020104020603" pitchFamily="34" charset="0"/>
              </a:rPr>
              <a:t>4:17</a:t>
            </a:r>
            <a:r>
              <a:rPr lang="en-US" sz="4000" b="1" dirty="0">
                <a:latin typeface="Tw Cen MT" panose="020B0602020104020603" pitchFamily="34" charset="0"/>
              </a:rPr>
              <a:t> to indicate the actual 			removal of people from earth to 		heaven.</a:t>
            </a:r>
          </a:p>
          <a:p>
            <a:pPr>
              <a:defRPr/>
            </a:pPr>
            <a:endParaRPr lang="en-US" sz="4000" dirty="0">
              <a:solidFill>
                <a:srgbClr val="660033"/>
              </a:solidFill>
              <a:latin typeface="Tw Cen MT" panose="020B0602020104020603" pitchFamily="34" charset="0"/>
            </a:endParaRPr>
          </a:p>
        </p:txBody>
      </p:sp>
      <p:sp>
        <p:nvSpPr>
          <p:cNvPr id="5" name="TextBox 4">
            <a:extLst>
              <a:ext uri="{FF2B5EF4-FFF2-40B4-BE49-F238E27FC236}">
                <a16:creationId xmlns:a16="http://schemas.microsoft.com/office/drawing/2014/main" id="{572ED2A5-60FA-4A59-B90C-6AE313BD76C7}"/>
              </a:ext>
            </a:extLst>
          </p:cNvPr>
          <p:cNvSpPr txBox="1"/>
          <p:nvPr/>
        </p:nvSpPr>
        <p:spPr>
          <a:xfrm>
            <a:off x="0" y="-94957"/>
            <a:ext cx="9144000" cy="1371600"/>
          </a:xfrm>
          <a:prstGeom prst="rect">
            <a:avLst/>
          </a:prstGeom>
          <a:solidFill>
            <a:srgbClr val="660033">
              <a:alpha val="30000"/>
            </a:srgbClr>
          </a:solidFill>
          <a:effectLst>
            <a:softEdge rad="127000"/>
          </a:effectLst>
        </p:spPr>
        <p:txBody>
          <a:bodyPr wrap="square" rtlCol="0" anchor="ctr">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60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RAPTURE MEANING</a:t>
            </a:r>
          </a:p>
        </p:txBody>
      </p:sp>
      <p:sp>
        <p:nvSpPr>
          <p:cNvPr id="7" name="Rectangle 6">
            <a:extLst>
              <a:ext uri="{FF2B5EF4-FFF2-40B4-BE49-F238E27FC236}">
                <a16:creationId xmlns:a16="http://schemas.microsoft.com/office/drawing/2014/main" id="{9C7F21DF-389A-4D01-9726-6C542025556B}"/>
              </a:ext>
            </a:extLst>
          </p:cNvPr>
          <p:cNvSpPr/>
          <p:nvPr/>
        </p:nvSpPr>
        <p:spPr>
          <a:xfrm>
            <a:off x="416825" y="1353525"/>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206299B-A49A-4661-9869-7A167D7F69B3}"/>
              </a:ext>
            </a:extLst>
          </p:cNvPr>
          <p:cNvSpPr/>
          <p:nvPr/>
        </p:nvSpPr>
        <p:spPr>
          <a:xfrm>
            <a:off x="416825" y="4540757"/>
            <a:ext cx="228600" cy="198119"/>
          </a:xfrm>
          <a:prstGeom prst="rect">
            <a:avLst/>
          </a:prstGeom>
          <a:solidFill>
            <a:srgbClr val="54002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9473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staticapp.icpsc.com/icp/loadimage.php/mogile/261268/3f8bf323be4f82925eee92fd9a2a3d29/image/jpeg">
            <a:extLst>
              <a:ext uri="{FF2B5EF4-FFF2-40B4-BE49-F238E27FC236}">
                <a16:creationId xmlns:a16="http://schemas.microsoft.com/office/drawing/2014/main" id="{196B6D3D-A1E3-46E8-8DE5-8EB6A5686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05348"/>
            <a:ext cx="1524000" cy="23404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447800"/>
            <a:ext cx="8458200" cy="5181600"/>
          </a:xfrm>
        </p:spPr>
        <p:txBody>
          <a:bodyPr rtlCol="0">
            <a:normAutofit/>
          </a:bodyPr>
          <a:lstStyle/>
          <a:p>
            <a:pPr marL="0" indent="0" eaLnBrk="1" fontAlgn="auto" hangingPunct="1">
              <a:spcAft>
                <a:spcPts val="0"/>
              </a:spcAft>
              <a:buNone/>
              <a:defRPr/>
            </a:pPr>
            <a:br>
              <a:rPr lang="en-US" sz="8000" b="1" dirty="0">
                <a:solidFill>
                  <a:srgbClr val="C00000"/>
                </a:solidFill>
                <a:latin typeface="Arial Black" pitchFamily="34" charset="0"/>
              </a:rPr>
            </a:br>
            <a:endParaRPr lang="en-US" sz="8000" dirty="0">
              <a:solidFill>
                <a:srgbClr val="C00000"/>
              </a:solidFill>
              <a:latin typeface="Arial Black" pitchFamily="34" charset="0"/>
            </a:endParaRPr>
          </a:p>
          <a:p>
            <a:pPr eaLnBrk="1" fontAlgn="auto" hangingPunct="1">
              <a:spcAft>
                <a:spcPts val="0"/>
              </a:spcAft>
              <a:buFont typeface="Arial" panose="020B0604020202020204" pitchFamily="34" charset="0"/>
              <a:buNone/>
              <a:defRPr/>
            </a:pPr>
            <a:endParaRPr lang="en-US" sz="2400" dirty="0"/>
          </a:p>
          <a:p>
            <a:pPr eaLnBrk="1" fontAlgn="auto" hangingPunct="1">
              <a:spcAft>
                <a:spcPts val="0"/>
              </a:spcAft>
              <a:buFont typeface="Arial" panose="020B0604020202020204" pitchFamily="34" charset="0"/>
              <a:buNone/>
              <a:defRPr/>
            </a:pPr>
            <a:endParaRPr lang="en-US" dirty="0"/>
          </a:p>
        </p:txBody>
      </p:sp>
      <p:sp>
        <p:nvSpPr>
          <p:cNvPr id="10" name="TextBox 9">
            <a:extLst>
              <a:ext uri="{FF2B5EF4-FFF2-40B4-BE49-F238E27FC236}">
                <a16:creationId xmlns:a16="http://schemas.microsoft.com/office/drawing/2014/main" id="{DA4907DD-84F0-42D3-AA02-9EF5CA75552C}"/>
              </a:ext>
            </a:extLst>
          </p:cNvPr>
          <p:cNvSpPr txBox="1"/>
          <p:nvPr/>
        </p:nvSpPr>
        <p:spPr>
          <a:xfrm>
            <a:off x="-45720" y="1214333"/>
            <a:ext cx="9235440" cy="5648534"/>
          </a:xfrm>
          <a:prstGeom prst="rect">
            <a:avLst/>
          </a:prstGeom>
          <a:solidFill>
            <a:schemeClr val="bg1">
              <a:lumMod val="75000"/>
              <a:alpha val="58000"/>
            </a:schemeClr>
          </a:solidFill>
        </p:spPr>
        <p:txBody>
          <a:bodyPr wrap="square" rtlCol="0">
            <a:noAutofit/>
          </a:bodyPr>
          <a:lstStyle/>
          <a:p>
            <a:pPr>
              <a:lnSpc>
                <a:spcPct val="75000"/>
              </a:lnSpc>
            </a:pPr>
            <a:endParaRPr lang="en-US" altLang="en-US" sz="4000" b="1" dirty="0">
              <a:latin typeface="Tw Cen MT" panose="020B0602020104020603" pitchFamily="34" charset="0"/>
            </a:endParaRPr>
          </a:p>
          <a:p>
            <a:pPr>
              <a:lnSpc>
                <a:spcPct val="75000"/>
              </a:lnSpc>
            </a:pPr>
            <a:r>
              <a:rPr lang="en-US" altLang="en-US" sz="4000" b="1" dirty="0">
                <a:solidFill>
                  <a:srgbClr val="660033"/>
                </a:solidFill>
                <a:latin typeface="Tw Cen MT" panose="020B0602020104020603" pitchFamily="34" charset="0"/>
              </a:rPr>
              <a:t>  </a:t>
            </a:r>
          </a:p>
          <a:p>
            <a:pPr>
              <a:lnSpc>
                <a:spcPct val="95000"/>
              </a:lnSpc>
            </a:pPr>
            <a:r>
              <a:rPr lang="en-US" altLang="en-US" sz="4000" b="1" dirty="0">
                <a:solidFill>
                  <a:srgbClr val="2A0015"/>
                </a:solidFill>
                <a:latin typeface="Tw Cen MT" panose="020B0602020104020603" pitchFamily="34" charset="0"/>
              </a:rPr>
              <a:t>   </a:t>
            </a:r>
            <a:r>
              <a:rPr lang="en-US" altLang="en-US" sz="5400" b="1" dirty="0">
                <a:solidFill>
                  <a:srgbClr val="2A0015"/>
                </a:solidFill>
                <a:latin typeface="Tw Cen MT" panose="020B0602020104020603" pitchFamily="34" charset="0"/>
              </a:rPr>
              <a:t>The </a:t>
            </a:r>
            <a:r>
              <a:rPr lang="en-US" altLang="en-US" sz="5400" b="1" u="sng" dirty="0">
                <a:solidFill>
                  <a:srgbClr val="2A0015"/>
                </a:solidFill>
                <a:latin typeface="Tw Cen MT" panose="020B0602020104020603" pitchFamily="34" charset="0"/>
              </a:rPr>
              <a:t>Rapture Of The Church </a:t>
            </a:r>
            <a:r>
              <a:rPr lang="en-US" altLang="en-US" sz="5400" b="1" dirty="0">
                <a:solidFill>
                  <a:srgbClr val="2A0015"/>
                </a:solidFill>
                <a:latin typeface="Tw Cen MT" panose="020B0602020104020603" pitchFamily="34" charset="0"/>
              </a:rPr>
              <a:t>	Means The Carrying Away 	Of The Church Age Saints 	From Earth To Heaven.</a:t>
            </a:r>
          </a:p>
        </p:txBody>
      </p:sp>
      <p:sp>
        <p:nvSpPr>
          <p:cNvPr id="5" name="TextBox 4">
            <a:extLst>
              <a:ext uri="{FF2B5EF4-FFF2-40B4-BE49-F238E27FC236}">
                <a16:creationId xmlns:a16="http://schemas.microsoft.com/office/drawing/2014/main" id="{572ED2A5-60FA-4A59-B90C-6AE313BD76C7}"/>
              </a:ext>
            </a:extLst>
          </p:cNvPr>
          <p:cNvSpPr txBox="1"/>
          <p:nvPr/>
        </p:nvSpPr>
        <p:spPr>
          <a:xfrm>
            <a:off x="0" y="-94957"/>
            <a:ext cx="9144000" cy="1371600"/>
          </a:xfrm>
          <a:prstGeom prst="rect">
            <a:avLst/>
          </a:prstGeom>
          <a:solidFill>
            <a:srgbClr val="660033">
              <a:alpha val="30000"/>
            </a:srgbClr>
          </a:solidFill>
          <a:effectLst>
            <a:softEdge rad="127000"/>
          </a:effectLst>
        </p:spPr>
        <p:txBody>
          <a:bodyPr wrap="square" rtlCol="0" anchor="ctr">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5400" b="1" i="0" u="sng" strike="noStrike" kern="1200" cap="none" spc="60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RAPTURE MEANING</a:t>
            </a:r>
          </a:p>
        </p:txBody>
      </p:sp>
    </p:spTree>
    <p:extLst>
      <p:ext uri="{BB962C8B-B14F-4D97-AF65-F5344CB8AC3E}">
        <p14:creationId xmlns:p14="http://schemas.microsoft.com/office/powerpoint/2010/main" val="135543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458200" cy="5181600"/>
          </a:xfrm>
        </p:spPr>
        <p:txBody>
          <a:bodyPr rtlCol="0">
            <a:normAutofit/>
          </a:bodyPr>
          <a:lstStyle/>
          <a:p>
            <a:pPr marL="0" indent="0" eaLnBrk="1" fontAlgn="auto" hangingPunct="1">
              <a:spcAft>
                <a:spcPts val="0"/>
              </a:spcAft>
              <a:buNone/>
              <a:defRPr/>
            </a:pPr>
            <a:br>
              <a:rPr lang="en-US" sz="8000" b="1" dirty="0">
                <a:solidFill>
                  <a:srgbClr val="C00000"/>
                </a:solidFill>
                <a:latin typeface="Arial Black" pitchFamily="34" charset="0"/>
              </a:rPr>
            </a:br>
            <a:endParaRPr lang="en-US" sz="8000" dirty="0">
              <a:solidFill>
                <a:srgbClr val="C00000"/>
              </a:solidFill>
              <a:latin typeface="Arial Black" pitchFamily="34" charset="0"/>
            </a:endParaRPr>
          </a:p>
          <a:p>
            <a:pPr eaLnBrk="1" fontAlgn="auto" hangingPunct="1">
              <a:spcAft>
                <a:spcPts val="0"/>
              </a:spcAft>
              <a:buFont typeface="Arial" panose="020B0604020202020204" pitchFamily="34" charset="0"/>
              <a:buNone/>
              <a:defRPr/>
            </a:pPr>
            <a:endParaRPr lang="en-US" sz="2400" dirty="0"/>
          </a:p>
          <a:p>
            <a:pPr eaLnBrk="1" fontAlgn="auto" hangingPunct="1">
              <a:spcAft>
                <a:spcPts val="0"/>
              </a:spcAft>
              <a:buFont typeface="Arial" panose="020B0604020202020204" pitchFamily="34" charset="0"/>
              <a:buNone/>
              <a:defRPr/>
            </a:pPr>
            <a:endParaRPr lang="en-US" dirty="0"/>
          </a:p>
        </p:txBody>
      </p:sp>
      <p:sp>
        <p:nvSpPr>
          <p:cNvPr id="10" name="TextBox 9">
            <a:extLst>
              <a:ext uri="{FF2B5EF4-FFF2-40B4-BE49-F238E27FC236}">
                <a16:creationId xmlns:a16="http://schemas.microsoft.com/office/drawing/2014/main" id="{DA4907DD-84F0-42D3-AA02-9EF5CA75552C}"/>
              </a:ext>
            </a:extLst>
          </p:cNvPr>
          <p:cNvSpPr txBox="1"/>
          <p:nvPr/>
        </p:nvSpPr>
        <p:spPr>
          <a:xfrm>
            <a:off x="-38100" y="1189980"/>
            <a:ext cx="9144000" cy="5648534"/>
          </a:xfrm>
          <a:prstGeom prst="rect">
            <a:avLst/>
          </a:prstGeom>
          <a:solidFill>
            <a:schemeClr val="bg1">
              <a:lumMod val="75000"/>
              <a:alpha val="58000"/>
            </a:schemeClr>
          </a:solidFill>
        </p:spPr>
        <p:txBody>
          <a:bodyPr wrap="square" rtlCol="0">
            <a:noAutofit/>
          </a:bodyPr>
          <a:lstStyle/>
          <a:p>
            <a:pPr>
              <a:lnSpc>
                <a:spcPct val="75000"/>
              </a:lnSpc>
              <a:defRPr/>
            </a:pPr>
            <a:r>
              <a:rPr lang="en-US" sz="4000" b="1" dirty="0">
                <a:latin typeface="Tw Cen MT" panose="020B0602020104020603" pitchFamily="34" charset="0"/>
              </a:rPr>
              <a:t>	</a:t>
            </a:r>
            <a:endParaRPr lang="en-US" sz="4000" dirty="0">
              <a:solidFill>
                <a:srgbClr val="660033"/>
              </a:solidFill>
              <a:latin typeface="Tw Cen MT" panose="020B0602020104020603" pitchFamily="34" charset="0"/>
            </a:endParaRPr>
          </a:p>
        </p:txBody>
      </p:sp>
      <p:sp>
        <p:nvSpPr>
          <p:cNvPr id="5" name="TextBox 4">
            <a:extLst>
              <a:ext uri="{FF2B5EF4-FFF2-40B4-BE49-F238E27FC236}">
                <a16:creationId xmlns:a16="http://schemas.microsoft.com/office/drawing/2014/main" id="{572ED2A5-60FA-4A59-B90C-6AE313BD76C7}"/>
              </a:ext>
            </a:extLst>
          </p:cNvPr>
          <p:cNvSpPr txBox="1"/>
          <p:nvPr/>
        </p:nvSpPr>
        <p:spPr>
          <a:xfrm>
            <a:off x="0" y="-94957"/>
            <a:ext cx="9144000" cy="1371600"/>
          </a:xfrm>
          <a:prstGeom prst="rect">
            <a:avLst/>
          </a:prstGeom>
          <a:solidFill>
            <a:srgbClr val="660033">
              <a:alpha val="30000"/>
            </a:srgbClr>
          </a:solidFill>
          <a:effectLst>
            <a:softEdge rad="127000"/>
          </a:effectLst>
        </p:spPr>
        <p:txBody>
          <a:bodyPr wrap="square" rtlCol="0" anchor="ctr">
            <a:noAutofit/>
          </a:bodyPr>
          <a:lstStyle/>
          <a:p>
            <a:pPr lvl="1">
              <a:lnSpc>
                <a:spcPct val="85000"/>
              </a:lnSpc>
              <a:defRPr/>
            </a:pPr>
            <a:r>
              <a:rPr kumimoji="0" lang="en-US" sz="5400" b="1" i="0" u="sng" strike="noStrike" kern="1200" cap="none" spc="200" normalizeH="0" noProof="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rPr>
              <a:t>PROPHETIC CHRONOLOGY</a:t>
            </a:r>
          </a:p>
        </p:txBody>
      </p:sp>
      <p:sp>
        <p:nvSpPr>
          <p:cNvPr id="12" name="Rectangle 1">
            <a:extLst>
              <a:ext uri="{FF2B5EF4-FFF2-40B4-BE49-F238E27FC236}">
                <a16:creationId xmlns:a16="http://schemas.microsoft.com/office/drawing/2014/main" id="{B3C19311-38C8-4BA0-BA8D-95900E993EFA}"/>
              </a:ext>
            </a:extLst>
          </p:cNvPr>
          <p:cNvSpPr>
            <a:spLocks noChangeArrowheads="1"/>
          </p:cNvSpPr>
          <p:nvPr/>
        </p:nvSpPr>
        <p:spPr bwMode="auto">
          <a:xfrm>
            <a:off x="2178165" y="1231255"/>
            <a:ext cx="494007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br>
              <a:rPr lang="en-US" altLang="en-US" dirty="0">
                <a:latin typeface="Arial Black" panose="020B0A04020102020204" pitchFamily="34" charset="0"/>
                <a:cs typeface="Times New Roman" panose="02020603050405020304" pitchFamily="18" charset="0"/>
              </a:rPr>
            </a:br>
            <a:endParaRPr lang="en-US" altLang="en-US" dirty="0">
              <a:latin typeface="Arial Black" panose="020B0A04020102020204" pitchFamily="34" charset="0"/>
              <a:cs typeface="Times New Roman" panose="02020603050405020304" pitchFamily="18" charset="0"/>
            </a:endParaRPr>
          </a:p>
          <a:p>
            <a:pPr algn="ctr" eaLnBrk="1" hangingPunct="1">
              <a:spcBef>
                <a:spcPct val="0"/>
              </a:spcBef>
              <a:buFontTx/>
              <a:buNone/>
            </a:pPr>
            <a:r>
              <a:rPr lang="en-US" altLang="en-US" sz="4000" b="1" dirty="0">
                <a:latin typeface="Tw Cen MT" panose="020B0602020104020603" pitchFamily="34" charset="0"/>
                <a:cs typeface="Times New Roman" panose="02020603050405020304" pitchFamily="18" charset="0"/>
              </a:rPr>
              <a:t>Tribulation  </a:t>
            </a:r>
          </a:p>
          <a:p>
            <a:pPr algn="ctr" eaLnBrk="1" hangingPunct="1">
              <a:spcBef>
                <a:spcPct val="0"/>
              </a:spcBef>
              <a:buFontTx/>
              <a:buNone/>
            </a:pPr>
            <a:endParaRPr lang="en-US" altLang="en-US" sz="2000" b="1" dirty="0">
              <a:latin typeface="Tw Cen MT" panose="020B0602020104020603" pitchFamily="34" charset="0"/>
              <a:cs typeface="Times New Roman" panose="02020603050405020304" pitchFamily="18" charset="0"/>
            </a:endParaRPr>
          </a:p>
          <a:p>
            <a:pPr algn="ctr" eaLnBrk="1" hangingPunct="1">
              <a:spcBef>
                <a:spcPct val="0"/>
              </a:spcBef>
              <a:buFontTx/>
              <a:buNone/>
            </a:pPr>
            <a:r>
              <a:rPr lang="en-US" altLang="en-US" sz="4000" b="1" dirty="0">
                <a:latin typeface="Tw Cen MT" panose="020B0602020104020603" pitchFamily="34" charset="0"/>
                <a:cs typeface="Times New Roman" panose="02020603050405020304" pitchFamily="18" charset="0"/>
              </a:rPr>
              <a:t> Second Advent</a:t>
            </a:r>
          </a:p>
          <a:p>
            <a:pPr algn="ctr" eaLnBrk="1" hangingPunct="1">
              <a:spcBef>
                <a:spcPct val="0"/>
              </a:spcBef>
              <a:buFontTx/>
              <a:buNone/>
            </a:pPr>
            <a:endParaRPr lang="en-US" altLang="en-US" sz="2000" b="1" dirty="0">
              <a:latin typeface="Tw Cen MT" panose="020B0602020104020603" pitchFamily="34" charset="0"/>
              <a:cs typeface="Times New Roman" panose="02020603050405020304" pitchFamily="18" charset="0"/>
            </a:endParaRPr>
          </a:p>
          <a:p>
            <a:pPr algn="ctr" eaLnBrk="1" hangingPunct="1">
              <a:spcBef>
                <a:spcPct val="0"/>
              </a:spcBef>
              <a:buFontTx/>
              <a:buNone/>
            </a:pPr>
            <a:r>
              <a:rPr lang="en-US" altLang="en-US" sz="4000" b="1" dirty="0">
                <a:latin typeface="Tw Cen MT" panose="020B0602020104020603" pitchFamily="34" charset="0"/>
                <a:cs typeface="Times New Roman" panose="02020603050405020304" pitchFamily="18" charset="0"/>
              </a:rPr>
              <a:t>Battle of Armageddon</a:t>
            </a:r>
          </a:p>
          <a:p>
            <a:pPr algn="ctr" eaLnBrk="1" hangingPunct="1">
              <a:spcBef>
                <a:spcPct val="0"/>
              </a:spcBef>
              <a:buFontTx/>
              <a:buNone/>
            </a:pPr>
            <a:endParaRPr lang="en-US" altLang="en-US" sz="2000" b="1" dirty="0">
              <a:latin typeface="Tw Cen MT" panose="020B0602020104020603" pitchFamily="34" charset="0"/>
              <a:cs typeface="Times New Roman" panose="02020603050405020304" pitchFamily="18" charset="0"/>
            </a:endParaRPr>
          </a:p>
          <a:p>
            <a:pPr algn="ctr" eaLnBrk="1" hangingPunct="1">
              <a:spcBef>
                <a:spcPct val="0"/>
              </a:spcBef>
              <a:buFontTx/>
              <a:buNone/>
            </a:pPr>
            <a:r>
              <a:rPr lang="en-US" altLang="en-US" sz="4000" b="1" dirty="0">
                <a:latin typeface="Tw Cen MT" panose="020B0602020104020603" pitchFamily="34" charset="0"/>
                <a:cs typeface="Times New Roman" panose="02020603050405020304" pitchFamily="18" charset="0"/>
              </a:rPr>
              <a:t>Nations Judged</a:t>
            </a:r>
          </a:p>
          <a:p>
            <a:pPr algn="ctr" eaLnBrk="1" hangingPunct="1">
              <a:spcBef>
                <a:spcPct val="0"/>
              </a:spcBef>
              <a:buFontTx/>
              <a:buNone/>
            </a:pPr>
            <a:endParaRPr lang="en-US" altLang="en-US" sz="2000" b="1" dirty="0">
              <a:latin typeface="Tw Cen MT" panose="020B0602020104020603" pitchFamily="34" charset="0"/>
              <a:cs typeface="Times New Roman" panose="02020603050405020304" pitchFamily="18" charset="0"/>
            </a:endParaRPr>
          </a:p>
          <a:p>
            <a:pPr algn="ctr" eaLnBrk="1" hangingPunct="1">
              <a:spcBef>
                <a:spcPct val="0"/>
              </a:spcBef>
              <a:buFontTx/>
              <a:buNone/>
            </a:pPr>
            <a:r>
              <a:rPr lang="en-US" altLang="en-US" sz="4000" b="1" dirty="0">
                <a:latin typeface="Tw Cen MT" panose="020B0602020104020603" pitchFamily="34" charset="0"/>
                <a:cs typeface="Times New Roman" panose="02020603050405020304" pitchFamily="18" charset="0"/>
              </a:rPr>
              <a:t> Millennial Kingdom</a:t>
            </a:r>
            <a:endParaRPr lang="en-US" altLang="en-US" sz="4000" b="1" dirty="0">
              <a:latin typeface="Tw Cen MT" panose="020B0602020104020603"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907272B3-56FB-44AA-888E-9522B0BEED0E}"/>
              </a:ext>
            </a:extLst>
          </p:cNvPr>
          <p:cNvCxnSpPr/>
          <p:nvPr/>
        </p:nvCxnSpPr>
        <p:spPr>
          <a:xfrm>
            <a:off x="4572000" y="1905000"/>
            <a:ext cx="0" cy="533400"/>
          </a:xfrm>
          <a:prstGeom prst="straightConnector1">
            <a:avLst/>
          </a:prstGeom>
          <a:ln w="79375">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AF8406-0592-45A1-BA1B-F55A0F2D3D48}"/>
              </a:ext>
            </a:extLst>
          </p:cNvPr>
          <p:cNvCxnSpPr/>
          <p:nvPr/>
        </p:nvCxnSpPr>
        <p:spPr>
          <a:xfrm>
            <a:off x="4572000" y="3733800"/>
            <a:ext cx="0" cy="533400"/>
          </a:xfrm>
          <a:prstGeom prst="straightConnector1">
            <a:avLst/>
          </a:prstGeom>
          <a:ln w="79375">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A3DEFDF-90C4-467F-8A3F-5E986E3F71F7}"/>
              </a:ext>
            </a:extLst>
          </p:cNvPr>
          <p:cNvCxnSpPr/>
          <p:nvPr/>
        </p:nvCxnSpPr>
        <p:spPr>
          <a:xfrm>
            <a:off x="4572000" y="2819400"/>
            <a:ext cx="0" cy="533400"/>
          </a:xfrm>
          <a:prstGeom prst="straightConnector1">
            <a:avLst/>
          </a:prstGeom>
          <a:ln w="79375">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A1E066-6D8C-4F7D-9857-1CA9CCFBE14B}"/>
              </a:ext>
            </a:extLst>
          </p:cNvPr>
          <p:cNvCxnSpPr/>
          <p:nvPr/>
        </p:nvCxnSpPr>
        <p:spPr>
          <a:xfrm>
            <a:off x="4572000" y="4648200"/>
            <a:ext cx="0" cy="533400"/>
          </a:xfrm>
          <a:prstGeom prst="straightConnector1">
            <a:avLst/>
          </a:prstGeom>
          <a:ln w="79375">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84F9B8A-AFAA-4C8A-A3D4-4ED5A91B57AF}"/>
              </a:ext>
            </a:extLst>
          </p:cNvPr>
          <p:cNvCxnSpPr/>
          <p:nvPr/>
        </p:nvCxnSpPr>
        <p:spPr>
          <a:xfrm>
            <a:off x="4572000" y="5562600"/>
            <a:ext cx="0" cy="533400"/>
          </a:xfrm>
          <a:prstGeom prst="straightConnector1">
            <a:avLst/>
          </a:prstGeom>
          <a:ln w="79375">
            <a:solidFill>
              <a:srgbClr val="660033"/>
            </a:solidFill>
            <a:tailEnd type="arrow"/>
          </a:ln>
        </p:spPr>
        <p:style>
          <a:lnRef idx="1">
            <a:schemeClr val="accent1"/>
          </a:lnRef>
          <a:fillRef idx="0">
            <a:schemeClr val="accent1"/>
          </a:fillRef>
          <a:effectRef idx="0">
            <a:schemeClr val="accent1"/>
          </a:effectRef>
          <a:fontRef idx="minor">
            <a:schemeClr val="tx1"/>
          </a:fontRef>
        </p:style>
      </p:cxnSp>
      <p:sp>
        <p:nvSpPr>
          <p:cNvPr id="18" name="TextBox 15">
            <a:extLst>
              <a:ext uri="{FF2B5EF4-FFF2-40B4-BE49-F238E27FC236}">
                <a16:creationId xmlns:a16="http://schemas.microsoft.com/office/drawing/2014/main" id="{3516DDE7-CB7D-4A93-8966-5113AB40E586}"/>
              </a:ext>
            </a:extLst>
          </p:cNvPr>
          <p:cNvSpPr txBox="1">
            <a:spLocks noChangeArrowheads="1"/>
          </p:cNvSpPr>
          <p:nvPr/>
        </p:nvSpPr>
        <p:spPr bwMode="auto">
          <a:xfrm>
            <a:off x="2819401" y="1264920"/>
            <a:ext cx="3581393" cy="640080"/>
          </a:xfrm>
          <a:prstGeom prst="rect">
            <a:avLst/>
          </a:prstGeom>
          <a:solidFill>
            <a:srgbClr val="660033"/>
          </a:solidFill>
          <a:ln>
            <a:noFill/>
          </a:ln>
          <a:effectLst>
            <a:glow rad="101600">
              <a:srgbClr val="660033">
                <a:alpha val="60000"/>
              </a:srgbClr>
            </a:glow>
            <a:softEdge rad="31750"/>
          </a:effectLst>
        </p:spPr>
        <p:txBody>
          <a:bodyPr wrap="squar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spc="1200" dirty="0">
                <a:solidFill>
                  <a:schemeClr val="bg1"/>
                </a:solidFill>
                <a:highlight>
                  <a:srgbClr val="660033"/>
                </a:highlight>
                <a:latin typeface="Tw Cen MT" panose="020B0602020104020603" pitchFamily="34" charset="0"/>
                <a:cs typeface="Times New Roman" panose="02020603050405020304" pitchFamily="18" charset="0"/>
              </a:rPr>
              <a:t>RAPTURE</a:t>
            </a:r>
            <a:endParaRPr lang="en-US" altLang="en-US" sz="4000" b="1" spc="1200" dirty="0">
              <a:solidFill>
                <a:schemeClr val="bg1"/>
              </a:solidFill>
              <a:highlight>
                <a:srgbClr val="660033"/>
              </a:highlight>
              <a:latin typeface="Tw Cen MT" panose="020B0602020104020603" pitchFamily="34" charset="0"/>
            </a:endParaRPr>
          </a:p>
        </p:txBody>
      </p:sp>
    </p:spTree>
    <p:extLst>
      <p:ext uri="{BB962C8B-B14F-4D97-AF65-F5344CB8AC3E}">
        <p14:creationId xmlns:p14="http://schemas.microsoft.com/office/powerpoint/2010/main" val="5948395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3785</TotalTime>
  <Words>2411</Words>
  <Application>Microsoft Office PowerPoint</Application>
  <PresentationFormat>On-screen Show (4:3)</PresentationFormat>
  <Paragraphs>378</Paragraphs>
  <Slides>37</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Arial</vt:lpstr>
      <vt:lpstr>Arial Black</vt:lpstr>
      <vt:lpstr>Calibri</vt:lpstr>
      <vt:lpstr>Calibri Light</vt:lpstr>
      <vt:lpstr>Constantia</vt:lpstr>
      <vt:lpstr>Corbel</vt:lpstr>
      <vt:lpstr>Tw Cen MT</vt:lpstr>
      <vt:lpstr>Wingdings</vt:lpstr>
      <vt:lpstr>Wingdings 2</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RAPTURE or TAKING AWAY           of the Current Church Age Saints by Jesus Christ</vt:lpstr>
      <vt:lpstr>      The RAPTURE or TAKING AWAY           of the Current Church Age Saints by Jesus Christ</vt:lpstr>
      <vt:lpstr>      The RAPTURE or TAKING AWAY           of the Current Church Age Saints by Jesus Christ</vt:lpstr>
      <vt:lpstr>PowerPoint Presentation</vt:lpstr>
      <vt:lpstr>PowerPoint Presentation</vt:lpstr>
      <vt:lpstr>PowerPoint Presentation</vt:lpstr>
      <vt:lpstr>PowerPoint Presentation</vt:lpstr>
      <vt:lpstr>PowerPoint Presentation</vt:lpstr>
      <vt:lpstr>PowerPoint Presentation</vt:lpstr>
      <vt:lpstr>      The RAPTURE or TAKING AWAY           of the Current Church Age Saints by Jesus Christ</vt:lpstr>
      <vt:lpstr>      The RAPTURE or TAKING AWAY           of the Current Church Age Saints by Jesus Christ</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Master’s  Magnificent Millennium</dc:title>
  <dc:creator>owner</dc:creator>
  <cp:lastModifiedBy>Richard Schmidt</cp:lastModifiedBy>
  <cp:revision>212</cp:revision>
  <dcterms:created xsi:type="dcterms:W3CDTF">2015-08-17T18:35:55Z</dcterms:created>
  <dcterms:modified xsi:type="dcterms:W3CDTF">2019-11-29T22:51:51Z</dcterms:modified>
</cp:coreProperties>
</file>