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268" r:id="rId4"/>
    <p:sldId id="257" r:id="rId5"/>
    <p:sldId id="263" r:id="rId6"/>
    <p:sldId id="270" r:id="rId7"/>
    <p:sldId id="288" r:id="rId8"/>
    <p:sldId id="262" r:id="rId9"/>
    <p:sldId id="291" r:id="rId10"/>
    <p:sldId id="289" r:id="rId11"/>
    <p:sldId id="276" r:id="rId12"/>
    <p:sldId id="277" r:id="rId13"/>
    <p:sldId id="278" r:id="rId14"/>
    <p:sldId id="279" r:id="rId15"/>
    <p:sldId id="280" r:id="rId16"/>
    <p:sldId id="281" r:id="rId17"/>
    <p:sldId id="282" r:id="rId18"/>
    <p:sldId id="266" r:id="rId19"/>
    <p:sldId id="271" r:id="rId20"/>
    <p:sldId id="272" r:id="rId21"/>
    <p:sldId id="273" r:id="rId22"/>
    <p:sldId id="275" r:id="rId23"/>
    <p:sldId id="283" r:id="rId24"/>
    <p:sldId id="284" r:id="rId25"/>
    <p:sldId id="260" r:id="rId26"/>
    <p:sldId id="261" r:id="rId27"/>
    <p:sldId id="274" r:id="rId28"/>
    <p:sldId id="258" r:id="rId29"/>
    <p:sldId id="259" r:id="rId30"/>
    <p:sldId id="286" r:id="rId31"/>
    <p:sldId id="290"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7" autoAdjust="0"/>
    <p:restoredTop sz="94660"/>
  </p:normalViewPr>
  <p:slideViewPr>
    <p:cSldViewPr snapToGrid="0">
      <p:cViewPr varScale="1">
        <p:scale>
          <a:sx n="112" d="100"/>
          <a:sy n="112" d="100"/>
        </p:scale>
        <p:origin x="114" y="1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06B27-8829-458F-89C1-F8495553770D}"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9238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06B27-8829-458F-89C1-F8495553770D}"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1254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06B27-8829-458F-89C1-F8495553770D}"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54610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06B27-8829-458F-89C1-F8495553770D}"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381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506B27-8829-458F-89C1-F8495553770D}"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88058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06B27-8829-458F-89C1-F8495553770D}"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85305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506B27-8829-458F-89C1-F8495553770D}"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52513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506B27-8829-458F-89C1-F8495553770D}"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79763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06B27-8829-458F-89C1-F8495553770D}"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388348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506B27-8829-458F-89C1-F8495553770D}"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291807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506B27-8829-458F-89C1-F8495553770D}"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FD8C68-F416-4DBC-8DB0-45D3F4A7ED14}" type="slidenum">
              <a:rPr lang="en-US" smtClean="0"/>
              <a:t>‹#›</a:t>
            </a:fld>
            <a:endParaRPr lang="en-US"/>
          </a:p>
        </p:txBody>
      </p:sp>
    </p:spTree>
    <p:extLst>
      <p:ext uri="{BB962C8B-B14F-4D97-AF65-F5344CB8AC3E}">
        <p14:creationId xmlns:p14="http://schemas.microsoft.com/office/powerpoint/2010/main" val="315874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06B27-8829-458F-89C1-F8495553770D}" type="datetimeFigureOut">
              <a:rPr lang="en-US" smtClean="0"/>
              <a:t>11/30/2020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D8C68-F416-4DBC-8DB0-45D3F4A7ED14}" type="slidenum">
              <a:rPr lang="en-US" smtClean="0"/>
              <a:t>‹#›</a:t>
            </a:fld>
            <a:endParaRPr lang="en-US"/>
          </a:p>
        </p:txBody>
      </p:sp>
    </p:spTree>
    <p:extLst>
      <p:ext uri="{BB962C8B-B14F-4D97-AF65-F5344CB8AC3E}">
        <p14:creationId xmlns:p14="http://schemas.microsoft.com/office/powerpoint/2010/main" val="3568711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9985-FAA9-45B1-A80A-D120156288E7}"/>
              </a:ext>
            </a:extLst>
          </p:cNvPr>
          <p:cNvSpPr>
            <a:spLocks noGrp="1"/>
          </p:cNvSpPr>
          <p:nvPr>
            <p:ph type="ctrTitle"/>
          </p:nvPr>
        </p:nvSpPr>
        <p:spPr/>
        <p:txBody>
          <a:bodyPr>
            <a:normAutofit fontScale="90000"/>
          </a:bodyPr>
          <a:lstStyle/>
          <a:p>
            <a:r>
              <a:rPr lang="en-US" dirty="0"/>
              <a:t>Bethel Church </a:t>
            </a:r>
            <a:br>
              <a:rPr lang="en-US" dirty="0"/>
            </a:br>
            <a:r>
              <a:rPr lang="en-US" dirty="0"/>
              <a:t>and the </a:t>
            </a:r>
            <a:br>
              <a:rPr lang="en-US" dirty="0"/>
            </a:br>
            <a:r>
              <a:rPr lang="en-US" dirty="0"/>
              <a:t>New Apostolic Reformation</a:t>
            </a:r>
          </a:p>
        </p:txBody>
      </p:sp>
      <p:sp>
        <p:nvSpPr>
          <p:cNvPr id="3" name="Subtitle 2">
            <a:extLst>
              <a:ext uri="{FF2B5EF4-FFF2-40B4-BE49-F238E27FC236}">
                <a16:creationId xmlns:a16="http://schemas.microsoft.com/office/drawing/2014/main" id="{333C74AA-4409-404A-8744-A9B3AE815603}"/>
              </a:ext>
            </a:extLst>
          </p:cNvPr>
          <p:cNvSpPr>
            <a:spLocks noGrp="1"/>
          </p:cNvSpPr>
          <p:nvPr>
            <p:ph type="subTitle" idx="1"/>
          </p:nvPr>
        </p:nvSpPr>
        <p:spPr/>
        <p:txBody>
          <a:bodyPr/>
          <a:lstStyle/>
          <a:p>
            <a:r>
              <a:rPr lang="en-US" dirty="0"/>
              <a:t>Part 1, Origins, Characteristics, </a:t>
            </a:r>
            <a:r>
              <a:rPr lang="en-US"/>
              <a:t>and Excesses</a:t>
            </a:r>
          </a:p>
          <a:p>
            <a:r>
              <a:rPr lang="en-US" dirty="0"/>
              <a:t>Dr. G. Allen Gunn</a:t>
            </a:r>
          </a:p>
          <a:p>
            <a:r>
              <a:rPr lang="en-US" dirty="0"/>
              <a:t>Shasta Bible College and Graduate School</a:t>
            </a:r>
          </a:p>
        </p:txBody>
      </p:sp>
    </p:spTree>
    <p:extLst>
      <p:ext uri="{BB962C8B-B14F-4D97-AF65-F5344CB8AC3E}">
        <p14:creationId xmlns:p14="http://schemas.microsoft.com/office/powerpoint/2010/main" val="359291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Origins</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a:xfrm>
            <a:off x="126999" y="1536700"/>
            <a:ext cx="9939789" cy="5186361"/>
          </a:xfrm>
        </p:spPr>
        <p:txBody>
          <a:bodyPr>
            <a:normAutofit fontScale="92500" lnSpcReduction="10000"/>
          </a:bodyPr>
          <a:lstStyle/>
          <a:p>
            <a:pPr marL="0" indent="0">
              <a:buNone/>
            </a:pPr>
            <a:r>
              <a:rPr lang="en-US" dirty="0"/>
              <a:t>A controversial and highly publicized apostolic decree was made on June 23, 2008, when Todd Bentley was formally commissioned as an evangelist to lead the Lakeland Revival in Florida. Under Wagner’s leadership, prominent apostles gathered for the ceremony, which was broadcast worldwide by GOD TV. The purpose of the ceremony was to decree the apostolic alignment of Bentley with three apostles—</a:t>
            </a:r>
            <a:r>
              <a:rPr lang="en-US" dirty="0" err="1"/>
              <a:t>Ché</a:t>
            </a:r>
            <a:r>
              <a:rPr lang="en-US" dirty="0"/>
              <a:t> </a:t>
            </a:r>
            <a:r>
              <a:rPr lang="en-US" dirty="0" err="1"/>
              <a:t>Ahn</a:t>
            </a:r>
            <a:r>
              <a:rPr lang="en-US" dirty="0"/>
              <a:t> of Pasadena, California; Bill Johnson of Redding, California; and John Arnott of Toronto, Canada. By becoming apostolically aligned with these three apostles, who represent an apostolic network called Revival Alliance, Bentley was agreeing to come under their authority. This is in line with the NAR teaching that all offices of the church, including the office of evangelist, must submit to apostles. During the ceremony, Wagner referred to </a:t>
            </a:r>
            <a:r>
              <a:rPr lang="en-US" dirty="0" err="1"/>
              <a:t>Ahn</a:t>
            </a:r>
            <a:r>
              <a:rPr lang="en-US" dirty="0"/>
              <a:t>, Johnson, and Arnott as “apostolic pillars of today’s church.”</a:t>
            </a:r>
          </a:p>
          <a:p>
            <a:pPr marL="0" indent="0">
              <a:buNone/>
            </a:pPr>
            <a:r>
              <a:rPr lang="en-US" sz="2200" dirty="0"/>
              <a:t>R. Douglas </a:t>
            </a:r>
            <a:r>
              <a:rPr lang="en-US" sz="2200" dirty="0" err="1"/>
              <a:t>Geivett</a:t>
            </a:r>
            <a:r>
              <a:rPr lang="en-US" sz="2200" dirty="0"/>
              <a:t> and Holly </a:t>
            </a:r>
            <a:r>
              <a:rPr lang="en-US" sz="2200" dirty="0" err="1"/>
              <a:t>Pivec</a:t>
            </a:r>
            <a:r>
              <a:rPr lang="en-US" sz="2200" dirty="0"/>
              <a:t>, </a:t>
            </a:r>
            <a:r>
              <a:rPr lang="en-US" sz="2200" i="1" dirty="0"/>
              <a:t>A New Apostolic Reformation?: A Biblical Response to a Worldwide Movement</a:t>
            </a:r>
            <a:r>
              <a:rPr lang="en-US" sz="2200" dirty="0"/>
              <a:t> (Bellingham, WA: </a:t>
            </a:r>
            <a:r>
              <a:rPr lang="en-US" sz="2200" dirty="0" err="1"/>
              <a:t>Lexham</a:t>
            </a:r>
            <a:r>
              <a:rPr lang="en-US" sz="2200" dirty="0"/>
              <a:t> Press, 2014), 210.</a:t>
            </a:r>
            <a:endParaRPr lang="en-US" sz="2600" dirty="0"/>
          </a:p>
        </p:txBody>
      </p:sp>
      <p:pic>
        <p:nvPicPr>
          <p:cNvPr id="4" name="Picture 3">
            <a:extLst>
              <a:ext uri="{FF2B5EF4-FFF2-40B4-BE49-F238E27FC236}">
                <a16:creationId xmlns:a16="http://schemas.microsoft.com/office/drawing/2014/main" id="{AE16A5D4-9759-4E7C-A5B8-E4FA3172CEBD}"/>
              </a:ext>
            </a:extLst>
          </p:cNvPr>
          <p:cNvPicPr>
            <a:picLocks noChangeAspect="1"/>
          </p:cNvPicPr>
          <p:nvPr/>
        </p:nvPicPr>
        <p:blipFill>
          <a:blip r:embed="rId2"/>
          <a:stretch>
            <a:fillRect/>
          </a:stretch>
        </p:blipFill>
        <p:spPr>
          <a:xfrm>
            <a:off x="10133900" y="0"/>
            <a:ext cx="2058099" cy="2058099"/>
          </a:xfrm>
          <a:prstGeom prst="rect">
            <a:avLst/>
          </a:prstGeom>
        </p:spPr>
      </p:pic>
      <p:pic>
        <p:nvPicPr>
          <p:cNvPr id="5" name="Picture 4">
            <a:extLst>
              <a:ext uri="{FF2B5EF4-FFF2-40B4-BE49-F238E27FC236}">
                <a16:creationId xmlns:a16="http://schemas.microsoft.com/office/drawing/2014/main" id="{4F9C13A4-1CE5-4913-9589-0039C23D3590}"/>
              </a:ext>
            </a:extLst>
          </p:cNvPr>
          <p:cNvPicPr>
            <a:picLocks noChangeAspect="1"/>
          </p:cNvPicPr>
          <p:nvPr/>
        </p:nvPicPr>
        <p:blipFill>
          <a:blip r:embed="rId3"/>
          <a:stretch>
            <a:fillRect/>
          </a:stretch>
        </p:blipFill>
        <p:spPr>
          <a:xfrm>
            <a:off x="10134602" y="1536579"/>
            <a:ext cx="2058100" cy="2058100"/>
          </a:xfrm>
          <a:prstGeom prst="rect">
            <a:avLst/>
          </a:prstGeom>
        </p:spPr>
      </p:pic>
      <p:pic>
        <p:nvPicPr>
          <p:cNvPr id="6" name="Picture 5">
            <a:extLst>
              <a:ext uri="{FF2B5EF4-FFF2-40B4-BE49-F238E27FC236}">
                <a16:creationId xmlns:a16="http://schemas.microsoft.com/office/drawing/2014/main" id="{34C3E9AF-C4EF-41AE-8808-E4377A91D720}"/>
              </a:ext>
            </a:extLst>
          </p:cNvPr>
          <p:cNvPicPr>
            <a:picLocks noChangeAspect="1"/>
          </p:cNvPicPr>
          <p:nvPr/>
        </p:nvPicPr>
        <p:blipFill>
          <a:blip r:embed="rId4"/>
          <a:stretch>
            <a:fillRect/>
          </a:stretch>
        </p:blipFill>
        <p:spPr>
          <a:xfrm>
            <a:off x="10133898" y="3190313"/>
            <a:ext cx="2058101" cy="1563474"/>
          </a:xfrm>
          <a:prstGeom prst="rect">
            <a:avLst/>
          </a:prstGeom>
        </p:spPr>
      </p:pic>
      <p:pic>
        <p:nvPicPr>
          <p:cNvPr id="7" name="Picture 6">
            <a:extLst>
              <a:ext uri="{FF2B5EF4-FFF2-40B4-BE49-F238E27FC236}">
                <a16:creationId xmlns:a16="http://schemas.microsoft.com/office/drawing/2014/main" id="{E41374DA-F826-4C09-9915-FB75AE8F6DC2}"/>
              </a:ext>
            </a:extLst>
          </p:cNvPr>
          <p:cNvPicPr>
            <a:picLocks noChangeAspect="1"/>
          </p:cNvPicPr>
          <p:nvPr/>
        </p:nvPicPr>
        <p:blipFill>
          <a:blip r:embed="rId5"/>
          <a:stretch>
            <a:fillRect/>
          </a:stretch>
        </p:blipFill>
        <p:spPr>
          <a:xfrm>
            <a:off x="10133897" y="4760263"/>
            <a:ext cx="2058102" cy="2058102"/>
          </a:xfrm>
          <a:prstGeom prst="rect">
            <a:avLst/>
          </a:prstGeom>
        </p:spPr>
      </p:pic>
    </p:spTree>
    <p:extLst>
      <p:ext uri="{BB962C8B-B14F-4D97-AF65-F5344CB8AC3E}">
        <p14:creationId xmlns:p14="http://schemas.microsoft.com/office/powerpoint/2010/main" val="48594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25C2-45A7-40AC-BFD4-0184B6CC6824}"/>
              </a:ext>
            </a:extLst>
          </p:cNvPr>
          <p:cNvSpPr>
            <a:spLocks noGrp="1"/>
          </p:cNvSpPr>
          <p:nvPr>
            <p:ph type="title"/>
          </p:nvPr>
        </p:nvSpPr>
        <p:spPr/>
        <p:txBody>
          <a:bodyPr/>
          <a:lstStyle/>
          <a:p>
            <a:r>
              <a:rPr lang="en-US" dirty="0"/>
              <a:t>Bethel Church and NAR – Previous Outbreaks</a:t>
            </a:r>
          </a:p>
        </p:txBody>
      </p:sp>
      <p:sp>
        <p:nvSpPr>
          <p:cNvPr id="3" name="Content Placeholder 2">
            <a:extLst>
              <a:ext uri="{FF2B5EF4-FFF2-40B4-BE49-F238E27FC236}">
                <a16:creationId xmlns:a16="http://schemas.microsoft.com/office/drawing/2014/main" id="{D9392E58-90CB-4ABF-9392-D89282D70983}"/>
              </a:ext>
            </a:extLst>
          </p:cNvPr>
          <p:cNvSpPr>
            <a:spLocks noGrp="1"/>
          </p:cNvSpPr>
          <p:nvPr>
            <p:ph idx="1"/>
          </p:nvPr>
        </p:nvSpPr>
        <p:spPr/>
        <p:txBody>
          <a:bodyPr/>
          <a:lstStyle/>
          <a:p>
            <a:r>
              <a:rPr lang="en-US" dirty="0"/>
              <a:t>Phenomenon of false prophets in Bible</a:t>
            </a:r>
          </a:p>
        </p:txBody>
      </p:sp>
    </p:spTree>
    <p:extLst>
      <p:ext uri="{BB962C8B-B14F-4D97-AF65-F5344CB8AC3E}">
        <p14:creationId xmlns:p14="http://schemas.microsoft.com/office/powerpoint/2010/main" val="11200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043E84-20E4-44BD-ABA7-E575412F7896}"/>
              </a:ext>
            </a:extLst>
          </p:cNvPr>
          <p:cNvSpPr/>
          <p:nvPr/>
        </p:nvSpPr>
        <p:spPr>
          <a:xfrm>
            <a:off x="0" y="1"/>
            <a:ext cx="12192000" cy="6001643"/>
          </a:xfrm>
          <a:prstGeom prst="rect">
            <a:avLst/>
          </a:prstGeom>
        </p:spPr>
        <p:txBody>
          <a:bodyPr wrap="square">
            <a:spAutoFit/>
          </a:bodyPr>
          <a:lstStyle/>
          <a:p>
            <a:pPr marR="0">
              <a:spcBef>
                <a:spcPts val="0"/>
              </a:spcBef>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Jeremiah 28 </a:t>
            </a:r>
            <a:r>
              <a:rPr lang="en-US" sz="3200" baseline="30000" dirty="0">
                <a:latin typeface="Times New Roman" panose="02020603050405020304" pitchFamily="18" charset="0"/>
                <a:ea typeface="Calibri" panose="020F0502020204030204" pitchFamily="34" charset="0"/>
                <a:cs typeface="Arial" panose="020B0604020202020204" pitchFamily="34" charset="0"/>
              </a:rPr>
              <a:t>1</a:t>
            </a:r>
            <a:r>
              <a:rPr lang="en-US" sz="3200" dirty="0">
                <a:latin typeface="Times New Roman" panose="02020603050405020304" pitchFamily="18" charset="0"/>
                <a:ea typeface="Calibri" panose="020F0502020204030204" pitchFamily="34" charset="0"/>
                <a:cs typeface="Arial" panose="020B0604020202020204" pitchFamily="34" charset="0"/>
              </a:rPr>
              <a:t> Now in the same year, in the beginning of the reign of Zedekiah king of Judah, in the fourth year, in the fifth month, Hananiah the son of </a:t>
            </a:r>
            <a:r>
              <a:rPr lang="en-US" sz="3200" dirty="0" err="1">
                <a:latin typeface="Times New Roman" panose="02020603050405020304" pitchFamily="18" charset="0"/>
                <a:ea typeface="Calibri" panose="020F0502020204030204" pitchFamily="34" charset="0"/>
                <a:cs typeface="Arial" panose="020B0604020202020204" pitchFamily="34" charset="0"/>
              </a:rPr>
              <a:t>Azzur</a:t>
            </a:r>
            <a:r>
              <a:rPr lang="en-US" sz="3200" dirty="0">
                <a:latin typeface="Times New Roman" panose="02020603050405020304" pitchFamily="18" charset="0"/>
                <a:ea typeface="Calibri" panose="020F0502020204030204" pitchFamily="34" charset="0"/>
                <a:cs typeface="Arial" panose="020B0604020202020204" pitchFamily="34" charset="0"/>
              </a:rPr>
              <a:t>, the prophet, who was from Gibeon, spoke to me in the house of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in the presence of the priests and all the people, saying, </a:t>
            </a:r>
            <a:r>
              <a:rPr lang="en-US" sz="3200" baseline="30000" dirty="0">
                <a:latin typeface="Times New Roman" panose="02020603050405020304" pitchFamily="18" charset="0"/>
                <a:ea typeface="Calibri" panose="020F0502020204030204" pitchFamily="34" charset="0"/>
                <a:cs typeface="Arial" panose="020B0604020202020204" pitchFamily="34" charset="0"/>
              </a:rPr>
              <a:t>2</a:t>
            </a:r>
            <a:r>
              <a:rPr lang="en-US" sz="3200" dirty="0">
                <a:latin typeface="Times New Roman" panose="02020603050405020304" pitchFamily="18" charset="0"/>
                <a:ea typeface="Calibri" panose="020F0502020204030204" pitchFamily="34" charset="0"/>
                <a:cs typeface="Arial" panose="020B0604020202020204" pitchFamily="34" charset="0"/>
              </a:rPr>
              <a:t> “Thus says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of hosts, the God of Israel, ‘I have broken the yoke of the king of Babylon. </a:t>
            </a:r>
            <a:r>
              <a:rPr lang="en-US" sz="3200" baseline="30000" dirty="0">
                <a:latin typeface="Times New Roman" panose="02020603050405020304" pitchFamily="18" charset="0"/>
                <a:ea typeface="Calibri" panose="020F0502020204030204" pitchFamily="34" charset="0"/>
                <a:cs typeface="Arial" panose="020B0604020202020204" pitchFamily="34" charset="0"/>
              </a:rPr>
              <a:t>3</a:t>
            </a:r>
            <a:r>
              <a:rPr lang="en-US" sz="3200" dirty="0">
                <a:latin typeface="Times New Roman" panose="02020603050405020304" pitchFamily="18" charset="0"/>
                <a:ea typeface="Calibri" panose="020F0502020204030204" pitchFamily="34" charset="0"/>
                <a:cs typeface="Arial" panose="020B0604020202020204" pitchFamily="34" charset="0"/>
              </a:rPr>
              <a:t> ‘Within two years I am going to bring back to this place all the vessels of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Lord’s</a:t>
            </a:r>
            <a:r>
              <a:rPr lang="en-US" sz="3200" dirty="0">
                <a:latin typeface="Times New Roman" panose="02020603050405020304" pitchFamily="18" charset="0"/>
                <a:ea typeface="Calibri" panose="020F0502020204030204" pitchFamily="34" charset="0"/>
                <a:cs typeface="Arial" panose="020B0604020202020204" pitchFamily="34" charset="0"/>
              </a:rPr>
              <a:t> house, which Nebuchadnezzar king of Babylon took away from this place and carried to Babylon. </a:t>
            </a:r>
            <a:r>
              <a:rPr lang="en-US" sz="3200" baseline="30000" dirty="0">
                <a:latin typeface="Times New Roman" panose="02020603050405020304" pitchFamily="18" charset="0"/>
                <a:ea typeface="Calibri" panose="020F0502020204030204" pitchFamily="34" charset="0"/>
                <a:cs typeface="Arial" panose="020B0604020202020204" pitchFamily="34" charset="0"/>
              </a:rPr>
              <a:t>4</a:t>
            </a:r>
            <a:r>
              <a:rPr lang="en-US" sz="3200" dirty="0">
                <a:latin typeface="Times New Roman" panose="02020603050405020304" pitchFamily="18" charset="0"/>
                <a:ea typeface="Calibri" panose="020F0502020204030204" pitchFamily="34" charset="0"/>
                <a:cs typeface="Arial" panose="020B0604020202020204" pitchFamily="34" charset="0"/>
              </a:rPr>
              <a:t> ‘I am also going to bring back to this place Jeconiah the son of Jehoiakim, king of Judah, and all the exiles of Judah who went to Babylon,’ declares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‘for I will break the yoke of the king of Babylon.’ ” </a:t>
            </a:r>
          </a:p>
        </p:txBody>
      </p:sp>
    </p:spTree>
    <p:extLst>
      <p:ext uri="{BB962C8B-B14F-4D97-AF65-F5344CB8AC3E}">
        <p14:creationId xmlns:p14="http://schemas.microsoft.com/office/powerpoint/2010/main" val="40056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827E5D-D9A4-453F-ACE3-74A8D257EAE3}"/>
              </a:ext>
            </a:extLst>
          </p:cNvPr>
          <p:cNvSpPr/>
          <p:nvPr/>
        </p:nvSpPr>
        <p:spPr>
          <a:xfrm>
            <a:off x="0" y="0"/>
            <a:ext cx="12192000" cy="6001643"/>
          </a:xfrm>
          <a:prstGeom prst="rect">
            <a:avLst/>
          </a:prstGeom>
        </p:spPr>
        <p:txBody>
          <a:bodyPr wrap="square">
            <a:spAutoFit/>
          </a:bodyPr>
          <a:lstStyle/>
          <a:p>
            <a:pPr marR="0">
              <a:spcBef>
                <a:spcPts val="0"/>
              </a:spcBef>
              <a:spcAft>
                <a:spcPts val="1200"/>
              </a:spcAft>
            </a:pPr>
            <a:r>
              <a:rPr lang="en-US" sz="3200" baseline="30000" dirty="0">
                <a:latin typeface="Times New Roman" panose="02020603050405020304" pitchFamily="18" charset="0"/>
                <a:ea typeface="Calibri" panose="020F0502020204030204" pitchFamily="34" charset="0"/>
                <a:cs typeface="Arial" panose="020B0604020202020204" pitchFamily="34" charset="0"/>
              </a:rPr>
              <a:t>5</a:t>
            </a:r>
            <a:r>
              <a:rPr lang="en-US" sz="3200" dirty="0">
                <a:latin typeface="Times New Roman" panose="02020603050405020304" pitchFamily="18" charset="0"/>
                <a:ea typeface="Calibri" panose="020F0502020204030204" pitchFamily="34" charset="0"/>
                <a:cs typeface="Arial" panose="020B0604020202020204" pitchFamily="34" charset="0"/>
              </a:rPr>
              <a:t> Then the prophet Jeremiah spoke to the prophet Hananiah in the presence of the priests and in the presence of all the people who were standing in the house of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baseline="30000" dirty="0">
                <a:latin typeface="Times New Roman" panose="02020603050405020304" pitchFamily="18" charset="0"/>
                <a:ea typeface="Calibri" panose="020F0502020204030204" pitchFamily="34" charset="0"/>
                <a:cs typeface="Arial" panose="020B0604020202020204" pitchFamily="34" charset="0"/>
              </a:rPr>
              <a:t>6</a:t>
            </a:r>
            <a:r>
              <a:rPr lang="en-US" sz="3200" dirty="0">
                <a:latin typeface="Times New Roman" panose="02020603050405020304" pitchFamily="18" charset="0"/>
                <a:ea typeface="Calibri" panose="020F0502020204030204" pitchFamily="34" charset="0"/>
                <a:cs typeface="Arial" panose="020B0604020202020204" pitchFamily="34" charset="0"/>
              </a:rPr>
              <a:t> and the prophet </a:t>
            </a:r>
            <a:r>
              <a:rPr lang="en-US" sz="3200" u="sng" dirty="0">
                <a:latin typeface="Times New Roman" panose="02020603050405020304" pitchFamily="18" charset="0"/>
                <a:ea typeface="Calibri" panose="020F0502020204030204" pitchFamily="34" charset="0"/>
                <a:cs typeface="Arial" panose="020B0604020202020204" pitchFamily="34" charset="0"/>
              </a:rPr>
              <a:t>Jeremiah said, “Amen</a:t>
            </a:r>
            <a:r>
              <a:rPr lang="en-US" sz="3200" dirty="0">
                <a:latin typeface="Times New Roman" panose="02020603050405020304" pitchFamily="18" charset="0"/>
                <a:ea typeface="Calibri" panose="020F0502020204030204" pitchFamily="34" charset="0"/>
                <a:cs typeface="Arial" panose="020B0604020202020204" pitchFamily="34" charset="0"/>
              </a:rPr>
              <a:t>! May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do so; may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confirm your words which you have prophesied to bring back the vessels of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Lord’s</a:t>
            </a:r>
            <a:r>
              <a:rPr lang="en-US" sz="3200" dirty="0">
                <a:latin typeface="Times New Roman" panose="02020603050405020304" pitchFamily="18" charset="0"/>
                <a:ea typeface="Calibri" panose="020F0502020204030204" pitchFamily="34" charset="0"/>
                <a:cs typeface="Arial" panose="020B0604020202020204" pitchFamily="34" charset="0"/>
              </a:rPr>
              <a:t> house and all the exiles, from Babylon to this place. </a:t>
            </a:r>
            <a:r>
              <a:rPr lang="en-US" sz="3200" baseline="30000" dirty="0">
                <a:latin typeface="Times New Roman" panose="02020603050405020304" pitchFamily="18" charset="0"/>
                <a:ea typeface="Calibri" panose="020F0502020204030204" pitchFamily="34" charset="0"/>
                <a:cs typeface="Arial" panose="020B0604020202020204" pitchFamily="34" charset="0"/>
              </a:rPr>
              <a:t>7</a:t>
            </a:r>
            <a:r>
              <a:rPr lang="en-US" sz="3200" dirty="0">
                <a:latin typeface="Times New Roman" panose="02020603050405020304" pitchFamily="18" charset="0"/>
                <a:ea typeface="Calibri" panose="020F0502020204030204" pitchFamily="34" charset="0"/>
                <a:cs typeface="Arial" panose="020B0604020202020204" pitchFamily="34" charset="0"/>
              </a:rPr>
              <a:t> “Yet hear now this word which I am about to speak in your hearing and in the hearing of all the people! </a:t>
            </a:r>
            <a:r>
              <a:rPr lang="en-US" sz="3200" baseline="30000" dirty="0">
                <a:latin typeface="Times New Roman" panose="02020603050405020304" pitchFamily="18" charset="0"/>
                <a:ea typeface="Calibri" panose="020F0502020204030204" pitchFamily="34" charset="0"/>
                <a:cs typeface="Arial" panose="020B0604020202020204" pitchFamily="34" charset="0"/>
              </a:rPr>
              <a:t>8</a:t>
            </a:r>
            <a:r>
              <a:rPr lang="en-US" sz="3200" dirty="0">
                <a:latin typeface="Times New Roman" panose="02020603050405020304" pitchFamily="18" charset="0"/>
                <a:ea typeface="Calibri" panose="020F0502020204030204" pitchFamily="34" charset="0"/>
                <a:cs typeface="Arial" panose="020B0604020202020204" pitchFamily="34" charset="0"/>
              </a:rPr>
              <a:t> “The prophets who were before me and before you from ancient times prophesied against many lands and against great kingdoms, of war and of calamity and of pestilence. </a:t>
            </a:r>
            <a:r>
              <a:rPr lang="en-US" sz="3200" baseline="30000" dirty="0">
                <a:latin typeface="Times New Roman" panose="02020603050405020304" pitchFamily="18" charset="0"/>
                <a:ea typeface="Calibri" panose="020F0502020204030204" pitchFamily="34" charset="0"/>
                <a:cs typeface="Arial" panose="020B0604020202020204" pitchFamily="34" charset="0"/>
              </a:rPr>
              <a:t>9</a:t>
            </a:r>
            <a:r>
              <a:rPr lang="en-US" sz="3200" dirty="0">
                <a:latin typeface="Times New Roman" panose="02020603050405020304" pitchFamily="18" charset="0"/>
                <a:ea typeface="Calibri" panose="020F0502020204030204" pitchFamily="34" charset="0"/>
                <a:cs typeface="Arial" panose="020B0604020202020204" pitchFamily="34" charset="0"/>
              </a:rPr>
              <a:t> “The prophet who prophesies of peace, </a:t>
            </a:r>
            <a:r>
              <a:rPr lang="en-US" sz="3200" u="sng" dirty="0">
                <a:latin typeface="Times New Roman" panose="02020603050405020304" pitchFamily="18" charset="0"/>
                <a:ea typeface="Calibri" panose="020F0502020204030204" pitchFamily="34" charset="0"/>
                <a:cs typeface="Arial" panose="020B0604020202020204" pitchFamily="34" charset="0"/>
              </a:rPr>
              <a:t>when the word of the prophet comes to pass, then that prophet will be known </a:t>
            </a:r>
            <a:r>
              <a:rPr lang="en-US" sz="3200" i="1" u="sng" dirty="0">
                <a:latin typeface="Times New Roman" panose="02020603050405020304" pitchFamily="18" charset="0"/>
                <a:ea typeface="Calibri" panose="020F0502020204030204" pitchFamily="34" charset="0"/>
                <a:cs typeface="Arial" panose="020B0604020202020204" pitchFamily="34" charset="0"/>
              </a:rPr>
              <a:t>as</a:t>
            </a:r>
            <a:r>
              <a:rPr lang="en-US" sz="3200" u="sng" dirty="0">
                <a:latin typeface="Times New Roman" panose="02020603050405020304" pitchFamily="18" charset="0"/>
                <a:ea typeface="Calibri" panose="020F0502020204030204" pitchFamily="34" charset="0"/>
                <a:cs typeface="Arial" panose="020B0604020202020204" pitchFamily="34" charset="0"/>
              </a:rPr>
              <a:t> one whom the </a:t>
            </a:r>
            <a:r>
              <a:rPr lang="en-US" sz="3200" u="sng" cap="small" dirty="0">
                <a:latin typeface="Times New Roman" panose="02020603050405020304" pitchFamily="18" charset="0"/>
                <a:ea typeface="Calibri" panose="020F0502020204030204" pitchFamily="34" charset="0"/>
                <a:cs typeface="Arial" panose="020B0604020202020204" pitchFamily="34" charset="0"/>
              </a:rPr>
              <a:t>Lord</a:t>
            </a:r>
            <a:r>
              <a:rPr lang="en-US" sz="3200" u="sng" dirty="0">
                <a:latin typeface="Times New Roman" panose="02020603050405020304" pitchFamily="18" charset="0"/>
                <a:ea typeface="Calibri" panose="020F0502020204030204" pitchFamily="34" charset="0"/>
                <a:cs typeface="Arial" panose="020B0604020202020204" pitchFamily="34" charset="0"/>
              </a:rPr>
              <a:t> has truly sent</a:t>
            </a:r>
            <a:r>
              <a:rPr lang="en-US" sz="3200" dirty="0">
                <a:latin typeface="Times New Roman" panose="02020603050405020304" pitchFamily="18" charset="0"/>
                <a:ea typeface="Calibri" panose="020F0502020204030204" pitchFamily="34" charset="0"/>
                <a:cs typeface="Arial" panose="020B0604020202020204" pitchFamily="34" charset="0"/>
              </a:rPr>
              <a:t>.” [Deut. 18:22] </a:t>
            </a:r>
          </a:p>
        </p:txBody>
      </p:sp>
    </p:spTree>
    <p:extLst>
      <p:ext uri="{BB962C8B-B14F-4D97-AF65-F5344CB8AC3E}">
        <p14:creationId xmlns:p14="http://schemas.microsoft.com/office/powerpoint/2010/main" val="345752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179E9-3720-4203-A30F-297FA523544A}"/>
              </a:ext>
            </a:extLst>
          </p:cNvPr>
          <p:cNvSpPr/>
          <p:nvPr/>
        </p:nvSpPr>
        <p:spPr>
          <a:xfrm>
            <a:off x="0" y="0"/>
            <a:ext cx="12192000" cy="2554545"/>
          </a:xfrm>
          <a:prstGeom prst="rect">
            <a:avLst/>
          </a:prstGeom>
        </p:spPr>
        <p:txBody>
          <a:bodyPr wrap="square">
            <a:spAutoFit/>
          </a:bodyPr>
          <a:lstStyle/>
          <a:p>
            <a:pPr marR="0">
              <a:spcBef>
                <a:spcPts val="0"/>
              </a:spcBef>
              <a:spcAft>
                <a:spcPts val="1200"/>
              </a:spcAft>
            </a:pPr>
            <a:r>
              <a:rPr lang="en-US" sz="3200" baseline="30000" dirty="0">
                <a:latin typeface="Times New Roman" panose="02020603050405020304" pitchFamily="18" charset="0"/>
                <a:ea typeface="Calibri" panose="020F0502020204030204" pitchFamily="34" charset="0"/>
                <a:cs typeface="Arial" panose="020B0604020202020204" pitchFamily="34" charset="0"/>
              </a:rPr>
              <a:t>10</a:t>
            </a:r>
            <a:r>
              <a:rPr lang="en-US" sz="3200" dirty="0">
                <a:latin typeface="Times New Roman" panose="02020603050405020304" pitchFamily="18" charset="0"/>
                <a:ea typeface="Calibri" panose="020F0502020204030204" pitchFamily="34" charset="0"/>
                <a:cs typeface="Arial" panose="020B0604020202020204" pitchFamily="34" charset="0"/>
              </a:rPr>
              <a:t> Then Hananiah the prophet took the yoke from the neck of Jeremiah the prophet and broke it. </a:t>
            </a:r>
            <a:r>
              <a:rPr lang="en-US" sz="3200" baseline="30000" dirty="0">
                <a:latin typeface="Times New Roman" panose="02020603050405020304" pitchFamily="18" charset="0"/>
                <a:ea typeface="Calibri" panose="020F0502020204030204" pitchFamily="34" charset="0"/>
                <a:cs typeface="Arial" panose="020B0604020202020204" pitchFamily="34" charset="0"/>
              </a:rPr>
              <a:t>11</a:t>
            </a:r>
            <a:r>
              <a:rPr lang="en-US" sz="3200" dirty="0">
                <a:latin typeface="Times New Roman" panose="02020603050405020304" pitchFamily="18" charset="0"/>
                <a:ea typeface="Calibri" panose="020F0502020204030204" pitchFamily="34" charset="0"/>
                <a:cs typeface="Arial" panose="020B0604020202020204" pitchFamily="34" charset="0"/>
              </a:rPr>
              <a:t> Hananiah spoke in the presence of all the people, saying, “Thus says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‘Even so will I break within two full years the yoke of Nebuchadnezzar king of Babylon from the neck of all the nations.’ ” </a:t>
            </a:r>
          </a:p>
        </p:txBody>
      </p:sp>
    </p:spTree>
    <p:extLst>
      <p:ext uri="{BB962C8B-B14F-4D97-AF65-F5344CB8AC3E}">
        <p14:creationId xmlns:p14="http://schemas.microsoft.com/office/powerpoint/2010/main" val="142102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49CAF-EE92-4FEB-BF7D-55E50893CD8A}"/>
              </a:ext>
            </a:extLst>
          </p:cNvPr>
          <p:cNvSpPr/>
          <p:nvPr/>
        </p:nvSpPr>
        <p:spPr>
          <a:xfrm>
            <a:off x="0" y="0"/>
            <a:ext cx="12192000" cy="4031873"/>
          </a:xfrm>
          <a:prstGeom prst="rect">
            <a:avLst/>
          </a:prstGeom>
        </p:spPr>
        <p:txBody>
          <a:bodyPr wrap="square">
            <a:spAutoFit/>
          </a:bodyPr>
          <a:lstStyle/>
          <a:p>
            <a:pPr marR="0">
              <a:spcBef>
                <a:spcPts val="0"/>
              </a:spcBef>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Then the prophet Jeremiah went his way. </a:t>
            </a:r>
            <a:r>
              <a:rPr lang="en-US" sz="3200" baseline="30000" dirty="0">
                <a:latin typeface="Times New Roman" panose="02020603050405020304" pitchFamily="18" charset="0"/>
                <a:ea typeface="Calibri" panose="020F0502020204030204" pitchFamily="34" charset="0"/>
                <a:cs typeface="Arial" panose="020B0604020202020204" pitchFamily="34" charset="0"/>
              </a:rPr>
              <a:t>12</a:t>
            </a:r>
            <a:r>
              <a:rPr lang="en-US" sz="3200" dirty="0">
                <a:latin typeface="Times New Roman" panose="02020603050405020304" pitchFamily="18" charset="0"/>
                <a:ea typeface="Calibri" panose="020F0502020204030204" pitchFamily="34" charset="0"/>
                <a:cs typeface="Arial" panose="020B0604020202020204" pitchFamily="34" charset="0"/>
              </a:rPr>
              <a:t> The word of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came to Jeremiah after Hananiah the prophet had broken the yoke from off the neck of the prophet Jeremiah, saying, </a:t>
            </a:r>
            <a:r>
              <a:rPr lang="en-US" sz="3200" baseline="30000" dirty="0">
                <a:latin typeface="Times New Roman" panose="02020603050405020304" pitchFamily="18" charset="0"/>
                <a:ea typeface="Calibri" panose="020F0502020204030204" pitchFamily="34" charset="0"/>
                <a:cs typeface="Arial" panose="020B0604020202020204" pitchFamily="34" charset="0"/>
              </a:rPr>
              <a:t>13</a:t>
            </a:r>
            <a:r>
              <a:rPr lang="en-US" sz="3200" dirty="0">
                <a:latin typeface="Times New Roman" panose="02020603050405020304" pitchFamily="18" charset="0"/>
                <a:ea typeface="Calibri" panose="020F0502020204030204" pitchFamily="34" charset="0"/>
                <a:cs typeface="Arial" panose="020B0604020202020204" pitchFamily="34" charset="0"/>
              </a:rPr>
              <a:t> “Go and speak to Hananiah, saying, ‘Thus says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“You have broken the yokes of wood, but you have made instead of them yokes of iron.” </a:t>
            </a:r>
            <a:r>
              <a:rPr lang="en-US" sz="3200" baseline="30000" dirty="0">
                <a:latin typeface="Times New Roman" panose="02020603050405020304" pitchFamily="18" charset="0"/>
                <a:ea typeface="Calibri" panose="020F0502020204030204" pitchFamily="34" charset="0"/>
                <a:cs typeface="Arial" panose="020B0604020202020204" pitchFamily="34" charset="0"/>
              </a:rPr>
              <a:t>14</a:t>
            </a:r>
            <a:r>
              <a:rPr lang="en-US" sz="3200" dirty="0">
                <a:latin typeface="Times New Roman" panose="02020603050405020304" pitchFamily="18" charset="0"/>
                <a:ea typeface="Calibri" panose="020F0502020204030204" pitchFamily="34" charset="0"/>
                <a:cs typeface="Arial" panose="020B0604020202020204" pitchFamily="34" charset="0"/>
              </a:rPr>
              <a:t> ‘For thus says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of hosts, the God of Israel, “I have put a yoke of iron on the neck of all these nations, that they may serve Nebuchadnezzar king of Babylon; and they will serve him. And I have also given him the beasts of the field.” ’ ” </a:t>
            </a:r>
          </a:p>
        </p:txBody>
      </p:sp>
    </p:spTree>
    <p:extLst>
      <p:ext uri="{BB962C8B-B14F-4D97-AF65-F5344CB8AC3E}">
        <p14:creationId xmlns:p14="http://schemas.microsoft.com/office/powerpoint/2010/main" val="25664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080794-439B-4748-891C-D3E5DF898374}"/>
              </a:ext>
            </a:extLst>
          </p:cNvPr>
          <p:cNvSpPr/>
          <p:nvPr/>
        </p:nvSpPr>
        <p:spPr>
          <a:xfrm>
            <a:off x="0" y="1"/>
            <a:ext cx="12192000" cy="3046988"/>
          </a:xfrm>
          <a:prstGeom prst="rect">
            <a:avLst/>
          </a:prstGeom>
        </p:spPr>
        <p:txBody>
          <a:bodyPr wrap="square">
            <a:spAutoFit/>
          </a:bodyPr>
          <a:lstStyle/>
          <a:p>
            <a:pPr marR="0">
              <a:spcBef>
                <a:spcPts val="0"/>
              </a:spcBef>
              <a:spcAft>
                <a:spcPts val="1200"/>
              </a:spcAft>
            </a:pPr>
            <a:r>
              <a:rPr lang="en-US" sz="3200" baseline="30000" dirty="0">
                <a:latin typeface="Times New Roman" panose="02020603050405020304" pitchFamily="18" charset="0"/>
                <a:ea typeface="Calibri" panose="020F0502020204030204" pitchFamily="34" charset="0"/>
                <a:cs typeface="Arial" panose="020B0604020202020204" pitchFamily="34" charset="0"/>
              </a:rPr>
              <a:t>15</a:t>
            </a:r>
            <a:r>
              <a:rPr lang="en-US" sz="3200" dirty="0">
                <a:latin typeface="Times New Roman" panose="02020603050405020304" pitchFamily="18" charset="0"/>
                <a:ea typeface="Calibri" panose="020F0502020204030204" pitchFamily="34" charset="0"/>
                <a:cs typeface="Arial" panose="020B0604020202020204" pitchFamily="34" charset="0"/>
              </a:rPr>
              <a:t> Then Jeremiah the prophet said to Hananiah the prophet, “Listen now, Hananiah,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has not sent you, and you have made this people trust in a lie. </a:t>
            </a:r>
            <a:r>
              <a:rPr lang="en-US" sz="3200" baseline="30000" dirty="0">
                <a:latin typeface="Times New Roman" panose="02020603050405020304" pitchFamily="18" charset="0"/>
                <a:ea typeface="Calibri" panose="020F0502020204030204" pitchFamily="34" charset="0"/>
                <a:cs typeface="Arial" panose="020B0604020202020204" pitchFamily="34" charset="0"/>
              </a:rPr>
              <a:t>16</a:t>
            </a:r>
            <a:r>
              <a:rPr lang="en-US" sz="3200" dirty="0">
                <a:latin typeface="Times New Roman" panose="02020603050405020304" pitchFamily="18" charset="0"/>
                <a:ea typeface="Calibri" panose="020F0502020204030204" pitchFamily="34" charset="0"/>
                <a:cs typeface="Arial" panose="020B0604020202020204" pitchFamily="34" charset="0"/>
              </a:rPr>
              <a:t> “Therefore thus says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‘Behold, I am about to remove you from the face of the earth. This year you are going to die, because you have counseled rebellion against the </a:t>
            </a:r>
            <a:r>
              <a:rPr lang="en-US" sz="3200" cap="small" dirty="0">
                <a:latin typeface="Times New Roman" panose="02020603050405020304" pitchFamily="18" charset="0"/>
                <a:ea typeface="Calibri" panose="020F0502020204030204" pitchFamily="34" charset="0"/>
                <a:cs typeface="Arial" panose="020B0604020202020204" pitchFamily="34" charset="0"/>
              </a:rPr>
              <a:t>Lord</a:t>
            </a:r>
            <a:r>
              <a:rPr lang="en-US" sz="3200" dirty="0">
                <a:latin typeface="Times New Roman" panose="02020603050405020304" pitchFamily="18" charset="0"/>
                <a:ea typeface="Calibri" panose="020F0502020204030204" pitchFamily="34" charset="0"/>
                <a:cs typeface="Arial" panose="020B0604020202020204" pitchFamily="34" charset="0"/>
              </a:rPr>
              <a:t>.’ ” </a:t>
            </a:r>
            <a:r>
              <a:rPr lang="en-US" sz="3200" baseline="30000" dirty="0">
                <a:latin typeface="Times New Roman" panose="02020603050405020304" pitchFamily="18" charset="0"/>
                <a:ea typeface="Calibri" panose="020F0502020204030204" pitchFamily="34" charset="0"/>
                <a:cs typeface="Arial" panose="020B0604020202020204" pitchFamily="34" charset="0"/>
              </a:rPr>
              <a:t>17</a:t>
            </a:r>
            <a:r>
              <a:rPr lang="en-US" sz="3200" dirty="0">
                <a:latin typeface="Times New Roman" panose="02020603050405020304" pitchFamily="18" charset="0"/>
                <a:ea typeface="Calibri" panose="020F0502020204030204" pitchFamily="34" charset="0"/>
                <a:cs typeface="Arial" panose="020B0604020202020204" pitchFamily="34" charset="0"/>
              </a:rPr>
              <a:t> So Hananiah the prophet died in the same year in the seventh month. </a:t>
            </a:r>
          </a:p>
        </p:txBody>
      </p:sp>
    </p:spTree>
    <p:extLst>
      <p:ext uri="{BB962C8B-B14F-4D97-AF65-F5344CB8AC3E}">
        <p14:creationId xmlns:p14="http://schemas.microsoft.com/office/powerpoint/2010/main" val="26422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825C2-45A7-40AC-BFD4-0184B6CC6824}"/>
              </a:ext>
            </a:extLst>
          </p:cNvPr>
          <p:cNvSpPr>
            <a:spLocks noGrp="1"/>
          </p:cNvSpPr>
          <p:nvPr>
            <p:ph type="title"/>
          </p:nvPr>
        </p:nvSpPr>
        <p:spPr/>
        <p:txBody>
          <a:bodyPr/>
          <a:lstStyle/>
          <a:p>
            <a:r>
              <a:rPr lang="en-US" dirty="0"/>
              <a:t>Bethel Church and NAR – Previous Outbreaks</a:t>
            </a:r>
          </a:p>
        </p:txBody>
      </p:sp>
      <p:sp>
        <p:nvSpPr>
          <p:cNvPr id="3" name="Content Placeholder 2">
            <a:extLst>
              <a:ext uri="{FF2B5EF4-FFF2-40B4-BE49-F238E27FC236}">
                <a16:creationId xmlns:a16="http://schemas.microsoft.com/office/drawing/2014/main" id="{D9392E58-90CB-4ABF-9392-D89282D70983}"/>
              </a:ext>
            </a:extLst>
          </p:cNvPr>
          <p:cNvSpPr>
            <a:spLocks noGrp="1"/>
          </p:cNvSpPr>
          <p:nvPr>
            <p:ph idx="1"/>
          </p:nvPr>
        </p:nvSpPr>
        <p:spPr/>
        <p:txBody>
          <a:bodyPr/>
          <a:lstStyle/>
          <a:p>
            <a:r>
              <a:rPr lang="en-US" dirty="0"/>
              <a:t>Phenomenon of false prophets in Bible</a:t>
            </a:r>
          </a:p>
          <a:p>
            <a:pPr lvl="0"/>
            <a:r>
              <a:rPr lang="en-US" dirty="0"/>
              <a:t>Montanism, 2</a:t>
            </a:r>
            <a:r>
              <a:rPr lang="en-US" baseline="30000" dirty="0"/>
              <a:t>nd</a:t>
            </a:r>
            <a:r>
              <a:rPr lang="en-US" dirty="0"/>
              <a:t> century Anatolia, </a:t>
            </a:r>
            <a:r>
              <a:rPr lang="en-US" dirty="0" err="1"/>
              <a:t>Montanus</a:t>
            </a:r>
            <a:r>
              <a:rPr lang="en-US" dirty="0"/>
              <a:t>, the promised Paraclete</a:t>
            </a:r>
          </a:p>
          <a:p>
            <a:pPr lvl="0"/>
            <a:r>
              <a:rPr lang="en-US" dirty="0"/>
              <a:t>Zwickau prophets, encountered by Martin Luther in 16</a:t>
            </a:r>
            <a:r>
              <a:rPr lang="en-US" baseline="30000" dirty="0"/>
              <a:t>th</a:t>
            </a:r>
            <a:r>
              <a:rPr lang="en-US" dirty="0"/>
              <a:t> century</a:t>
            </a:r>
          </a:p>
          <a:p>
            <a:pPr lvl="0"/>
            <a:r>
              <a:rPr lang="en-US" dirty="0" err="1"/>
              <a:t>Irvingites</a:t>
            </a:r>
            <a:r>
              <a:rPr lang="en-US" dirty="0"/>
              <a:t> (1830s)</a:t>
            </a:r>
          </a:p>
          <a:p>
            <a:pPr lvl="0"/>
            <a:r>
              <a:rPr lang="en-US" dirty="0"/>
              <a:t>Kansas City Prophets (1980s)</a:t>
            </a:r>
          </a:p>
          <a:p>
            <a:pPr lvl="0"/>
            <a:r>
              <a:rPr lang="en-US" dirty="0"/>
              <a:t>International House of Prayer (1990s), and the Toronto Blessing</a:t>
            </a:r>
          </a:p>
          <a:p>
            <a:pPr marL="0" indent="0">
              <a:buNone/>
            </a:pPr>
            <a:endParaRPr lang="en-US" dirty="0"/>
          </a:p>
        </p:txBody>
      </p:sp>
    </p:spTree>
    <p:extLst>
      <p:ext uri="{BB962C8B-B14F-4D97-AF65-F5344CB8AC3E}">
        <p14:creationId xmlns:p14="http://schemas.microsoft.com/office/powerpoint/2010/main" val="384994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3 Characteristics</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p:txBody>
          <a:bodyPr>
            <a:normAutofit/>
          </a:bodyPr>
          <a:lstStyle/>
          <a:p>
            <a:r>
              <a:rPr lang="en-US" sz="3200" dirty="0"/>
              <a:t>Restoring apostolic authority</a:t>
            </a:r>
          </a:p>
          <a:p>
            <a:r>
              <a:rPr lang="en-US" sz="3200" dirty="0"/>
              <a:t>Restoring prophetic authority</a:t>
            </a:r>
          </a:p>
          <a:p>
            <a:r>
              <a:rPr lang="en-US" sz="3200" dirty="0"/>
              <a:t>Restoring dominion authority</a:t>
            </a:r>
          </a:p>
        </p:txBody>
      </p:sp>
    </p:spTree>
    <p:extLst>
      <p:ext uri="{BB962C8B-B14F-4D97-AF65-F5344CB8AC3E}">
        <p14:creationId xmlns:p14="http://schemas.microsoft.com/office/powerpoint/2010/main" val="187913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508AA9-5CAB-4BC3-BE20-F3119EDB0533}"/>
              </a:ext>
            </a:extLst>
          </p:cNvPr>
          <p:cNvPicPr>
            <a:picLocks noChangeAspect="1"/>
          </p:cNvPicPr>
          <p:nvPr/>
        </p:nvPicPr>
        <p:blipFill>
          <a:blip r:embed="rId2"/>
          <a:stretch>
            <a:fillRect/>
          </a:stretch>
        </p:blipFill>
        <p:spPr>
          <a:xfrm>
            <a:off x="1297940" y="-3969"/>
            <a:ext cx="4391660" cy="6861969"/>
          </a:xfrm>
          <a:prstGeom prst="rect">
            <a:avLst/>
          </a:prstGeom>
        </p:spPr>
      </p:pic>
      <p:sp>
        <p:nvSpPr>
          <p:cNvPr id="5" name="TextBox 4">
            <a:extLst>
              <a:ext uri="{FF2B5EF4-FFF2-40B4-BE49-F238E27FC236}">
                <a16:creationId xmlns:a16="http://schemas.microsoft.com/office/drawing/2014/main" id="{1DB088B2-B39B-40E7-A06B-4727E0CB3164}"/>
              </a:ext>
            </a:extLst>
          </p:cNvPr>
          <p:cNvSpPr txBox="1"/>
          <p:nvPr/>
        </p:nvSpPr>
        <p:spPr>
          <a:xfrm>
            <a:off x="6096000" y="101600"/>
            <a:ext cx="5384800" cy="2554545"/>
          </a:xfrm>
          <a:prstGeom prst="rect">
            <a:avLst/>
          </a:prstGeom>
          <a:noFill/>
        </p:spPr>
        <p:txBody>
          <a:bodyPr wrap="square" rtlCol="0">
            <a:spAutoFit/>
          </a:bodyPr>
          <a:lstStyle/>
          <a:p>
            <a:r>
              <a:rPr lang="en-US" sz="3200" dirty="0"/>
              <a:t>(Destiny Image: 2013)</a:t>
            </a:r>
          </a:p>
          <a:p>
            <a:endParaRPr lang="en-US" sz="3200" dirty="0"/>
          </a:p>
          <a:p>
            <a:pPr marL="285750" indent="-285750">
              <a:buFont typeface="Arial" panose="020B0604020202020204" pitchFamily="34" charset="0"/>
              <a:buChar char="•"/>
            </a:pPr>
            <a:r>
              <a:rPr lang="en-US" sz="3200" dirty="0"/>
              <a:t>Postmillennial</a:t>
            </a:r>
          </a:p>
          <a:p>
            <a:pPr marL="285750" indent="-285750">
              <a:buFont typeface="Arial" panose="020B0604020202020204" pitchFamily="34" charset="0"/>
              <a:buChar char="•"/>
            </a:pPr>
            <a:r>
              <a:rPr lang="en-US" sz="3200" dirty="0"/>
              <a:t>Replacement Theology</a:t>
            </a:r>
          </a:p>
          <a:p>
            <a:pPr marL="285750" indent="-285750">
              <a:buFont typeface="Arial" panose="020B0604020202020204" pitchFamily="34" charset="0"/>
              <a:buChar char="•"/>
            </a:pPr>
            <a:r>
              <a:rPr lang="en-US" sz="3200" dirty="0"/>
              <a:t>Unconstitutional</a:t>
            </a:r>
          </a:p>
        </p:txBody>
      </p:sp>
    </p:spTree>
    <p:extLst>
      <p:ext uri="{BB962C8B-B14F-4D97-AF65-F5344CB8AC3E}">
        <p14:creationId xmlns:p14="http://schemas.microsoft.com/office/powerpoint/2010/main" val="5689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D05A11-EC8A-4BA6-93FB-441FA42A12C4}"/>
              </a:ext>
            </a:extLst>
          </p:cNvPr>
          <p:cNvPicPr>
            <a:picLocks noChangeAspect="1"/>
          </p:cNvPicPr>
          <p:nvPr/>
        </p:nvPicPr>
        <p:blipFill>
          <a:blip r:embed="rId2"/>
          <a:stretch>
            <a:fillRect/>
          </a:stretch>
        </p:blipFill>
        <p:spPr>
          <a:xfrm>
            <a:off x="0" y="0"/>
            <a:ext cx="6590464" cy="4395788"/>
          </a:xfrm>
          <a:prstGeom prst="rect">
            <a:avLst/>
          </a:prstGeom>
        </p:spPr>
      </p:pic>
      <p:pic>
        <p:nvPicPr>
          <p:cNvPr id="3" name="Picture 2">
            <a:extLst>
              <a:ext uri="{FF2B5EF4-FFF2-40B4-BE49-F238E27FC236}">
                <a16:creationId xmlns:a16="http://schemas.microsoft.com/office/drawing/2014/main" id="{6B9AF560-CDA2-4234-9C40-5E1AB2C27034}"/>
              </a:ext>
            </a:extLst>
          </p:cNvPr>
          <p:cNvPicPr>
            <a:picLocks noChangeAspect="1"/>
          </p:cNvPicPr>
          <p:nvPr/>
        </p:nvPicPr>
        <p:blipFill>
          <a:blip r:embed="rId3"/>
          <a:stretch>
            <a:fillRect/>
          </a:stretch>
        </p:blipFill>
        <p:spPr>
          <a:xfrm>
            <a:off x="5354218" y="3078760"/>
            <a:ext cx="6837782" cy="3769840"/>
          </a:xfrm>
          <a:prstGeom prst="rect">
            <a:avLst/>
          </a:prstGeom>
        </p:spPr>
      </p:pic>
    </p:spTree>
    <p:extLst>
      <p:ext uri="{BB962C8B-B14F-4D97-AF65-F5344CB8AC3E}">
        <p14:creationId xmlns:p14="http://schemas.microsoft.com/office/powerpoint/2010/main" val="15433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4A3260-BF55-4191-ABC6-99F42F2BF4C2}"/>
              </a:ext>
            </a:extLst>
          </p:cNvPr>
          <p:cNvSpPr/>
          <p:nvPr/>
        </p:nvSpPr>
        <p:spPr>
          <a:xfrm>
            <a:off x="0" y="228599"/>
            <a:ext cx="12192000" cy="6124754"/>
          </a:xfrm>
          <a:prstGeom prst="rect">
            <a:avLst/>
          </a:prstGeom>
        </p:spPr>
        <p:txBody>
          <a:bodyPr wrap="square">
            <a:spAutoFit/>
          </a:bodyPr>
          <a:lstStyle/>
          <a:p>
            <a:r>
              <a:rPr lang="en-US" sz="3200" dirty="0"/>
              <a:t>“Bill Johnson, senior leader of Bethel Church in Redding, California, opens this book with a foundational teaching on dominion theology. In simple terms, dominion theology is the idea that Christian believers are called to not only preach the Gospel and win converts to Christ but also to establish the Kingdom of God on the earth. Bill encourages all believers to learn how to walk in the full authority of the Gospel so they can heal the sick, raise the dead, and see people touched and transformed by the power of God.... How does the Church invade Babylon? ... By confidently infiltrating every area of life with the Kingdom of God.”</a:t>
            </a:r>
          </a:p>
          <a:p>
            <a:endParaRPr lang="en-US" dirty="0"/>
          </a:p>
          <a:p>
            <a:endParaRPr lang="en-US" dirty="0"/>
          </a:p>
          <a:p>
            <a:r>
              <a:rPr lang="en-US" i="1" dirty="0"/>
              <a:t>Invading Babylon: The 7 Mountain Mandate</a:t>
            </a:r>
            <a:r>
              <a:rPr lang="en-US" dirty="0"/>
              <a:t>, by Bill Johnson, Lance </a:t>
            </a:r>
            <a:r>
              <a:rPr lang="en-US" dirty="0" err="1"/>
              <a:t>Wallnau</a:t>
            </a:r>
            <a:r>
              <a:rPr lang="en-US" dirty="0"/>
              <a:t>, Alan Vincent, C. Peter Wagner, Che </a:t>
            </a:r>
            <a:r>
              <a:rPr lang="en-US" dirty="0" err="1"/>
              <a:t>Ahn</a:t>
            </a:r>
            <a:r>
              <a:rPr lang="en-US" dirty="0"/>
              <a:t>, and Patricia King (</a:t>
            </a:r>
            <a:r>
              <a:rPr lang="en-US" dirty="0" err="1"/>
              <a:t>Shhippensburg</a:t>
            </a:r>
            <a:r>
              <a:rPr lang="en-US" dirty="0"/>
              <a:t>, PA: Destiny Image, 2013), p. 1.</a:t>
            </a:r>
          </a:p>
        </p:txBody>
      </p:sp>
    </p:spTree>
    <p:extLst>
      <p:ext uri="{BB962C8B-B14F-4D97-AF65-F5344CB8AC3E}">
        <p14:creationId xmlns:p14="http://schemas.microsoft.com/office/powerpoint/2010/main" val="224380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4A3260-BF55-4191-ABC6-99F42F2BF4C2}"/>
              </a:ext>
            </a:extLst>
          </p:cNvPr>
          <p:cNvSpPr/>
          <p:nvPr/>
        </p:nvSpPr>
        <p:spPr>
          <a:xfrm>
            <a:off x="0" y="228599"/>
            <a:ext cx="12192000" cy="6124754"/>
          </a:xfrm>
          <a:prstGeom prst="rect">
            <a:avLst/>
          </a:prstGeom>
        </p:spPr>
        <p:txBody>
          <a:bodyPr wrap="square">
            <a:spAutoFit/>
          </a:bodyPr>
          <a:lstStyle/>
          <a:p>
            <a:r>
              <a:rPr lang="en-US" sz="3200" dirty="0"/>
              <a:t>“The Seven Mountain revelation helps us strategically identify different aspects of society so that cultural transformation can become a manageable task. All of us are called to at least one of these seven mountains: religion, arts, media, business, government, family, and education.... As we begin taking land for our King, we will undoubtedly face great resistance.... The third chapter of this book ... offers a profound teaching about taking spiritual ground </a:t>
            </a:r>
            <a:r>
              <a:rPr lang="en-US" sz="3200" u="sng" dirty="0"/>
              <a:t>by occupying the spiritual gates of our cities. Gates represent the spiritual powers that rule over geographical areas</a:t>
            </a:r>
            <a:r>
              <a:rPr lang="en-US" sz="3200" dirty="0"/>
              <a:t>.”</a:t>
            </a:r>
          </a:p>
          <a:p>
            <a:endParaRPr lang="en-US" sz="3200" dirty="0"/>
          </a:p>
          <a:p>
            <a:endParaRPr lang="en-US" dirty="0"/>
          </a:p>
          <a:p>
            <a:endParaRPr lang="en-US" dirty="0"/>
          </a:p>
          <a:p>
            <a:r>
              <a:rPr lang="en-US" i="1" dirty="0"/>
              <a:t>Invading Babylon: The 7 Mountain Mandate</a:t>
            </a:r>
            <a:r>
              <a:rPr lang="en-US" dirty="0"/>
              <a:t>, by Bill Johnson, Lance </a:t>
            </a:r>
            <a:r>
              <a:rPr lang="en-US" dirty="0" err="1"/>
              <a:t>Wallnau</a:t>
            </a:r>
            <a:r>
              <a:rPr lang="en-US" dirty="0"/>
              <a:t>, Alan Vincent, C. Peter Wagner, Che </a:t>
            </a:r>
            <a:r>
              <a:rPr lang="en-US" dirty="0" err="1"/>
              <a:t>Ahn</a:t>
            </a:r>
            <a:r>
              <a:rPr lang="en-US" dirty="0"/>
              <a:t>, and Patricia King (</a:t>
            </a:r>
            <a:r>
              <a:rPr lang="en-US" dirty="0" err="1"/>
              <a:t>Shhippensburg</a:t>
            </a:r>
            <a:r>
              <a:rPr lang="en-US" dirty="0"/>
              <a:t>, PA: Destiny Image, 2013), p. 1. [Emphasis mine].</a:t>
            </a:r>
          </a:p>
        </p:txBody>
      </p:sp>
    </p:spTree>
    <p:extLst>
      <p:ext uri="{BB962C8B-B14F-4D97-AF65-F5344CB8AC3E}">
        <p14:creationId xmlns:p14="http://schemas.microsoft.com/office/powerpoint/2010/main" val="115625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578B1E-EA3E-497F-8527-016B61DD5D0F}"/>
              </a:ext>
            </a:extLst>
          </p:cNvPr>
          <p:cNvSpPr/>
          <p:nvPr/>
        </p:nvSpPr>
        <p:spPr>
          <a:xfrm>
            <a:off x="317500" y="88901"/>
            <a:ext cx="11976100" cy="4524315"/>
          </a:xfrm>
          <a:prstGeom prst="rect">
            <a:avLst/>
          </a:prstGeom>
        </p:spPr>
        <p:txBody>
          <a:bodyPr wrap="square">
            <a:spAutoFit/>
          </a:bodyPr>
          <a:lstStyle/>
          <a:p>
            <a:r>
              <a:rPr lang="en-US" sz="3200" dirty="0">
                <a:latin typeface="Trebuchet MS" panose="020B0603020202020204" pitchFamily="34" charset="0"/>
              </a:rPr>
              <a:t>Here are the seven mountains, according to the seven mountain mandate:</a:t>
            </a:r>
          </a:p>
          <a:p>
            <a:pPr marL="971550" lvl="1" indent="-514350">
              <a:buFont typeface="+mj-lt"/>
              <a:buAutoNum type="arabicPeriod"/>
            </a:pPr>
            <a:r>
              <a:rPr lang="en-US" sz="3200" dirty="0">
                <a:latin typeface="Trebuchet MS" panose="020B0603020202020204" pitchFamily="34" charset="0"/>
              </a:rPr>
              <a:t>Education</a:t>
            </a:r>
          </a:p>
          <a:p>
            <a:pPr marL="971550" lvl="1" indent="-514350">
              <a:buFont typeface="+mj-lt"/>
              <a:buAutoNum type="arabicPeriod"/>
            </a:pPr>
            <a:r>
              <a:rPr lang="en-US" sz="3200" dirty="0">
                <a:latin typeface="Trebuchet MS" panose="020B0603020202020204" pitchFamily="34" charset="0"/>
              </a:rPr>
              <a:t>Religion</a:t>
            </a:r>
          </a:p>
          <a:p>
            <a:pPr marL="971550" lvl="1" indent="-514350">
              <a:buFont typeface="+mj-lt"/>
              <a:buAutoNum type="arabicPeriod"/>
            </a:pPr>
            <a:r>
              <a:rPr lang="en-US" sz="3200" dirty="0">
                <a:latin typeface="Trebuchet MS" panose="020B0603020202020204" pitchFamily="34" charset="0"/>
              </a:rPr>
              <a:t>Family</a:t>
            </a:r>
          </a:p>
          <a:p>
            <a:pPr marL="971550" lvl="1" indent="-514350">
              <a:buFont typeface="+mj-lt"/>
              <a:buAutoNum type="arabicPeriod"/>
            </a:pPr>
            <a:r>
              <a:rPr lang="en-US" sz="3200" dirty="0">
                <a:latin typeface="Trebuchet MS" panose="020B0603020202020204" pitchFamily="34" charset="0"/>
              </a:rPr>
              <a:t>Business</a:t>
            </a:r>
          </a:p>
          <a:p>
            <a:pPr marL="971550" lvl="1" indent="-514350">
              <a:buFont typeface="+mj-lt"/>
              <a:buAutoNum type="arabicPeriod"/>
            </a:pPr>
            <a:r>
              <a:rPr lang="en-US" sz="3200" dirty="0">
                <a:latin typeface="Trebuchet MS" panose="020B0603020202020204" pitchFamily="34" charset="0"/>
              </a:rPr>
              <a:t>Government/Military</a:t>
            </a:r>
          </a:p>
          <a:p>
            <a:pPr marL="971550" lvl="1" indent="-514350">
              <a:buFont typeface="+mj-lt"/>
              <a:buAutoNum type="arabicPeriod"/>
            </a:pPr>
            <a:r>
              <a:rPr lang="en-US" sz="3200" dirty="0">
                <a:latin typeface="Trebuchet MS" panose="020B0603020202020204" pitchFamily="34" charset="0"/>
              </a:rPr>
              <a:t>Arts/Entertainment</a:t>
            </a:r>
          </a:p>
          <a:p>
            <a:pPr marL="971550" lvl="1" indent="-514350">
              <a:buFont typeface="+mj-lt"/>
              <a:buAutoNum type="arabicPeriod"/>
            </a:pPr>
            <a:r>
              <a:rPr lang="en-US" sz="3200" dirty="0">
                <a:latin typeface="Trebuchet MS" panose="020B0603020202020204" pitchFamily="34" charset="0"/>
              </a:rPr>
              <a:t>Media</a:t>
            </a:r>
            <a:endParaRPr lang="en-US" sz="3200" dirty="0"/>
          </a:p>
        </p:txBody>
      </p:sp>
    </p:spTree>
    <p:extLst>
      <p:ext uri="{BB962C8B-B14F-4D97-AF65-F5344CB8AC3E}">
        <p14:creationId xmlns:p14="http://schemas.microsoft.com/office/powerpoint/2010/main" val="21190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Characteristics</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p:txBody>
          <a:bodyPr>
            <a:normAutofit/>
          </a:bodyPr>
          <a:lstStyle/>
          <a:p>
            <a:r>
              <a:rPr lang="en-US" sz="3200" dirty="0"/>
              <a:t>Restoring apostolic authority</a:t>
            </a:r>
          </a:p>
          <a:p>
            <a:r>
              <a:rPr lang="en-US" sz="3200" dirty="0"/>
              <a:t>Restoring prophetic authority</a:t>
            </a:r>
          </a:p>
          <a:p>
            <a:r>
              <a:rPr lang="en-US" sz="3200" dirty="0"/>
              <a:t>Restoring dominion authority</a:t>
            </a:r>
          </a:p>
          <a:p>
            <a:r>
              <a:rPr lang="en-US" sz="3200" dirty="0"/>
              <a:t>Signs and Wonders</a:t>
            </a:r>
          </a:p>
        </p:txBody>
      </p:sp>
    </p:spTree>
    <p:extLst>
      <p:ext uri="{BB962C8B-B14F-4D97-AF65-F5344CB8AC3E}">
        <p14:creationId xmlns:p14="http://schemas.microsoft.com/office/powerpoint/2010/main" val="31679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Odd Phenomena</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p:txBody>
          <a:bodyPr>
            <a:normAutofit/>
          </a:bodyPr>
          <a:lstStyle/>
          <a:p>
            <a:pPr lvl="0"/>
            <a:r>
              <a:rPr lang="en-US" sz="3200" dirty="0"/>
              <a:t>Glory Cloud (gold dust)</a:t>
            </a:r>
          </a:p>
          <a:p>
            <a:pPr lvl="0"/>
            <a:r>
              <a:rPr lang="en-US" sz="3200" dirty="0"/>
              <a:t>Angel feathers</a:t>
            </a:r>
          </a:p>
          <a:p>
            <a:pPr lvl="0"/>
            <a:r>
              <a:rPr lang="en-US" sz="3200" dirty="0"/>
              <a:t>Diamonds and gems</a:t>
            </a:r>
          </a:p>
          <a:p>
            <a:pPr lvl="0"/>
            <a:r>
              <a:rPr lang="en-US" sz="3200" dirty="0"/>
              <a:t>Grave soaking (picking up a fallen mantle)</a:t>
            </a:r>
          </a:p>
        </p:txBody>
      </p:sp>
    </p:spTree>
    <p:extLst>
      <p:ext uri="{BB962C8B-B14F-4D97-AF65-F5344CB8AC3E}">
        <p14:creationId xmlns:p14="http://schemas.microsoft.com/office/powerpoint/2010/main" val="3363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A80E-9E47-49B0-829D-52129C5BFEA1}"/>
              </a:ext>
            </a:extLst>
          </p:cNvPr>
          <p:cNvSpPr>
            <a:spLocks noGrp="1"/>
          </p:cNvSpPr>
          <p:nvPr>
            <p:ph type="title"/>
          </p:nvPr>
        </p:nvSpPr>
        <p:spPr/>
        <p:txBody>
          <a:bodyPr/>
          <a:lstStyle/>
          <a:p>
            <a:r>
              <a:rPr lang="en-US" dirty="0"/>
              <a:t>Grave Soaking</a:t>
            </a:r>
          </a:p>
        </p:txBody>
      </p:sp>
      <p:sp>
        <p:nvSpPr>
          <p:cNvPr id="3" name="Content Placeholder 2">
            <a:extLst>
              <a:ext uri="{FF2B5EF4-FFF2-40B4-BE49-F238E27FC236}">
                <a16:creationId xmlns:a16="http://schemas.microsoft.com/office/drawing/2014/main" id="{29919188-9CE6-45BA-A3BC-AA6792D9E09D}"/>
              </a:ext>
            </a:extLst>
          </p:cNvPr>
          <p:cNvSpPr>
            <a:spLocks noGrp="1"/>
          </p:cNvSpPr>
          <p:nvPr>
            <p:ph idx="1"/>
          </p:nvPr>
        </p:nvSpPr>
        <p:spPr/>
        <p:txBody>
          <a:bodyPr>
            <a:normAutofit lnSpcReduction="10000"/>
          </a:bodyPr>
          <a:lstStyle/>
          <a:p>
            <a:r>
              <a:rPr lang="en-US" dirty="0"/>
              <a:t>When asked by Dr. Michael Brown whether Bethel Church teaches grave soaking, Bill Johnson replied:</a:t>
            </a:r>
          </a:p>
          <a:p>
            <a:pPr marL="457200" lvl="1" indent="0">
              <a:buNone/>
            </a:pPr>
            <a:r>
              <a:rPr lang="en-US" sz="2800" dirty="0"/>
              <a:t>“We don’t talk to the dead. We don’t seek </a:t>
            </a:r>
            <a:r>
              <a:rPr lang="en-US" sz="2800" dirty="0" err="1"/>
              <a:t>imprintation</a:t>
            </a:r>
            <a:r>
              <a:rPr lang="en-US" sz="2800" dirty="0"/>
              <a:t> from the dead. I have gone to the grave of Charles Finney and prayed, ‘God, do through us what You did through him.’ It’s a point of reminder, but not to </a:t>
            </a:r>
            <a:r>
              <a:rPr lang="en-US" sz="2800" i="1" dirty="0"/>
              <a:t>receive</a:t>
            </a:r>
            <a:r>
              <a:rPr lang="en-US" sz="2800" dirty="0"/>
              <a:t> from them.”</a:t>
            </a:r>
          </a:p>
          <a:p>
            <a:pPr marL="457200" lvl="1" indent="0">
              <a:buNone/>
            </a:pPr>
            <a:endParaRPr lang="en-US" sz="2800" dirty="0"/>
          </a:p>
          <a:p>
            <a:pPr marL="457200" lvl="1" indent="0">
              <a:buNone/>
            </a:pPr>
            <a:endParaRPr lang="en-US" sz="2800" dirty="0"/>
          </a:p>
          <a:p>
            <a:pPr marL="457200" lvl="1" indent="0" algn="r">
              <a:buNone/>
            </a:pPr>
            <a:r>
              <a:rPr lang="en-US" sz="2000" dirty="0"/>
              <a:t>“The Line of Fire with Dr. Michael Brown”</a:t>
            </a:r>
          </a:p>
          <a:p>
            <a:pPr marL="457200" lvl="1" indent="0" algn="r">
              <a:buNone/>
            </a:pPr>
            <a:r>
              <a:rPr lang="en-US" sz="2000" dirty="0"/>
              <a:t>May 11, 2019</a:t>
            </a:r>
          </a:p>
          <a:p>
            <a:pPr marL="457200" lvl="1" indent="0" algn="r">
              <a:buNone/>
            </a:pPr>
            <a:r>
              <a:rPr lang="en-US" sz="2000" dirty="0"/>
              <a:t>https://www.youtube.com/watch?v=uCes2PZVFC4</a:t>
            </a:r>
          </a:p>
        </p:txBody>
      </p:sp>
    </p:spTree>
    <p:extLst>
      <p:ext uri="{BB962C8B-B14F-4D97-AF65-F5344CB8AC3E}">
        <p14:creationId xmlns:p14="http://schemas.microsoft.com/office/powerpoint/2010/main" val="74378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A80E-9E47-49B0-829D-52129C5BFEA1}"/>
              </a:ext>
            </a:extLst>
          </p:cNvPr>
          <p:cNvSpPr>
            <a:spLocks noGrp="1"/>
          </p:cNvSpPr>
          <p:nvPr>
            <p:ph type="title"/>
          </p:nvPr>
        </p:nvSpPr>
        <p:spPr/>
        <p:txBody>
          <a:bodyPr/>
          <a:lstStyle/>
          <a:p>
            <a:r>
              <a:rPr lang="en-US" dirty="0"/>
              <a:t>Grave Soaking</a:t>
            </a:r>
          </a:p>
        </p:txBody>
      </p:sp>
      <p:sp>
        <p:nvSpPr>
          <p:cNvPr id="3" name="Content Placeholder 2">
            <a:extLst>
              <a:ext uri="{FF2B5EF4-FFF2-40B4-BE49-F238E27FC236}">
                <a16:creationId xmlns:a16="http://schemas.microsoft.com/office/drawing/2014/main" id="{29919188-9CE6-45BA-A3BC-AA6792D9E09D}"/>
              </a:ext>
            </a:extLst>
          </p:cNvPr>
          <p:cNvSpPr>
            <a:spLocks noGrp="1"/>
          </p:cNvSpPr>
          <p:nvPr>
            <p:ph idx="1"/>
          </p:nvPr>
        </p:nvSpPr>
        <p:spPr/>
        <p:txBody>
          <a:bodyPr/>
          <a:lstStyle/>
          <a:p>
            <a:r>
              <a:rPr lang="en-US" dirty="0"/>
              <a:t>However, in the book </a:t>
            </a:r>
            <a:r>
              <a:rPr lang="en-US" i="1" dirty="0"/>
              <a:t>The Physics of Heaven </a:t>
            </a:r>
            <a:r>
              <a:rPr lang="en-US" dirty="0"/>
              <a:t>(Destiny Image, 2012), Chapter 4 “Recovering Our Spiritual Inheritance,”</a:t>
            </a:r>
          </a:p>
          <a:p>
            <a:pPr marL="457200" lvl="1" indent="0">
              <a:buNone/>
            </a:pPr>
            <a:r>
              <a:rPr lang="en-US" sz="2800" dirty="0"/>
              <a:t>“Where do we start? We can begin by recovering secrets, mysteries, mantles, and realms of God that have been abandoned and ignored for decades, some of them for centuries…. We’ve been given an inheritance of hundreds of years of mystics, of revivalists, of those who broke into realms of the Spirit to leave something as an inheritance, and it needs to matter to someone.”</a:t>
            </a:r>
          </a:p>
        </p:txBody>
      </p:sp>
    </p:spTree>
    <p:extLst>
      <p:ext uri="{BB962C8B-B14F-4D97-AF65-F5344CB8AC3E}">
        <p14:creationId xmlns:p14="http://schemas.microsoft.com/office/powerpoint/2010/main" val="132628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BA80E-9E47-49B0-829D-52129C5BFEA1}"/>
              </a:ext>
            </a:extLst>
          </p:cNvPr>
          <p:cNvSpPr>
            <a:spLocks noGrp="1"/>
          </p:cNvSpPr>
          <p:nvPr>
            <p:ph type="title"/>
          </p:nvPr>
        </p:nvSpPr>
        <p:spPr/>
        <p:txBody>
          <a:bodyPr/>
          <a:lstStyle/>
          <a:p>
            <a:r>
              <a:rPr lang="en-US" dirty="0"/>
              <a:t>Grave Soaking</a:t>
            </a:r>
          </a:p>
        </p:txBody>
      </p:sp>
      <p:sp>
        <p:nvSpPr>
          <p:cNvPr id="3" name="Content Placeholder 2">
            <a:extLst>
              <a:ext uri="{FF2B5EF4-FFF2-40B4-BE49-F238E27FC236}">
                <a16:creationId xmlns:a16="http://schemas.microsoft.com/office/drawing/2014/main" id="{29919188-9CE6-45BA-A3BC-AA6792D9E09D}"/>
              </a:ext>
            </a:extLst>
          </p:cNvPr>
          <p:cNvSpPr>
            <a:spLocks noGrp="1"/>
          </p:cNvSpPr>
          <p:nvPr>
            <p:ph idx="1"/>
          </p:nvPr>
        </p:nvSpPr>
        <p:spPr/>
        <p:txBody>
          <a:bodyPr/>
          <a:lstStyle/>
          <a:p>
            <a:r>
              <a:rPr lang="en-US" dirty="0"/>
              <a:t>However, in the book </a:t>
            </a:r>
            <a:r>
              <a:rPr lang="en-US" i="1" dirty="0"/>
              <a:t>The Physics of Heaven </a:t>
            </a:r>
            <a:r>
              <a:rPr lang="en-US" dirty="0"/>
              <a:t>(Destiny Image, 2012), Chapter 4 “Recovering Our Spiritual Inheritance,”</a:t>
            </a:r>
          </a:p>
          <a:p>
            <a:pPr marL="457200" lvl="1" indent="0">
              <a:buNone/>
            </a:pPr>
            <a:r>
              <a:rPr lang="en-US" sz="2800" dirty="0"/>
              <a:t>“There are anointings, mantles, revelations, and mysteries that have lain unclaimed, literally where they were </a:t>
            </a:r>
            <a:r>
              <a:rPr lang="en-US" sz="2800" dirty="0" err="1"/>
              <a:t>lefg</a:t>
            </a:r>
            <a:r>
              <a:rPr lang="en-US" sz="2800" dirty="0"/>
              <a:t>, because the generation that walked in them never passed them on. I believe it’s possible for us to recover realms of anointing, realms of insight, realms of God that have been untended for decades simply by choosing to reclaim them and perpetuate them for future generations.”</a:t>
            </a:r>
          </a:p>
        </p:txBody>
      </p:sp>
    </p:spTree>
    <p:extLst>
      <p:ext uri="{BB962C8B-B14F-4D97-AF65-F5344CB8AC3E}">
        <p14:creationId xmlns:p14="http://schemas.microsoft.com/office/powerpoint/2010/main" val="83257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F2DA9-F995-484B-BD2D-EF6C0EDB5C61}"/>
              </a:ext>
            </a:extLst>
          </p:cNvPr>
          <p:cNvPicPr>
            <a:picLocks noChangeAspect="1"/>
          </p:cNvPicPr>
          <p:nvPr/>
        </p:nvPicPr>
        <p:blipFill>
          <a:blip r:embed="rId2"/>
          <a:stretch>
            <a:fillRect/>
          </a:stretch>
        </p:blipFill>
        <p:spPr>
          <a:xfrm>
            <a:off x="7244014" y="0"/>
            <a:ext cx="4834621" cy="6858000"/>
          </a:xfrm>
          <a:prstGeom prst="rect">
            <a:avLst/>
          </a:prstGeom>
        </p:spPr>
      </p:pic>
      <p:sp>
        <p:nvSpPr>
          <p:cNvPr id="3" name="TextBox 2">
            <a:extLst>
              <a:ext uri="{FF2B5EF4-FFF2-40B4-BE49-F238E27FC236}">
                <a16:creationId xmlns:a16="http://schemas.microsoft.com/office/drawing/2014/main" id="{5B5C325C-51FD-4CCD-8677-4F3BFF9555E5}"/>
              </a:ext>
            </a:extLst>
          </p:cNvPr>
          <p:cNvSpPr txBox="1"/>
          <p:nvPr/>
        </p:nvSpPr>
        <p:spPr>
          <a:xfrm>
            <a:off x="276837" y="520117"/>
            <a:ext cx="6266576" cy="369332"/>
          </a:xfrm>
          <a:prstGeom prst="rect">
            <a:avLst/>
          </a:prstGeom>
          <a:noFill/>
        </p:spPr>
        <p:txBody>
          <a:bodyPr wrap="square" rtlCol="0">
            <a:spAutoFit/>
          </a:bodyPr>
          <a:lstStyle/>
          <a:p>
            <a:r>
              <a:rPr lang="en-US" dirty="0"/>
              <a:t>“prayfor5” is Beni Johnson’s twitter handle.</a:t>
            </a:r>
          </a:p>
        </p:txBody>
      </p:sp>
    </p:spTree>
    <p:extLst>
      <p:ext uri="{BB962C8B-B14F-4D97-AF65-F5344CB8AC3E}">
        <p14:creationId xmlns:p14="http://schemas.microsoft.com/office/powerpoint/2010/main" val="192678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5C325C-51FD-4CCD-8677-4F3BFF9555E5}"/>
              </a:ext>
            </a:extLst>
          </p:cNvPr>
          <p:cNvSpPr txBox="1"/>
          <p:nvPr/>
        </p:nvSpPr>
        <p:spPr>
          <a:xfrm>
            <a:off x="276837" y="520117"/>
            <a:ext cx="6266576" cy="369332"/>
          </a:xfrm>
          <a:prstGeom prst="rect">
            <a:avLst/>
          </a:prstGeom>
          <a:noFill/>
        </p:spPr>
        <p:txBody>
          <a:bodyPr wrap="square" rtlCol="0">
            <a:spAutoFit/>
          </a:bodyPr>
          <a:lstStyle/>
          <a:p>
            <a:r>
              <a:rPr lang="en-US" dirty="0"/>
              <a:t>“prayfor5” is Beni Johnson’s twitter handle.</a:t>
            </a:r>
          </a:p>
        </p:txBody>
      </p:sp>
      <p:pic>
        <p:nvPicPr>
          <p:cNvPr id="1026" name="Picture 2" descr="Image result for beni johnson grave soaking&quot;">
            <a:extLst>
              <a:ext uri="{FF2B5EF4-FFF2-40B4-BE49-F238E27FC236}">
                <a16:creationId xmlns:a16="http://schemas.microsoft.com/office/drawing/2014/main" id="{F7C91DD0-4548-46EC-A74C-3133AE75F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7665"/>
            <a:ext cx="56769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C4FA-3815-425C-9712-29F490B805EB}"/>
              </a:ext>
            </a:extLst>
          </p:cNvPr>
          <p:cNvSpPr>
            <a:spLocks noGrp="1"/>
          </p:cNvSpPr>
          <p:nvPr>
            <p:ph type="title"/>
          </p:nvPr>
        </p:nvSpPr>
        <p:spPr/>
        <p:txBody>
          <a:bodyPr/>
          <a:lstStyle/>
          <a:p>
            <a:r>
              <a:rPr lang="en-US" dirty="0"/>
              <a:t>Why this topic at a prophecy conference?</a:t>
            </a:r>
          </a:p>
        </p:txBody>
      </p:sp>
      <p:sp>
        <p:nvSpPr>
          <p:cNvPr id="3" name="Content Placeholder 2">
            <a:extLst>
              <a:ext uri="{FF2B5EF4-FFF2-40B4-BE49-F238E27FC236}">
                <a16:creationId xmlns:a16="http://schemas.microsoft.com/office/drawing/2014/main" id="{671539F4-533B-49B5-8B5F-9A923070E8A5}"/>
              </a:ext>
            </a:extLst>
          </p:cNvPr>
          <p:cNvSpPr>
            <a:spLocks noGrp="1"/>
          </p:cNvSpPr>
          <p:nvPr>
            <p:ph idx="1"/>
          </p:nvPr>
        </p:nvSpPr>
        <p:spPr/>
        <p:txBody>
          <a:bodyPr>
            <a:normAutofit/>
          </a:bodyPr>
          <a:lstStyle/>
          <a:p>
            <a:pPr marL="0" indent="0">
              <a:buNone/>
            </a:pPr>
            <a:r>
              <a:rPr lang="en-US" sz="3200" dirty="0"/>
              <a:t>2 Timothy 3:1–5 But realize this, that in the last days difficult times will come. For men will be lovers of self, lovers of money, boastful, arrogant, revilers, disobedient to parents, ungrateful, unholy, unloving, irreconcilable, malicious gossips, without self-control, brutal, haters of good, treacherous, reckless, conceited, lovers of pleasure rather than lovers of God, holding to a form of godliness, although they have denied its power; Avoid such men as these.</a:t>
            </a:r>
          </a:p>
          <a:p>
            <a:pPr marL="0" indent="0">
              <a:buNone/>
            </a:pPr>
            <a:r>
              <a:rPr lang="en-US" sz="3200" dirty="0"/>
              <a:t>(See also 1 Timothy 4:1-2; 2 Peter 3:3; Jude 17-18)</a:t>
            </a:r>
          </a:p>
        </p:txBody>
      </p:sp>
    </p:spTree>
    <p:extLst>
      <p:ext uri="{BB962C8B-B14F-4D97-AF65-F5344CB8AC3E}">
        <p14:creationId xmlns:p14="http://schemas.microsoft.com/office/powerpoint/2010/main" val="38627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Odd Phenomena</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p:txBody>
          <a:bodyPr>
            <a:normAutofit/>
          </a:bodyPr>
          <a:lstStyle/>
          <a:p>
            <a:pPr lvl="0"/>
            <a:r>
              <a:rPr lang="en-US" sz="3200" dirty="0"/>
              <a:t>Glory Cloud (gold dust)</a:t>
            </a:r>
          </a:p>
          <a:p>
            <a:pPr lvl="0"/>
            <a:r>
              <a:rPr lang="en-US" sz="3200" dirty="0"/>
              <a:t>Angel feathers</a:t>
            </a:r>
          </a:p>
          <a:p>
            <a:pPr lvl="0"/>
            <a:r>
              <a:rPr lang="en-US" sz="3200" dirty="0"/>
              <a:t>Diamonds and gems</a:t>
            </a:r>
          </a:p>
          <a:p>
            <a:pPr lvl="0"/>
            <a:r>
              <a:rPr lang="en-US" sz="3200" dirty="0"/>
              <a:t>Grave soaking (picking up a fallen mantle)</a:t>
            </a:r>
          </a:p>
          <a:p>
            <a:pPr lvl="0"/>
            <a:r>
              <a:rPr lang="en-US" sz="3200" dirty="0"/>
              <a:t>Prayer for an individual’s resurrection from the dead</a:t>
            </a:r>
          </a:p>
        </p:txBody>
      </p:sp>
    </p:spTree>
    <p:extLst>
      <p:ext uri="{BB962C8B-B14F-4D97-AF65-F5344CB8AC3E}">
        <p14:creationId xmlns:p14="http://schemas.microsoft.com/office/powerpoint/2010/main" val="32408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25D25F-0195-409D-A7C2-7F3A76C76F3C}"/>
              </a:ext>
            </a:extLst>
          </p:cNvPr>
          <p:cNvPicPr>
            <a:picLocks noChangeAspect="1"/>
          </p:cNvPicPr>
          <p:nvPr/>
        </p:nvPicPr>
        <p:blipFill>
          <a:blip r:embed="rId2"/>
          <a:stretch>
            <a:fillRect/>
          </a:stretch>
        </p:blipFill>
        <p:spPr>
          <a:xfrm>
            <a:off x="5739460" y="0"/>
            <a:ext cx="6452540" cy="3875714"/>
          </a:xfrm>
          <a:prstGeom prst="rect">
            <a:avLst/>
          </a:prstGeom>
        </p:spPr>
      </p:pic>
      <p:sp>
        <p:nvSpPr>
          <p:cNvPr id="3" name="Rectangle 2">
            <a:extLst>
              <a:ext uri="{FF2B5EF4-FFF2-40B4-BE49-F238E27FC236}">
                <a16:creationId xmlns:a16="http://schemas.microsoft.com/office/drawing/2014/main" id="{01F3410B-2AC0-471A-ACC4-67FE6D062400}"/>
              </a:ext>
            </a:extLst>
          </p:cNvPr>
          <p:cNvSpPr/>
          <p:nvPr/>
        </p:nvSpPr>
        <p:spPr>
          <a:xfrm>
            <a:off x="0" y="0"/>
            <a:ext cx="5739460" cy="4031873"/>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Arial" panose="020B0604020202020204" pitchFamily="34" charset="0"/>
              </a:rPr>
              <a:t>December 14, 2019 a talented young couple, Andrew and </a:t>
            </a:r>
            <a:r>
              <a:rPr lang="en-US" sz="3200" dirty="0" err="1">
                <a:latin typeface="Times New Roman" panose="02020603050405020304" pitchFamily="18" charset="0"/>
                <a:ea typeface="Calibri" panose="020F0502020204030204" pitchFamily="34" charset="0"/>
                <a:cs typeface="Arial" panose="020B0604020202020204" pitchFamily="34" charset="0"/>
              </a:rPr>
              <a:t>Kalley</a:t>
            </a:r>
            <a:r>
              <a:rPr lang="en-US" sz="3200" dirty="0">
                <a:latin typeface="Times New Roman" panose="02020603050405020304" pitchFamily="18" charset="0"/>
                <a:ea typeface="Calibri" panose="020F0502020204030204" pitchFamily="34" charset="0"/>
                <a:cs typeface="Arial" panose="020B0604020202020204" pitchFamily="34" charset="0"/>
              </a:rPr>
              <a:t> </a:t>
            </a:r>
            <a:r>
              <a:rPr lang="en-US" sz="3200" dirty="0" err="1">
                <a:latin typeface="Times New Roman" panose="02020603050405020304" pitchFamily="18" charset="0"/>
                <a:ea typeface="Calibri" panose="020F0502020204030204" pitchFamily="34" charset="0"/>
                <a:cs typeface="Arial" panose="020B0604020202020204" pitchFamily="34" charset="0"/>
              </a:rPr>
              <a:t>Heilingenthal</a:t>
            </a:r>
            <a:r>
              <a:rPr lang="en-US" sz="3200" dirty="0">
                <a:latin typeface="Times New Roman" panose="02020603050405020304" pitchFamily="18" charset="0"/>
                <a:ea typeface="Calibri" panose="020F0502020204030204" pitchFamily="34" charset="0"/>
                <a:cs typeface="Arial" panose="020B0604020202020204" pitchFamily="34" charset="0"/>
              </a:rPr>
              <a:t>, lost their two-year-old child, Olive. The girl simply stopped breathing early December 14, 2019, and when she arrived at the hospital, she was declared dead, and her</a:t>
            </a:r>
            <a:endParaRPr lang="en-US" sz="3200" dirty="0"/>
          </a:p>
        </p:txBody>
      </p:sp>
      <p:sp>
        <p:nvSpPr>
          <p:cNvPr id="4" name="Rectangle 3">
            <a:extLst>
              <a:ext uri="{FF2B5EF4-FFF2-40B4-BE49-F238E27FC236}">
                <a16:creationId xmlns:a16="http://schemas.microsoft.com/office/drawing/2014/main" id="{426D8D8E-0C6B-4AE8-A6C4-83883582A42F}"/>
              </a:ext>
            </a:extLst>
          </p:cNvPr>
          <p:cNvSpPr/>
          <p:nvPr/>
        </p:nvSpPr>
        <p:spPr>
          <a:xfrm>
            <a:off x="0" y="3856245"/>
            <a:ext cx="12192000" cy="3046988"/>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Arial" panose="020B0604020202020204" pitchFamily="34" charset="0"/>
              </a:rPr>
              <a:t>body taken to the morgue. The young grieving couple, members of Bethel Church in Redding, believed that God might perform a miracle and restore Olive’s life. The church supported them in this hope and organized a series of highly public prayer events seeking to raise the little girl back to life. Bill Johnson said during a sermon on December 20, “We have done this in accordance with the Bible.”</a:t>
            </a:r>
            <a:endParaRPr lang="en-US" sz="3200" dirty="0"/>
          </a:p>
        </p:txBody>
      </p:sp>
    </p:spTree>
    <p:extLst>
      <p:ext uri="{BB962C8B-B14F-4D97-AF65-F5344CB8AC3E}">
        <p14:creationId xmlns:p14="http://schemas.microsoft.com/office/powerpoint/2010/main" val="2465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69985-FAA9-45B1-A80A-D120156288E7}"/>
              </a:ext>
            </a:extLst>
          </p:cNvPr>
          <p:cNvSpPr>
            <a:spLocks noGrp="1"/>
          </p:cNvSpPr>
          <p:nvPr>
            <p:ph type="ctrTitle"/>
          </p:nvPr>
        </p:nvSpPr>
        <p:spPr/>
        <p:txBody>
          <a:bodyPr>
            <a:normAutofit fontScale="90000"/>
          </a:bodyPr>
          <a:lstStyle/>
          <a:p>
            <a:r>
              <a:rPr lang="en-US" dirty="0"/>
              <a:t>Bethel Church </a:t>
            </a:r>
            <a:br>
              <a:rPr lang="en-US" dirty="0"/>
            </a:br>
            <a:r>
              <a:rPr lang="en-US" dirty="0"/>
              <a:t>and the </a:t>
            </a:r>
            <a:br>
              <a:rPr lang="en-US" dirty="0"/>
            </a:br>
            <a:r>
              <a:rPr lang="en-US" dirty="0"/>
              <a:t>New Apostolic Reformation</a:t>
            </a:r>
          </a:p>
        </p:txBody>
      </p:sp>
      <p:sp>
        <p:nvSpPr>
          <p:cNvPr id="3" name="Subtitle 2">
            <a:extLst>
              <a:ext uri="{FF2B5EF4-FFF2-40B4-BE49-F238E27FC236}">
                <a16:creationId xmlns:a16="http://schemas.microsoft.com/office/drawing/2014/main" id="{333C74AA-4409-404A-8744-A9B3AE815603}"/>
              </a:ext>
            </a:extLst>
          </p:cNvPr>
          <p:cNvSpPr>
            <a:spLocks noGrp="1"/>
          </p:cNvSpPr>
          <p:nvPr>
            <p:ph type="subTitle" idx="1"/>
          </p:nvPr>
        </p:nvSpPr>
        <p:spPr/>
        <p:txBody>
          <a:bodyPr/>
          <a:lstStyle/>
          <a:p>
            <a:r>
              <a:rPr lang="en-US" dirty="0"/>
              <a:t>Part 2, A Biblical Evaluation</a:t>
            </a:r>
          </a:p>
          <a:p>
            <a:r>
              <a:rPr lang="en-US" dirty="0"/>
              <a:t>Dr. G. Allen Gunn</a:t>
            </a:r>
          </a:p>
          <a:p>
            <a:r>
              <a:rPr lang="en-US" dirty="0"/>
              <a:t>Shasta Bible College and Graduate School</a:t>
            </a:r>
          </a:p>
        </p:txBody>
      </p:sp>
    </p:spTree>
    <p:extLst>
      <p:ext uri="{BB962C8B-B14F-4D97-AF65-F5344CB8AC3E}">
        <p14:creationId xmlns:p14="http://schemas.microsoft.com/office/powerpoint/2010/main" val="138606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71D4-1B8C-415F-BA71-325CC959DDE5}"/>
              </a:ext>
            </a:extLst>
          </p:cNvPr>
          <p:cNvSpPr>
            <a:spLocks noGrp="1"/>
          </p:cNvSpPr>
          <p:nvPr>
            <p:ph type="title"/>
          </p:nvPr>
        </p:nvSpPr>
        <p:spPr/>
        <p:txBody>
          <a:bodyPr/>
          <a:lstStyle/>
          <a:p>
            <a:r>
              <a:rPr lang="en-US" dirty="0"/>
              <a:t>Bethel Church and the New Apostolic Reformation</a:t>
            </a:r>
          </a:p>
        </p:txBody>
      </p:sp>
      <p:sp>
        <p:nvSpPr>
          <p:cNvPr id="3" name="Content Placeholder 2">
            <a:extLst>
              <a:ext uri="{FF2B5EF4-FFF2-40B4-BE49-F238E27FC236}">
                <a16:creationId xmlns:a16="http://schemas.microsoft.com/office/drawing/2014/main" id="{A04D2800-FC68-4C60-8D76-40253788130E}"/>
              </a:ext>
            </a:extLst>
          </p:cNvPr>
          <p:cNvSpPr>
            <a:spLocks noGrp="1"/>
          </p:cNvSpPr>
          <p:nvPr>
            <p:ph idx="1"/>
          </p:nvPr>
        </p:nvSpPr>
        <p:spPr/>
        <p:txBody>
          <a:bodyPr/>
          <a:lstStyle/>
          <a:p>
            <a:pPr marL="0" indent="0">
              <a:buNone/>
            </a:pPr>
            <a:r>
              <a:rPr lang="en-US" dirty="0"/>
              <a:t>Three doctrinal aberrations:</a:t>
            </a:r>
          </a:p>
          <a:p>
            <a:pPr marL="514350" indent="-514350">
              <a:buFont typeface="+mj-lt"/>
              <a:buAutoNum type="arabicPeriod"/>
            </a:pPr>
            <a:r>
              <a:rPr lang="en-US" dirty="0"/>
              <a:t>Restoration of the Apostolic Office</a:t>
            </a:r>
          </a:p>
          <a:p>
            <a:pPr marL="514350" indent="-514350">
              <a:buFont typeface="+mj-lt"/>
              <a:buAutoNum type="arabicPeriod"/>
            </a:pPr>
            <a:r>
              <a:rPr lang="en-US" dirty="0"/>
              <a:t>Restoration of the Prophetic Office</a:t>
            </a:r>
          </a:p>
          <a:p>
            <a:pPr marL="514350" indent="-514350">
              <a:buFont typeface="+mj-lt"/>
              <a:buAutoNum type="arabicPeriod"/>
            </a:pPr>
            <a:r>
              <a:rPr lang="en-US" dirty="0"/>
              <a:t>Dominion Theology</a:t>
            </a:r>
          </a:p>
        </p:txBody>
      </p:sp>
    </p:spTree>
    <p:extLst>
      <p:ext uri="{BB962C8B-B14F-4D97-AF65-F5344CB8AC3E}">
        <p14:creationId xmlns:p14="http://schemas.microsoft.com/office/powerpoint/2010/main" val="11268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71D4-1B8C-415F-BA71-325CC959DDE5}"/>
              </a:ext>
            </a:extLst>
          </p:cNvPr>
          <p:cNvSpPr>
            <a:spLocks noGrp="1"/>
          </p:cNvSpPr>
          <p:nvPr>
            <p:ph type="title"/>
          </p:nvPr>
        </p:nvSpPr>
        <p:spPr/>
        <p:txBody>
          <a:bodyPr/>
          <a:lstStyle/>
          <a:p>
            <a:r>
              <a:rPr lang="en-US" dirty="0"/>
              <a:t>Bethel Church and the New Apostolic Reformation</a:t>
            </a:r>
          </a:p>
        </p:txBody>
      </p:sp>
      <p:sp>
        <p:nvSpPr>
          <p:cNvPr id="3" name="Content Placeholder 2">
            <a:extLst>
              <a:ext uri="{FF2B5EF4-FFF2-40B4-BE49-F238E27FC236}">
                <a16:creationId xmlns:a16="http://schemas.microsoft.com/office/drawing/2014/main" id="{A04D2800-FC68-4C60-8D76-40253788130E}"/>
              </a:ext>
            </a:extLst>
          </p:cNvPr>
          <p:cNvSpPr>
            <a:spLocks noGrp="1"/>
          </p:cNvSpPr>
          <p:nvPr>
            <p:ph idx="1"/>
          </p:nvPr>
        </p:nvSpPr>
        <p:spPr/>
        <p:txBody>
          <a:bodyPr/>
          <a:lstStyle/>
          <a:p>
            <a:pPr marL="0" indent="0">
              <a:buNone/>
            </a:pPr>
            <a:r>
              <a:rPr lang="en-US" dirty="0"/>
              <a:t>Three doctrinal aberrations:</a:t>
            </a:r>
          </a:p>
          <a:p>
            <a:pPr marL="514350" indent="-514350">
              <a:buFont typeface="+mj-lt"/>
              <a:buAutoNum type="arabicPeriod"/>
            </a:pPr>
            <a:r>
              <a:rPr lang="en-US" dirty="0"/>
              <a:t>Restoration of the Apostolic Office</a:t>
            </a:r>
          </a:p>
          <a:p>
            <a:pPr marL="0" indent="0">
              <a:buNone/>
            </a:pPr>
            <a:r>
              <a:rPr lang="en-US" dirty="0">
                <a:latin typeface="Times New Roman" panose="02020603050405020304" pitchFamily="18" charset="0"/>
                <a:cs typeface="Arial" panose="020B0604020202020204" pitchFamily="34" charset="0"/>
              </a:rPr>
              <a:t>False apostles, Rev. 2:2 (to Ephesus) I know your deeds and your toil and perseverance, and that you cannot tolerate evil men, and you put to the test those who call themselves apostles, and they are not, and you found them to be false.</a:t>
            </a:r>
          </a:p>
        </p:txBody>
      </p:sp>
    </p:spTree>
    <p:extLst>
      <p:ext uri="{BB962C8B-B14F-4D97-AF65-F5344CB8AC3E}">
        <p14:creationId xmlns:p14="http://schemas.microsoft.com/office/powerpoint/2010/main" val="406815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71D4-1B8C-415F-BA71-325CC959DDE5}"/>
              </a:ext>
            </a:extLst>
          </p:cNvPr>
          <p:cNvSpPr>
            <a:spLocks noGrp="1"/>
          </p:cNvSpPr>
          <p:nvPr>
            <p:ph type="title"/>
          </p:nvPr>
        </p:nvSpPr>
        <p:spPr/>
        <p:txBody>
          <a:bodyPr/>
          <a:lstStyle/>
          <a:p>
            <a:r>
              <a:rPr lang="en-US" dirty="0"/>
              <a:t>Bethel Church and the New Apostolic Reformation</a:t>
            </a:r>
          </a:p>
        </p:txBody>
      </p:sp>
      <p:sp>
        <p:nvSpPr>
          <p:cNvPr id="3" name="Content Placeholder 2">
            <a:extLst>
              <a:ext uri="{FF2B5EF4-FFF2-40B4-BE49-F238E27FC236}">
                <a16:creationId xmlns:a16="http://schemas.microsoft.com/office/drawing/2014/main" id="{A04D2800-FC68-4C60-8D76-40253788130E}"/>
              </a:ext>
            </a:extLst>
          </p:cNvPr>
          <p:cNvSpPr>
            <a:spLocks noGrp="1"/>
          </p:cNvSpPr>
          <p:nvPr>
            <p:ph idx="1"/>
          </p:nvPr>
        </p:nvSpPr>
        <p:spPr/>
        <p:txBody>
          <a:bodyPr/>
          <a:lstStyle/>
          <a:p>
            <a:pPr marL="0" indent="0">
              <a:buNone/>
            </a:pPr>
            <a:r>
              <a:rPr lang="en-US" dirty="0"/>
              <a:t>Three doctrinal aberrations:</a:t>
            </a:r>
          </a:p>
          <a:p>
            <a:pPr marL="514350" indent="-514350">
              <a:buFont typeface="+mj-lt"/>
              <a:buAutoNum type="arabicPeriod"/>
            </a:pPr>
            <a:r>
              <a:rPr lang="en-US" dirty="0"/>
              <a:t>Restoration of the Apostolic Office</a:t>
            </a:r>
          </a:p>
          <a:p>
            <a:pPr marL="514350" indent="-514350">
              <a:buFont typeface="+mj-lt"/>
              <a:buAutoNum type="arabicPeriod"/>
            </a:pPr>
            <a:r>
              <a:rPr lang="en-US" dirty="0"/>
              <a:t>Restoration of the Prophetic Office</a:t>
            </a:r>
          </a:p>
          <a:p>
            <a:pPr marL="0" indent="0">
              <a:buNone/>
            </a:pPr>
            <a:r>
              <a:rPr lang="en-US" dirty="0">
                <a:latin typeface="Times New Roman" panose="02020603050405020304" pitchFamily="18" charset="0"/>
                <a:ea typeface="Calibri" panose="020F0502020204030204" pitchFamily="34" charset="0"/>
                <a:cs typeface="Arial" panose="020B0604020202020204" pitchFamily="34" charset="0"/>
              </a:rPr>
              <a:t>False prophets, Rev. 2:20 (to Thyatira) But I have </a:t>
            </a:r>
            <a:r>
              <a:rPr lang="en-US" i="1" dirty="0">
                <a:latin typeface="Times New Roman" panose="02020603050405020304" pitchFamily="18" charset="0"/>
                <a:ea typeface="Calibri" panose="020F0502020204030204" pitchFamily="34" charset="0"/>
                <a:cs typeface="Arial" panose="020B0604020202020204" pitchFamily="34" charset="0"/>
              </a:rPr>
              <a:t>this</a:t>
            </a:r>
            <a:r>
              <a:rPr lang="en-US" dirty="0">
                <a:latin typeface="Times New Roman" panose="02020603050405020304" pitchFamily="18" charset="0"/>
                <a:ea typeface="Calibri" panose="020F0502020204030204" pitchFamily="34" charset="0"/>
                <a:cs typeface="Arial" panose="020B0604020202020204" pitchFamily="34" charset="0"/>
              </a:rPr>
              <a:t> against you, that you tolerate the woman Jezebel, who calls herself a prophetess, and she teaches and leads My bond-servants astray so that they commit </a:t>
            </a:r>
            <a:r>
              <a:rPr lang="en-US" i="1" dirty="0">
                <a:latin typeface="Times New Roman" panose="02020603050405020304" pitchFamily="18" charset="0"/>
                <a:ea typeface="Calibri" panose="020F0502020204030204" pitchFamily="34" charset="0"/>
                <a:cs typeface="Arial" panose="020B0604020202020204" pitchFamily="34" charset="0"/>
              </a:rPr>
              <a:t>acts of</a:t>
            </a:r>
            <a:r>
              <a:rPr lang="en-US" dirty="0">
                <a:latin typeface="Times New Roman" panose="02020603050405020304" pitchFamily="18" charset="0"/>
                <a:ea typeface="Calibri" panose="020F0502020204030204" pitchFamily="34" charset="0"/>
                <a:cs typeface="Arial" panose="020B0604020202020204" pitchFamily="34" charset="0"/>
              </a:rPr>
              <a:t> immorality and eat things sacrificed to idols.</a:t>
            </a:r>
            <a:endParaRPr lang="en-US" dirty="0"/>
          </a:p>
        </p:txBody>
      </p:sp>
    </p:spTree>
    <p:extLst>
      <p:ext uri="{BB962C8B-B14F-4D97-AF65-F5344CB8AC3E}">
        <p14:creationId xmlns:p14="http://schemas.microsoft.com/office/powerpoint/2010/main" val="426613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371D4-1B8C-415F-BA71-325CC959DDE5}"/>
              </a:ext>
            </a:extLst>
          </p:cNvPr>
          <p:cNvSpPr>
            <a:spLocks noGrp="1"/>
          </p:cNvSpPr>
          <p:nvPr>
            <p:ph type="title"/>
          </p:nvPr>
        </p:nvSpPr>
        <p:spPr/>
        <p:txBody>
          <a:bodyPr/>
          <a:lstStyle/>
          <a:p>
            <a:r>
              <a:rPr lang="en-US" dirty="0"/>
              <a:t>Bethel Church and the New Apostolic Reformation</a:t>
            </a:r>
          </a:p>
        </p:txBody>
      </p:sp>
      <p:sp>
        <p:nvSpPr>
          <p:cNvPr id="3" name="Content Placeholder 2">
            <a:extLst>
              <a:ext uri="{FF2B5EF4-FFF2-40B4-BE49-F238E27FC236}">
                <a16:creationId xmlns:a16="http://schemas.microsoft.com/office/drawing/2014/main" id="{A04D2800-FC68-4C60-8D76-40253788130E}"/>
              </a:ext>
            </a:extLst>
          </p:cNvPr>
          <p:cNvSpPr>
            <a:spLocks noGrp="1"/>
          </p:cNvSpPr>
          <p:nvPr>
            <p:ph idx="1"/>
          </p:nvPr>
        </p:nvSpPr>
        <p:spPr/>
        <p:txBody>
          <a:bodyPr/>
          <a:lstStyle/>
          <a:p>
            <a:pPr marL="0" indent="0">
              <a:buNone/>
            </a:pPr>
            <a:r>
              <a:rPr lang="en-US" dirty="0"/>
              <a:t>Three doctrinal aberrations:</a:t>
            </a:r>
          </a:p>
          <a:p>
            <a:pPr marL="514350" indent="-514350">
              <a:buFont typeface="+mj-lt"/>
              <a:buAutoNum type="arabicPeriod"/>
            </a:pPr>
            <a:r>
              <a:rPr lang="en-US" dirty="0"/>
              <a:t>Restoration of the Apostolic Office</a:t>
            </a:r>
          </a:p>
          <a:p>
            <a:pPr marL="514350" indent="-514350">
              <a:buFont typeface="+mj-lt"/>
              <a:buAutoNum type="arabicPeriod"/>
            </a:pPr>
            <a:r>
              <a:rPr lang="en-US" dirty="0"/>
              <a:t>Restoration of the Prophetic Office</a:t>
            </a:r>
          </a:p>
          <a:p>
            <a:pPr marL="514350" indent="-514350">
              <a:buFont typeface="+mj-lt"/>
              <a:buAutoNum type="arabicPeriod"/>
            </a:pPr>
            <a:r>
              <a:rPr lang="en-US" dirty="0"/>
              <a:t>Dominion Theology</a:t>
            </a:r>
          </a:p>
          <a:p>
            <a:pPr marL="0" indent="0">
              <a:buNone/>
            </a:pPr>
            <a:r>
              <a:rPr lang="en-US" dirty="0">
                <a:latin typeface="Times New Roman" panose="02020603050405020304" pitchFamily="18" charset="0"/>
                <a:ea typeface="Calibri" panose="020F0502020204030204" pitchFamily="34" charset="0"/>
                <a:cs typeface="Arial" panose="020B0604020202020204" pitchFamily="34" charset="0"/>
              </a:rPr>
              <a:t>False Jews, Rev. 3:9 (to Philadelphia) Behold, I will cause </a:t>
            </a:r>
            <a:r>
              <a:rPr lang="en-US" i="1" dirty="0">
                <a:latin typeface="Times New Roman" panose="02020603050405020304" pitchFamily="18" charset="0"/>
                <a:ea typeface="Calibri" panose="020F0502020204030204" pitchFamily="34" charset="0"/>
                <a:cs typeface="Arial" panose="020B0604020202020204" pitchFamily="34" charset="0"/>
              </a:rPr>
              <a:t>those</a:t>
            </a:r>
            <a:r>
              <a:rPr lang="en-US" dirty="0">
                <a:latin typeface="Times New Roman" panose="02020603050405020304" pitchFamily="18" charset="0"/>
                <a:ea typeface="Calibri" panose="020F0502020204030204" pitchFamily="34" charset="0"/>
                <a:cs typeface="Arial" panose="020B0604020202020204" pitchFamily="34" charset="0"/>
              </a:rPr>
              <a:t> of the synagogue of Satan, who say that they are Jews and are not, but lie—I will make them come and bow down at your feet, and </a:t>
            </a:r>
            <a:r>
              <a:rPr lang="en-US" i="1" dirty="0">
                <a:latin typeface="Times New Roman" panose="02020603050405020304" pitchFamily="18" charset="0"/>
                <a:ea typeface="Calibri" panose="020F0502020204030204" pitchFamily="34" charset="0"/>
                <a:cs typeface="Arial" panose="020B0604020202020204" pitchFamily="34" charset="0"/>
              </a:rPr>
              <a:t>make them</a:t>
            </a:r>
            <a:r>
              <a:rPr lang="en-US" dirty="0">
                <a:latin typeface="Times New Roman" panose="02020603050405020304" pitchFamily="18" charset="0"/>
                <a:ea typeface="Calibri" panose="020F0502020204030204" pitchFamily="34" charset="0"/>
                <a:cs typeface="Arial" panose="020B0604020202020204" pitchFamily="34" charset="0"/>
              </a:rPr>
              <a:t> know that I have loved you. </a:t>
            </a:r>
            <a:endParaRPr lang="en-US" dirty="0"/>
          </a:p>
        </p:txBody>
      </p:sp>
    </p:spTree>
    <p:extLst>
      <p:ext uri="{BB962C8B-B14F-4D97-AF65-F5344CB8AC3E}">
        <p14:creationId xmlns:p14="http://schemas.microsoft.com/office/powerpoint/2010/main" val="405181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endParaRPr lang="el-GR" dirty="0"/>
          </a:p>
          <a:p>
            <a:pPr marL="0" indent="0">
              <a:buNone/>
            </a:pPr>
            <a:r>
              <a:rPr lang="en-US" dirty="0"/>
              <a:t>Used as the term for the </a:t>
            </a:r>
            <a:r>
              <a:rPr lang="en-US" i="1" dirty="0"/>
              <a:t>office</a:t>
            </a:r>
            <a:r>
              <a:rPr lang="en-US" dirty="0"/>
              <a:t> of apostle</a:t>
            </a:r>
          </a:p>
          <a:p>
            <a:pPr marL="0" indent="0">
              <a:buNone/>
            </a:pPr>
            <a:endParaRPr lang="en-US" dirty="0"/>
          </a:p>
        </p:txBody>
      </p:sp>
    </p:spTree>
    <p:extLst>
      <p:ext uri="{BB962C8B-B14F-4D97-AF65-F5344CB8AC3E}">
        <p14:creationId xmlns:p14="http://schemas.microsoft.com/office/powerpoint/2010/main" val="24785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endParaRPr lang="el-GR" dirty="0"/>
          </a:p>
          <a:p>
            <a:pPr marL="0" indent="0">
              <a:buNone/>
            </a:pPr>
            <a:r>
              <a:rPr lang="en-US" dirty="0"/>
              <a:t>Matthew 10:2–4 Now the names of the twelve apostles are these: The first, Simon, who is called Peter, and Andrew his brother; and James the son of Zebedee, and John his brother; </a:t>
            </a:r>
            <a:r>
              <a:rPr lang="en-US" baseline="30000" dirty="0"/>
              <a:t>3</a:t>
            </a:r>
            <a:r>
              <a:rPr lang="en-US" dirty="0"/>
              <a:t> Philip and Bartholomew; Thomas and Matthew the tax collector; James the son of Alphaeus, and Thaddaeus; </a:t>
            </a:r>
            <a:r>
              <a:rPr lang="en-US" baseline="30000" dirty="0"/>
              <a:t>4</a:t>
            </a:r>
            <a:r>
              <a:rPr lang="en-US" dirty="0"/>
              <a:t> Simon the Zealot, and Judas Iscariot, the one who betrayed Him.</a:t>
            </a:r>
          </a:p>
          <a:p>
            <a:pPr marL="0" indent="0">
              <a:buNone/>
            </a:pPr>
            <a:endParaRPr lang="en-US" dirty="0"/>
          </a:p>
        </p:txBody>
      </p:sp>
    </p:spTree>
    <p:extLst>
      <p:ext uri="{BB962C8B-B14F-4D97-AF65-F5344CB8AC3E}">
        <p14:creationId xmlns:p14="http://schemas.microsoft.com/office/powerpoint/2010/main" val="55513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endParaRPr lang="el-GR" dirty="0"/>
          </a:p>
          <a:p>
            <a:pPr marL="0" indent="0">
              <a:buNone/>
            </a:pPr>
            <a:r>
              <a:rPr lang="en-US" dirty="0"/>
              <a:t>Acts 5:28–29 “We gave you strict orders not to continue teaching in this name, and yet, you have filled Jerusalem with your teaching and intend to bring this man’s blood upon us.” But Peter and the apostles answered, “We must obey God rather than men.</a:t>
            </a:r>
          </a:p>
          <a:p>
            <a:pPr marL="0" indent="0">
              <a:buNone/>
            </a:pPr>
            <a:endParaRPr lang="en-US" dirty="0"/>
          </a:p>
        </p:txBody>
      </p:sp>
    </p:spTree>
    <p:extLst>
      <p:ext uri="{BB962C8B-B14F-4D97-AF65-F5344CB8AC3E}">
        <p14:creationId xmlns:p14="http://schemas.microsoft.com/office/powerpoint/2010/main" val="321393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5FF22A-B48F-4ACE-BBAE-6E9E010E58F2}"/>
              </a:ext>
            </a:extLst>
          </p:cNvPr>
          <p:cNvPicPr>
            <a:picLocks noChangeAspect="1"/>
          </p:cNvPicPr>
          <p:nvPr/>
        </p:nvPicPr>
        <p:blipFill>
          <a:blip r:embed="rId2"/>
          <a:stretch>
            <a:fillRect/>
          </a:stretch>
        </p:blipFill>
        <p:spPr>
          <a:xfrm>
            <a:off x="5334702" y="0"/>
            <a:ext cx="6858000" cy="6858000"/>
          </a:xfrm>
          <a:prstGeom prst="rect">
            <a:avLst/>
          </a:prstGeom>
        </p:spPr>
      </p:pic>
      <p:sp>
        <p:nvSpPr>
          <p:cNvPr id="5" name="TextBox 4">
            <a:extLst>
              <a:ext uri="{FF2B5EF4-FFF2-40B4-BE49-F238E27FC236}">
                <a16:creationId xmlns:a16="http://schemas.microsoft.com/office/drawing/2014/main" id="{4118BFAD-8DDB-4BB8-85DE-7E51C189ED0F}"/>
              </a:ext>
            </a:extLst>
          </p:cNvPr>
          <p:cNvSpPr txBox="1"/>
          <p:nvPr/>
        </p:nvSpPr>
        <p:spPr>
          <a:xfrm>
            <a:off x="159391" y="570451"/>
            <a:ext cx="4915948" cy="861774"/>
          </a:xfrm>
          <a:prstGeom prst="rect">
            <a:avLst/>
          </a:prstGeom>
          <a:noFill/>
        </p:spPr>
        <p:txBody>
          <a:bodyPr wrap="square" rtlCol="0">
            <a:spAutoFit/>
          </a:bodyPr>
          <a:lstStyle/>
          <a:p>
            <a:r>
              <a:rPr lang="en-US" sz="3200" dirty="0"/>
              <a:t>Bill &amp; Beni Johnson</a:t>
            </a:r>
          </a:p>
          <a:p>
            <a:r>
              <a:rPr lang="en-US" dirty="0"/>
              <a:t>Apostle and Prophet at Bethel Church, Redding</a:t>
            </a:r>
          </a:p>
        </p:txBody>
      </p:sp>
    </p:spTree>
    <p:extLst>
      <p:ext uri="{BB962C8B-B14F-4D97-AF65-F5344CB8AC3E}">
        <p14:creationId xmlns:p14="http://schemas.microsoft.com/office/powerpoint/2010/main" val="2323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endParaRPr lang="el-GR" dirty="0"/>
          </a:p>
          <a:p>
            <a:pPr marL="0" indent="0">
              <a:buNone/>
            </a:pPr>
            <a:r>
              <a:rPr lang="en-US" dirty="0"/>
              <a:t>Romans 1:1 Paul, a bond-servant of Christ Jesus, called as an apostle, set apart for the gospel of God,</a:t>
            </a:r>
          </a:p>
          <a:p>
            <a:pPr marL="0" indent="0">
              <a:buNone/>
            </a:pPr>
            <a:endParaRPr lang="en-US" dirty="0"/>
          </a:p>
        </p:txBody>
      </p:sp>
    </p:spTree>
    <p:extLst>
      <p:ext uri="{BB962C8B-B14F-4D97-AF65-F5344CB8AC3E}">
        <p14:creationId xmlns:p14="http://schemas.microsoft.com/office/powerpoint/2010/main" val="29507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p>
          <a:p>
            <a:r>
              <a:rPr lang="en-US" dirty="0"/>
              <a:t>Non-technical use of the term “apostle” (</a:t>
            </a:r>
            <a:r>
              <a:rPr lang="el-GR" dirty="0"/>
              <a:t>ἀπόστολος</a:t>
            </a:r>
            <a:r>
              <a:rPr lang="en-US" dirty="0"/>
              <a:t>)</a:t>
            </a:r>
          </a:p>
          <a:p>
            <a:pPr marL="0" indent="0">
              <a:buNone/>
            </a:pPr>
            <a:r>
              <a:rPr lang="en-US" dirty="0"/>
              <a:t>Used as a term for a </a:t>
            </a:r>
            <a:r>
              <a:rPr lang="en-US" i="1" dirty="0"/>
              <a:t>gift</a:t>
            </a:r>
            <a:r>
              <a:rPr lang="en-US" dirty="0"/>
              <a:t> or </a:t>
            </a:r>
            <a:r>
              <a:rPr lang="en-US" i="1" dirty="0"/>
              <a:t>ministry description.</a:t>
            </a:r>
            <a:endParaRPr lang="en-US" dirty="0"/>
          </a:p>
        </p:txBody>
      </p:sp>
    </p:spTree>
    <p:extLst>
      <p:ext uri="{BB962C8B-B14F-4D97-AF65-F5344CB8AC3E}">
        <p14:creationId xmlns:p14="http://schemas.microsoft.com/office/powerpoint/2010/main" val="334051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p>
          <a:p>
            <a:r>
              <a:rPr lang="en-US" dirty="0"/>
              <a:t>Non-technical use of the term “apostle” (</a:t>
            </a:r>
            <a:r>
              <a:rPr lang="el-GR" dirty="0"/>
              <a:t>ἀπόστολος</a:t>
            </a:r>
            <a:r>
              <a:rPr lang="en-US" dirty="0"/>
              <a:t>)</a:t>
            </a:r>
          </a:p>
          <a:p>
            <a:pPr marL="0" indent="0">
              <a:buNone/>
            </a:pPr>
            <a:r>
              <a:rPr lang="en-US" dirty="0"/>
              <a:t>Philippians 2:25 But I thought it necessary to send to you Epaphroditus, my brother and fellow worker and fellow soldier, who is also your messenger (</a:t>
            </a:r>
            <a:r>
              <a:rPr lang="el-GR" dirty="0"/>
              <a:t>ἀπόστολος</a:t>
            </a:r>
            <a:r>
              <a:rPr lang="en-US" dirty="0"/>
              <a:t>) and minister to my need.</a:t>
            </a:r>
          </a:p>
          <a:p>
            <a:pPr marL="0" indent="0">
              <a:buNone/>
            </a:pPr>
            <a:endParaRPr lang="en-US" dirty="0"/>
          </a:p>
        </p:txBody>
      </p:sp>
    </p:spTree>
    <p:extLst>
      <p:ext uri="{BB962C8B-B14F-4D97-AF65-F5344CB8AC3E}">
        <p14:creationId xmlns:p14="http://schemas.microsoft.com/office/powerpoint/2010/main" val="25695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r>
              <a:rPr lang="en-US" dirty="0"/>
              <a:t>Technical use of the term “apostle” (</a:t>
            </a:r>
            <a:r>
              <a:rPr lang="el-GR" dirty="0"/>
              <a:t>ἀπόστολος</a:t>
            </a:r>
            <a:r>
              <a:rPr lang="en-US" dirty="0"/>
              <a:t>)</a:t>
            </a:r>
          </a:p>
          <a:p>
            <a:r>
              <a:rPr lang="en-US" dirty="0"/>
              <a:t>Non-technical use of the term “apostle” (</a:t>
            </a:r>
            <a:r>
              <a:rPr lang="el-GR" dirty="0"/>
              <a:t>ἀπόστολος</a:t>
            </a:r>
            <a:r>
              <a:rPr lang="en-US" dirty="0"/>
              <a:t>)</a:t>
            </a:r>
          </a:p>
          <a:p>
            <a:pPr marL="0" indent="0">
              <a:buNone/>
            </a:pPr>
            <a:r>
              <a:rPr lang="en-US" dirty="0"/>
              <a:t>2 Corinthians 8:23 As for Titus, he is my partner and fellow worker among you; as for our brethren, they are messengers (</a:t>
            </a:r>
            <a:r>
              <a:rPr lang="el-GR" dirty="0"/>
              <a:t>ἀπόστολος</a:t>
            </a:r>
            <a:r>
              <a:rPr lang="en-US" dirty="0"/>
              <a:t>) of the churches, a glory to Christ.</a:t>
            </a:r>
          </a:p>
          <a:p>
            <a:pPr marL="0" indent="0">
              <a:buNone/>
            </a:pPr>
            <a:endParaRPr lang="en-US" dirty="0"/>
          </a:p>
        </p:txBody>
      </p:sp>
    </p:spTree>
    <p:extLst>
      <p:ext uri="{BB962C8B-B14F-4D97-AF65-F5344CB8AC3E}">
        <p14:creationId xmlns:p14="http://schemas.microsoft.com/office/powerpoint/2010/main" val="125490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5100-C91E-45A7-8A41-3C18B6541315}"/>
              </a:ext>
            </a:extLst>
          </p:cNvPr>
          <p:cNvSpPr>
            <a:spLocks noGrp="1"/>
          </p:cNvSpPr>
          <p:nvPr>
            <p:ph type="title"/>
          </p:nvPr>
        </p:nvSpPr>
        <p:spPr/>
        <p:txBody>
          <a:bodyPr/>
          <a:lstStyle/>
          <a:p>
            <a:r>
              <a:rPr lang="en-US" dirty="0"/>
              <a:t>Restoration of the Apostolic Office</a:t>
            </a:r>
          </a:p>
        </p:txBody>
      </p:sp>
      <p:sp>
        <p:nvSpPr>
          <p:cNvPr id="3" name="Content Placeholder 2">
            <a:extLst>
              <a:ext uri="{FF2B5EF4-FFF2-40B4-BE49-F238E27FC236}">
                <a16:creationId xmlns:a16="http://schemas.microsoft.com/office/drawing/2014/main" id="{2F784604-5519-4ABC-AAE8-5D34EFAD6279}"/>
              </a:ext>
            </a:extLst>
          </p:cNvPr>
          <p:cNvSpPr>
            <a:spLocks noGrp="1"/>
          </p:cNvSpPr>
          <p:nvPr>
            <p:ph idx="1"/>
          </p:nvPr>
        </p:nvSpPr>
        <p:spPr/>
        <p:txBody>
          <a:bodyPr/>
          <a:lstStyle/>
          <a:p>
            <a:pPr marL="0" indent="0">
              <a:spcBef>
                <a:spcPts val="0"/>
              </a:spcBef>
              <a:spcAft>
                <a:spcPts val="1200"/>
              </a:spcAft>
              <a:buNone/>
            </a:pPr>
            <a:r>
              <a:rPr lang="en-US" sz="3200" dirty="0">
                <a:latin typeface="Times New Roman" panose="02020603050405020304" pitchFamily="18" charset="0"/>
                <a:ea typeface="Calibri" panose="020F0502020204030204" pitchFamily="34" charset="0"/>
                <a:cs typeface="Arial" panose="020B0604020202020204" pitchFamily="34" charset="0"/>
              </a:rPr>
              <a:t>C. Peter Wagner’s vision was to restore a 5-fold ministry, based on Ephesians 4:11</a:t>
            </a:r>
          </a:p>
          <a:p>
            <a:pPr marL="0" marR="0" indent="0">
              <a:spcBef>
                <a:spcPts val="0"/>
              </a:spcBef>
              <a:spcAft>
                <a:spcPts val="1200"/>
              </a:spcAft>
              <a:buNone/>
            </a:pPr>
            <a:r>
              <a:rPr lang="en-US" sz="3200" dirty="0">
                <a:latin typeface="Times New Roman" panose="02020603050405020304" pitchFamily="18" charset="0"/>
                <a:ea typeface="Calibri" panose="020F0502020204030204" pitchFamily="34" charset="0"/>
                <a:cs typeface="Arial" panose="020B0604020202020204" pitchFamily="34" charset="0"/>
              </a:rPr>
              <a:t>And He gave some </a:t>
            </a:r>
            <a:r>
              <a:rPr lang="en-US" sz="3200" i="1" dirty="0">
                <a:latin typeface="Times New Roman" panose="02020603050405020304" pitchFamily="18" charset="0"/>
                <a:ea typeface="Calibri" panose="020F0502020204030204" pitchFamily="34" charset="0"/>
                <a:cs typeface="Arial" panose="020B0604020202020204" pitchFamily="34" charset="0"/>
              </a:rPr>
              <a:t>as</a:t>
            </a:r>
            <a:r>
              <a:rPr lang="en-US" sz="3200" dirty="0">
                <a:latin typeface="Times New Roman" panose="02020603050405020304" pitchFamily="18" charset="0"/>
                <a:ea typeface="Calibri" panose="020F0502020204030204" pitchFamily="34" charset="0"/>
                <a:cs typeface="Arial" panose="020B0604020202020204" pitchFamily="34" charset="0"/>
              </a:rPr>
              <a:t> apostles, and some </a:t>
            </a:r>
            <a:r>
              <a:rPr lang="en-US" sz="3200" i="1" dirty="0">
                <a:latin typeface="Times New Roman" panose="02020603050405020304" pitchFamily="18" charset="0"/>
                <a:ea typeface="Calibri" panose="020F0502020204030204" pitchFamily="34" charset="0"/>
                <a:cs typeface="Arial" panose="020B0604020202020204" pitchFamily="34" charset="0"/>
              </a:rPr>
              <a:t>as</a:t>
            </a:r>
            <a:r>
              <a:rPr lang="en-US" sz="3200" dirty="0">
                <a:latin typeface="Times New Roman" panose="02020603050405020304" pitchFamily="18" charset="0"/>
                <a:ea typeface="Calibri" panose="020F0502020204030204" pitchFamily="34" charset="0"/>
                <a:cs typeface="Arial" panose="020B0604020202020204" pitchFamily="34" charset="0"/>
              </a:rPr>
              <a:t> prophets, and some </a:t>
            </a:r>
            <a:r>
              <a:rPr lang="en-US" sz="3200" i="1" dirty="0">
                <a:latin typeface="Times New Roman" panose="02020603050405020304" pitchFamily="18" charset="0"/>
                <a:ea typeface="Calibri" panose="020F0502020204030204" pitchFamily="34" charset="0"/>
                <a:cs typeface="Arial" panose="020B0604020202020204" pitchFamily="34" charset="0"/>
              </a:rPr>
              <a:t>as</a:t>
            </a:r>
            <a:r>
              <a:rPr lang="en-US" sz="3200" dirty="0">
                <a:latin typeface="Times New Roman" panose="02020603050405020304" pitchFamily="18" charset="0"/>
                <a:ea typeface="Calibri" panose="020F0502020204030204" pitchFamily="34" charset="0"/>
                <a:cs typeface="Arial" panose="020B0604020202020204" pitchFamily="34" charset="0"/>
              </a:rPr>
              <a:t> evangelists, and some </a:t>
            </a:r>
            <a:r>
              <a:rPr lang="en-US" sz="3200" i="1" dirty="0">
                <a:latin typeface="Times New Roman" panose="02020603050405020304" pitchFamily="18" charset="0"/>
                <a:ea typeface="Calibri" panose="020F0502020204030204" pitchFamily="34" charset="0"/>
                <a:cs typeface="Arial" panose="020B0604020202020204" pitchFamily="34" charset="0"/>
              </a:rPr>
              <a:t>as</a:t>
            </a:r>
            <a:r>
              <a:rPr lang="en-US" sz="3200" dirty="0">
                <a:latin typeface="Times New Roman" panose="02020603050405020304" pitchFamily="18" charset="0"/>
                <a:ea typeface="Calibri" panose="020F0502020204030204" pitchFamily="34" charset="0"/>
                <a:cs typeface="Arial" panose="020B0604020202020204" pitchFamily="34" charset="0"/>
              </a:rPr>
              <a:t> pastors and teachers.</a:t>
            </a:r>
          </a:p>
          <a:p>
            <a:pPr marL="0" indent="0">
              <a:buNone/>
            </a:pPr>
            <a:endParaRPr lang="en-US" dirty="0"/>
          </a:p>
        </p:txBody>
      </p:sp>
    </p:spTree>
    <p:extLst>
      <p:ext uri="{BB962C8B-B14F-4D97-AF65-F5344CB8AC3E}">
        <p14:creationId xmlns:p14="http://schemas.microsoft.com/office/powerpoint/2010/main" val="186495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0DAD0C-EC51-4AE1-9EE4-7C6FABE053A4}"/>
              </a:ext>
            </a:extLst>
          </p:cNvPr>
          <p:cNvSpPr>
            <a:spLocks noGrp="1"/>
          </p:cNvSpPr>
          <p:nvPr>
            <p:ph sz="half" idx="1"/>
          </p:nvPr>
        </p:nvSpPr>
        <p:spPr>
          <a:xfrm>
            <a:off x="132202" y="209320"/>
            <a:ext cx="5887598" cy="6648680"/>
          </a:xfrm>
        </p:spPr>
        <p:txBody>
          <a:bodyPr>
            <a:normAutofit fontScale="55000" lnSpcReduction="20000"/>
          </a:bodyPr>
          <a:lstStyle/>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A Daily Invitation to Friendship with God: Dreaming with God to Transform Your World</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A Life of Miracles: 365-Day Guide to Prayer and Miracles</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Defining Moments: God-Encounters with Ordinary People Who Changed the World</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Dreaming with God: Co-Laboring with God for Cultural Transformation</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Encountering the Goodness of God: 90 Daily Devotions</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The Essential Guide to Healing: Equipping All Christians to Pray for the Sick</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Experience the Impossible: Simple Ways to Unleash Heaven's Power on Earth</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Face to Face With God: Get Ready for a Life-Changing Encounter with God</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God is Good: He's Better Than You Think</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God is Really Good</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Hosting the Presence Every Day: 365 Days to Unveiling Heaven's Agenda for Your Life</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Hosting the Presence: Unveiling Heaven's Agenda</a:t>
            </a:r>
          </a:p>
          <a:p>
            <a:pPr marL="461963" indent="-461963">
              <a:spcBef>
                <a:spcPts val="0"/>
              </a:spcBef>
              <a:buNone/>
            </a:pPr>
            <a:r>
              <a:rPr lang="en-US" sz="3800" i="1" dirty="0">
                <a:latin typeface="Times New Roman" panose="02020603050405020304" pitchFamily="18" charset="0"/>
                <a:ea typeface="Calibri" panose="020F0502020204030204" pitchFamily="34" charset="0"/>
                <a:cs typeface="Arial" panose="020B0604020202020204" pitchFamily="34" charset="0"/>
              </a:rPr>
              <a:t>Jesus Christ is Perfect Theology</a:t>
            </a:r>
          </a:p>
          <a:p>
            <a:pPr marL="461963" lvl="3" indent="-461963">
              <a:buNone/>
            </a:pPr>
            <a:r>
              <a:rPr lang="en-US" sz="3800" i="1" dirty="0">
                <a:latin typeface="Times New Roman" panose="02020603050405020304" pitchFamily="18" charset="0"/>
                <a:cs typeface="Arial" panose="020B0604020202020204" pitchFamily="34" charset="0"/>
              </a:rPr>
              <a:t>Meeting God Face to Face: Daily Encouragement to Seek His Presence and Favor</a:t>
            </a:r>
          </a:p>
          <a:p>
            <a:pPr marL="461963" lvl="3" indent="-461963">
              <a:buNone/>
            </a:pPr>
            <a:r>
              <a:rPr lang="en-US" sz="3800" i="1" dirty="0">
                <a:latin typeface="Times New Roman" panose="02020603050405020304" pitchFamily="18" charset="0"/>
                <a:cs typeface="Arial" panose="020B0604020202020204" pitchFamily="34" charset="0"/>
              </a:rPr>
              <a:t>The Mind of God: How His Wisdom Can Transform Our World</a:t>
            </a:r>
          </a:p>
          <a:p>
            <a:pPr marL="461963" lvl="3" indent="-461963">
              <a:buNone/>
            </a:pPr>
            <a:r>
              <a:rPr lang="en-US" sz="3800" i="1" dirty="0">
                <a:latin typeface="Times New Roman" panose="02020603050405020304" pitchFamily="18" charset="0"/>
                <a:cs typeface="Arial" panose="020B0604020202020204" pitchFamily="34" charset="0"/>
              </a:rPr>
              <a:t>The Power of Communion: Accessing Miracles Through the Body and Blood of Jesus</a:t>
            </a:r>
          </a:p>
          <a:p>
            <a:pPr marL="461963" indent="-461963">
              <a:spcBef>
                <a:spcPts val="0"/>
              </a:spcBef>
              <a:spcAft>
                <a:spcPts val="1200"/>
              </a:spcAft>
              <a:buNone/>
            </a:pPr>
            <a:endParaRPr lang="en-US" sz="3300" i="1" dirty="0">
              <a:latin typeface="Times New Roman" panose="02020603050405020304" pitchFamily="18" charset="0"/>
              <a:ea typeface="Calibri" panose="020F050202020403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23790DA0-384A-4492-858B-5AC5F6ABFEAD}"/>
              </a:ext>
            </a:extLst>
          </p:cNvPr>
          <p:cNvSpPr>
            <a:spLocks noGrp="1"/>
          </p:cNvSpPr>
          <p:nvPr>
            <p:ph sz="half" idx="2"/>
          </p:nvPr>
        </p:nvSpPr>
        <p:spPr>
          <a:xfrm>
            <a:off x="6019801" y="209320"/>
            <a:ext cx="6039996" cy="5967643"/>
          </a:xfrm>
        </p:spPr>
        <p:txBody>
          <a:bodyPr>
            <a:noAutofit/>
          </a:bodyPr>
          <a:lstStyle/>
          <a:p>
            <a:pPr marL="461963" lvl="3" indent="-461963">
              <a:spcBef>
                <a:spcPts val="0"/>
              </a:spcBef>
              <a:buNone/>
            </a:pPr>
            <a:r>
              <a:rPr lang="en-US" sz="2100" i="1" dirty="0">
                <a:latin typeface="Times New Roman" panose="02020603050405020304" pitchFamily="18" charset="0"/>
                <a:cs typeface="Arial" panose="020B0604020202020204" pitchFamily="34" charset="0"/>
              </a:rPr>
              <a:t>Power That Changes the World: Creating Eternal Impact in the Here and Now</a:t>
            </a:r>
          </a:p>
          <a:p>
            <a:pPr marL="461963" lvl="3" indent="-461963">
              <a:spcBef>
                <a:spcPts val="0"/>
              </a:spcBef>
              <a:buNone/>
            </a:pPr>
            <a:r>
              <a:rPr lang="en-US" sz="2100" i="1" dirty="0">
                <a:latin typeface="Times New Roman" panose="02020603050405020304" pitchFamily="18" charset="0"/>
                <a:cs typeface="Arial" panose="020B0604020202020204" pitchFamily="34" charset="0"/>
              </a:rPr>
              <a:t>Raising Giant-Killers: Releasing Your Child's Divine Destiny Through Intentional Parenting</a:t>
            </a:r>
          </a:p>
          <a:p>
            <a:pPr marL="461963" lvl="3" indent="-461963">
              <a:spcBef>
                <a:spcPts val="0"/>
              </a:spcBef>
              <a:buNone/>
            </a:pPr>
            <a:r>
              <a:rPr lang="en-US" sz="2100" i="1" dirty="0">
                <a:latin typeface="Times New Roman" panose="02020603050405020304" pitchFamily="18" charset="0"/>
                <a:cs typeface="Arial" panose="020B0604020202020204" pitchFamily="34" charset="0"/>
              </a:rPr>
              <a:t>Releasing the Spirit of Prophecy: The Supernatural Power of Testimony</a:t>
            </a:r>
          </a:p>
          <a:p>
            <a:pPr marL="461963" lvl="3" indent="-461963">
              <a:spcBef>
                <a:spcPts val="0"/>
              </a:spcBef>
              <a:buNone/>
            </a:pPr>
            <a:r>
              <a:rPr lang="en-US" sz="2100" i="1" dirty="0">
                <a:latin typeface="Times New Roman" panose="02020603050405020304" pitchFamily="18" charset="0"/>
                <a:cs typeface="Arial" panose="020B0604020202020204" pitchFamily="34" charset="0"/>
              </a:rPr>
              <a:t>The Resting Place: Living Immersed in the Presence of God</a:t>
            </a:r>
          </a:p>
          <a:p>
            <a:pPr marL="461963" lvl="3" indent="-461963">
              <a:spcBef>
                <a:spcPts val="0"/>
              </a:spcBef>
              <a:buNone/>
            </a:pPr>
            <a:r>
              <a:rPr lang="en-US" sz="2100" i="1" dirty="0">
                <a:latin typeface="Times New Roman" panose="02020603050405020304" pitchFamily="18" charset="0"/>
                <a:cs typeface="Arial" panose="020B0604020202020204" pitchFamily="34" charset="0"/>
              </a:rPr>
              <a:t>The Supernatural Power of a Transformed Mind: Access to a Life of Miracles</a:t>
            </a:r>
          </a:p>
          <a:p>
            <a:pPr marL="461963" lvl="3" indent="-461963">
              <a:spcBef>
                <a:spcPts val="0"/>
              </a:spcBef>
              <a:buNone/>
            </a:pPr>
            <a:r>
              <a:rPr lang="en-US" sz="2100" i="1" dirty="0">
                <a:latin typeface="Times New Roman" panose="02020603050405020304" pitchFamily="18" charset="0"/>
                <a:cs typeface="Arial" panose="020B0604020202020204" pitchFamily="34" charset="0"/>
              </a:rPr>
              <a:t>The Supernatural Power of a Transformed Mind Expanded Edition: Access to a Life of Miracles</a:t>
            </a:r>
          </a:p>
          <a:p>
            <a:pPr marL="461963" lvl="3" indent="-461963">
              <a:spcBef>
                <a:spcPts val="0"/>
              </a:spcBef>
              <a:buNone/>
            </a:pPr>
            <a:r>
              <a:rPr lang="en-US" sz="2100" i="1" dirty="0">
                <a:latin typeface="Times New Roman" panose="02020603050405020304" pitchFamily="18" charset="0"/>
                <a:cs typeface="Arial" panose="020B0604020202020204" pitchFamily="34" charset="0"/>
              </a:rPr>
              <a:t>The Supernatural Ways of Royalty: Discovering Your Rights and Privileges of Being a Son or Daughter of God</a:t>
            </a:r>
          </a:p>
          <a:p>
            <a:pPr marL="461963" lvl="3" indent="-461963">
              <a:spcBef>
                <a:spcPts val="0"/>
              </a:spcBef>
              <a:buNone/>
            </a:pPr>
            <a:r>
              <a:rPr lang="en-US" sz="2100" i="1" dirty="0">
                <a:latin typeface="Times New Roman" panose="02020603050405020304" pitchFamily="18" charset="0"/>
                <a:cs typeface="Arial" panose="020B0604020202020204" pitchFamily="34" charset="0"/>
              </a:rPr>
              <a:t>The War in Your Head: A Feature Message from the Supernatural Power of a Transformed Mind</a:t>
            </a:r>
          </a:p>
          <a:p>
            <a:pPr marL="461963" lvl="3" indent="-461963">
              <a:spcBef>
                <a:spcPts val="0"/>
              </a:spcBef>
              <a:buNone/>
            </a:pPr>
            <a:r>
              <a:rPr lang="en-US" sz="2100" i="1" dirty="0">
                <a:latin typeface="Times New Roman" panose="02020603050405020304" pitchFamily="18" charset="0"/>
                <a:cs typeface="Arial" panose="020B0604020202020204" pitchFamily="34" charset="0"/>
              </a:rPr>
              <a:t>The Way of Life: Experiencing the Culture of Heaven on Earth</a:t>
            </a:r>
          </a:p>
          <a:p>
            <a:pPr marL="461963" lvl="3" indent="-461963">
              <a:spcBef>
                <a:spcPts val="0"/>
              </a:spcBef>
              <a:buNone/>
            </a:pPr>
            <a:r>
              <a:rPr lang="en-US" sz="2100" i="1" dirty="0">
                <a:latin typeface="Times New Roman" panose="02020603050405020304" pitchFamily="18" charset="0"/>
                <a:cs typeface="Arial" panose="020B0604020202020204" pitchFamily="34" charset="0"/>
              </a:rPr>
              <a:t>When Heaven Invades Earth</a:t>
            </a:r>
          </a:p>
        </p:txBody>
      </p:sp>
    </p:spTree>
    <p:extLst>
      <p:ext uri="{BB962C8B-B14F-4D97-AF65-F5344CB8AC3E}">
        <p14:creationId xmlns:p14="http://schemas.microsoft.com/office/powerpoint/2010/main" val="39487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3DBC-5195-4613-9864-55F9402BCFB5}"/>
              </a:ext>
            </a:extLst>
          </p:cNvPr>
          <p:cNvSpPr>
            <a:spLocks noGrp="1"/>
          </p:cNvSpPr>
          <p:nvPr>
            <p:ph type="title"/>
          </p:nvPr>
        </p:nvSpPr>
        <p:spPr/>
        <p:txBody>
          <a:bodyPr/>
          <a:lstStyle/>
          <a:p>
            <a:r>
              <a:rPr lang="en-US" dirty="0"/>
              <a:t>Testing False Apostles</a:t>
            </a:r>
          </a:p>
        </p:txBody>
      </p:sp>
      <p:sp>
        <p:nvSpPr>
          <p:cNvPr id="3" name="Content Placeholder 2">
            <a:extLst>
              <a:ext uri="{FF2B5EF4-FFF2-40B4-BE49-F238E27FC236}">
                <a16:creationId xmlns:a16="http://schemas.microsoft.com/office/drawing/2014/main" id="{45C8E649-8828-49D8-BC56-DFC437887CEB}"/>
              </a:ext>
            </a:extLst>
          </p:cNvPr>
          <p:cNvSpPr>
            <a:spLocks noGrp="1"/>
          </p:cNvSpPr>
          <p:nvPr>
            <p:ph idx="1"/>
          </p:nvPr>
        </p:nvSpPr>
        <p:spPr/>
        <p:txBody>
          <a:bodyPr/>
          <a:lstStyle/>
          <a:p>
            <a:pPr marL="0" indent="0">
              <a:buNone/>
            </a:pPr>
            <a:r>
              <a:rPr lang="en-US" dirty="0"/>
              <a:t>Rev. 2:2 (to Ephesus) I know your deeds and your toil and perseverance, and that you cannot tolerate evil men, and you put to the test those who call themselves apostles, and they are not, and you found them </a:t>
            </a:r>
            <a:r>
              <a:rPr lang="en-US" i="1" dirty="0"/>
              <a:t>to be</a:t>
            </a:r>
            <a:r>
              <a:rPr lang="en-US" dirty="0"/>
              <a:t> false.</a:t>
            </a:r>
          </a:p>
        </p:txBody>
      </p:sp>
    </p:spTree>
    <p:extLst>
      <p:ext uri="{BB962C8B-B14F-4D97-AF65-F5344CB8AC3E}">
        <p14:creationId xmlns:p14="http://schemas.microsoft.com/office/powerpoint/2010/main" val="172440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3DBC-5195-4613-9864-55F9402BCFB5}"/>
              </a:ext>
            </a:extLst>
          </p:cNvPr>
          <p:cNvSpPr>
            <a:spLocks noGrp="1"/>
          </p:cNvSpPr>
          <p:nvPr>
            <p:ph type="title"/>
          </p:nvPr>
        </p:nvSpPr>
        <p:spPr/>
        <p:txBody>
          <a:bodyPr/>
          <a:lstStyle/>
          <a:p>
            <a:r>
              <a:rPr lang="en-US" dirty="0"/>
              <a:t>Testing False Apostles</a:t>
            </a:r>
          </a:p>
        </p:txBody>
      </p:sp>
      <p:sp>
        <p:nvSpPr>
          <p:cNvPr id="3" name="Content Placeholder 2">
            <a:extLst>
              <a:ext uri="{FF2B5EF4-FFF2-40B4-BE49-F238E27FC236}">
                <a16:creationId xmlns:a16="http://schemas.microsoft.com/office/drawing/2014/main" id="{45C8E649-8828-49D8-BC56-DFC437887CEB}"/>
              </a:ext>
            </a:extLst>
          </p:cNvPr>
          <p:cNvSpPr>
            <a:spLocks noGrp="1"/>
          </p:cNvSpPr>
          <p:nvPr>
            <p:ph idx="1"/>
          </p:nvPr>
        </p:nvSpPr>
        <p:spPr/>
        <p:txBody>
          <a:bodyPr/>
          <a:lstStyle/>
          <a:p>
            <a:pPr marL="0" indent="0">
              <a:buNone/>
            </a:pPr>
            <a:r>
              <a:rPr lang="en-US" dirty="0"/>
              <a:t>2 Corinthians 11:13 For such men are false apostles, deceitful workers, disguising themselves as apostles of Christ.</a:t>
            </a:r>
          </a:p>
        </p:txBody>
      </p:sp>
    </p:spTree>
    <p:extLst>
      <p:ext uri="{BB962C8B-B14F-4D97-AF65-F5344CB8AC3E}">
        <p14:creationId xmlns:p14="http://schemas.microsoft.com/office/powerpoint/2010/main" val="35232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3DBC-5195-4613-9864-55F9402BCFB5}"/>
              </a:ext>
            </a:extLst>
          </p:cNvPr>
          <p:cNvSpPr>
            <a:spLocks noGrp="1"/>
          </p:cNvSpPr>
          <p:nvPr>
            <p:ph type="title"/>
          </p:nvPr>
        </p:nvSpPr>
        <p:spPr/>
        <p:txBody>
          <a:bodyPr/>
          <a:lstStyle/>
          <a:p>
            <a:r>
              <a:rPr lang="en-US" dirty="0"/>
              <a:t>Testing False Apostles – 5 Characteristics</a:t>
            </a:r>
          </a:p>
        </p:txBody>
      </p:sp>
      <p:sp>
        <p:nvSpPr>
          <p:cNvPr id="3" name="Content Placeholder 2">
            <a:extLst>
              <a:ext uri="{FF2B5EF4-FFF2-40B4-BE49-F238E27FC236}">
                <a16:creationId xmlns:a16="http://schemas.microsoft.com/office/drawing/2014/main" id="{45C8E649-8828-49D8-BC56-DFC437887CEB}"/>
              </a:ext>
            </a:extLst>
          </p:cNvPr>
          <p:cNvSpPr>
            <a:spLocks noGrp="1"/>
          </p:cNvSpPr>
          <p:nvPr>
            <p:ph idx="1"/>
          </p:nvPr>
        </p:nvSpPr>
        <p:spPr>
          <a:xfrm>
            <a:off x="838199" y="1825625"/>
            <a:ext cx="10919691" cy="4593648"/>
          </a:xfrm>
        </p:spPr>
        <p:txBody>
          <a:bodyPr>
            <a:normAutofit/>
          </a:bodyPr>
          <a:lstStyle/>
          <a:p>
            <a:pPr marL="514350" indent="-514350">
              <a:buFont typeface="+mj-lt"/>
              <a:buAutoNum type="arabicPeriod"/>
            </a:pPr>
            <a:r>
              <a:rPr lang="en-US" dirty="0"/>
              <a:t>They must literally have seen the resurrected Lord (1 Corinthians 9:1). </a:t>
            </a:r>
          </a:p>
          <a:p>
            <a:pPr marL="514350" indent="-514350">
              <a:buFont typeface="+mj-lt"/>
              <a:buAutoNum type="arabicPeriod"/>
            </a:pPr>
            <a:r>
              <a:rPr lang="en-US" dirty="0"/>
              <a:t>They must have received a specific commission by Christ in the fashion of those first commissioned during the Apostolic Age (Matthew 10:1-5; Luke 6:13; Acts 1:21-26).</a:t>
            </a:r>
          </a:p>
          <a:p>
            <a:pPr marL="514350" indent="-514350">
              <a:buFont typeface="+mj-lt"/>
              <a:buAutoNum type="arabicPeriod"/>
            </a:pPr>
            <a:r>
              <a:rPr lang="en-US" dirty="0"/>
              <a:t>They must perform miracles that attest to their authority as apostles of Christ (2 Corinthians 12:12). </a:t>
            </a:r>
          </a:p>
          <a:p>
            <a:pPr marL="514350" indent="-514350">
              <a:buFont typeface="+mj-lt"/>
              <a:buAutoNum type="arabicPeriod"/>
            </a:pPr>
            <a:r>
              <a:rPr lang="en-US" dirty="0"/>
              <a:t>Any new teachings or practices they promote must be supported in Scripture (Acts 17:11).</a:t>
            </a:r>
          </a:p>
          <a:p>
            <a:pPr marL="514350" indent="-514350">
              <a:buFont typeface="+mj-lt"/>
              <a:buAutoNum type="arabicPeriod"/>
            </a:pPr>
            <a:r>
              <a:rPr lang="en-US" dirty="0"/>
              <a:t>They must exhibit an exemplary quality of ministry and lives of the highest level of virtue and integrity.</a:t>
            </a:r>
          </a:p>
        </p:txBody>
      </p:sp>
    </p:spTree>
    <p:extLst>
      <p:ext uri="{BB962C8B-B14F-4D97-AF65-F5344CB8AC3E}">
        <p14:creationId xmlns:p14="http://schemas.microsoft.com/office/powerpoint/2010/main" val="214496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6B75E0-6396-41A7-8DBE-78382470CC5E}"/>
              </a:ext>
            </a:extLst>
          </p:cNvPr>
          <p:cNvSpPr/>
          <p:nvPr/>
        </p:nvSpPr>
        <p:spPr>
          <a:xfrm>
            <a:off x="295564" y="258619"/>
            <a:ext cx="11591636" cy="4462760"/>
          </a:xfrm>
          <a:prstGeom prst="rect">
            <a:avLst/>
          </a:prstGeom>
        </p:spPr>
        <p:txBody>
          <a:bodyPr wrap="square">
            <a:spAutoFit/>
          </a:bodyPr>
          <a:lstStyle/>
          <a:p>
            <a:pPr>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Genuine apostles of Christ will be willing to endure great suffering in fulfillment of their commission, as did the apostle Paul (2 Cor. 1:5, 8–9; 11:23–28). They will not use methods that are deceitful or that “tamper” with Scripture (2 Cor. 4:2). They will be motivated by sincerity (2 Cor. 1:12) and marked by the character traits of self-sacrifice (1 Cor. 9:1–15, 19) and humility (2 Cor. 11:7).</a:t>
            </a:r>
            <a:r>
              <a:rPr lang="en-US" sz="3200" dirty="0"/>
              <a:t> </a:t>
            </a:r>
          </a:p>
          <a:p>
            <a:pPr>
              <a:spcAft>
                <a:spcPts val="1200"/>
              </a:spcAft>
            </a:pPr>
            <a:endParaRPr lang="en-US" sz="3200" dirty="0">
              <a:latin typeface="Times New Roman" panose="02020603050405020304" pitchFamily="18" charset="0"/>
              <a:ea typeface="Calibri" panose="020F0502020204030204" pitchFamily="34" charset="0"/>
              <a:cs typeface="Arial" panose="020B0604020202020204" pitchFamily="34" charset="0"/>
            </a:endParaRPr>
          </a:p>
          <a:p>
            <a:pPr algn="r">
              <a:spcAft>
                <a:spcPts val="1200"/>
              </a:spcAft>
            </a:pPr>
            <a:r>
              <a:rPr lang="en-US" sz="2000" dirty="0">
                <a:latin typeface="Times New Roman" panose="02020603050405020304" pitchFamily="18" charset="0"/>
                <a:ea typeface="Calibri" panose="020F0502020204030204" pitchFamily="34" charset="0"/>
                <a:cs typeface="Arial" panose="020B0604020202020204" pitchFamily="34" charset="0"/>
              </a:rPr>
              <a:t>R. Douglas </a:t>
            </a:r>
            <a:r>
              <a:rPr lang="en-US" sz="2000" dirty="0" err="1">
                <a:latin typeface="Times New Roman" panose="02020603050405020304" pitchFamily="18" charset="0"/>
                <a:ea typeface="Calibri" panose="020F0502020204030204" pitchFamily="34" charset="0"/>
                <a:cs typeface="Arial" panose="020B0604020202020204" pitchFamily="34" charset="0"/>
              </a:rPr>
              <a:t>Geivett</a:t>
            </a:r>
            <a:r>
              <a:rPr lang="en-US" sz="2000" dirty="0">
                <a:latin typeface="Times New Roman" panose="02020603050405020304" pitchFamily="18" charset="0"/>
                <a:ea typeface="Calibri" panose="020F0502020204030204" pitchFamily="34" charset="0"/>
                <a:cs typeface="Arial" panose="020B0604020202020204" pitchFamily="34" charset="0"/>
              </a:rPr>
              <a:t> and Holly </a:t>
            </a:r>
            <a:r>
              <a:rPr lang="en-US" sz="2000" dirty="0" err="1">
                <a:latin typeface="Times New Roman" panose="02020603050405020304" pitchFamily="18" charset="0"/>
                <a:ea typeface="Calibri" panose="020F0502020204030204" pitchFamily="34" charset="0"/>
                <a:cs typeface="Arial" panose="020B0604020202020204" pitchFamily="34" charset="0"/>
              </a:rPr>
              <a:t>Pivec</a:t>
            </a:r>
            <a:r>
              <a:rPr lang="en-US" sz="2000" dirty="0">
                <a:latin typeface="Times New Roman" panose="02020603050405020304" pitchFamily="18" charset="0"/>
                <a:ea typeface="Calibri" panose="020F0502020204030204" pitchFamily="34" charset="0"/>
                <a:cs typeface="Arial" panose="020B0604020202020204" pitchFamily="34" charset="0"/>
              </a:rPr>
              <a:t>, </a:t>
            </a:r>
            <a:r>
              <a:rPr lang="en-US" sz="2000" i="1" dirty="0">
                <a:latin typeface="Times New Roman" panose="02020603050405020304" pitchFamily="18" charset="0"/>
                <a:ea typeface="Calibri" panose="020F0502020204030204" pitchFamily="34" charset="0"/>
                <a:cs typeface="Arial" panose="020B0604020202020204" pitchFamily="34" charset="0"/>
              </a:rPr>
              <a:t>A New Apostolic Reformation?: </a:t>
            </a:r>
            <a:br>
              <a:rPr lang="en-US" sz="2000" i="1" dirty="0">
                <a:latin typeface="Times New Roman" panose="02020603050405020304" pitchFamily="18" charset="0"/>
                <a:ea typeface="Calibri" panose="020F0502020204030204" pitchFamily="34" charset="0"/>
                <a:cs typeface="Arial" panose="020B0604020202020204" pitchFamily="34" charset="0"/>
              </a:rPr>
            </a:br>
            <a:r>
              <a:rPr lang="en-US" sz="2000" i="1" dirty="0">
                <a:latin typeface="Times New Roman" panose="02020603050405020304" pitchFamily="18" charset="0"/>
                <a:ea typeface="Calibri" panose="020F0502020204030204" pitchFamily="34" charset="0"/>
                <a:cs typeface="Arial" panose="020B0604020202020204" pitchFamily="34" charset="0"/>
              </a:rPr>
              <a:t>A Biblical Response to a Worldwide Movement</a:t>
            </a:r>
            <a:r>
              <a:rPr lang="en-US" sz="2000" dirty="0">
                <a:latin typeface="Times New Roman" panose="02020603050405020304" pitchFamily="18" charset="0"/>
                <a:ea typeface="Calibri" panose="020F0502020204030204" pitchFamily="34" charset="0"/>
                <a:cs typeface="Arial" panose="020B0604020202020204" pitchFamily="34" charset="0"/>
              </a:rPr>
              <a:t> (Bellingham, WA: </a:t>
            </a:r>
            <a:r>
              <a:rPr lang="en-US" sz="2000" dirty="0" err="1">
                <a:latin typeface="Times New Roman" panose="02020603050405020304" pitchFamily="18" charset="0"/>
                <a:ea typeface="Calibri" panose="020F0502020204030204" pitchFamily="34" charset="0"/>
                <a:cs typeface="Arial" panose="020B0604020202020204" pitchFamily="34" charset="0"/>
              </a:rPr>
              <a:t>Lexham</a:t>
            </a:r>
            <a:r>
              <a:rPr lang="en-US" sz="2000" dirty="0">
                <a:latin typeface="Times New Roman" panose="02020603050405020304" pitchFamily="18" charset="0"/>
                <a:ea typeface="Calibri" panose="020F0502020204030204" pitchFamily="34" charset="0"/>
                <a:cs typeface="Arial" panose="020B0604020202020204" pitchFamily="34" charset="0"/>
              </a:rPr>
              <a:t> Press, 2014), 94.</a:t>
            </a:r>
          </a:p>
        </p:txBody>
      </p:sp>
    </p:spTree>
    <p:extLst>
      <p:ext uri="{BB962C8B-B14F-4D97-AF65-F5344CB8AC3E}">
        <p14:creationId xmlns:p14="http://schemas.microsoft.com/office/powerpoint/2010/main" val="394311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907B35-86D2-4D88-8C1C-CE4013265B8F}"/>
              </a:ext>
            </a:extLst>
          </p:cNvPr>
          <p:cNvPicPr>
            <a:picLocks noChangeAspect="1"/>
          </p:cNvPicPr>
          <p:nvPr/>
        </p:nvPicPr>
        <p:blipFill>
          <a:blip r:embed="rId2"/>
          <a:stretch>
            <a:fillRect/>
          </a:stretch>
        </p:blipFill>
        <p:spPr>
          <a:xfrm>
            <a:off x="6690930" y="0"/>
            <a:ext cx="5501070" cy="3429000"/>
          </a:xfrm>
          <a:prstGeom prst="rect">
            <a:avLst/>
          </a:prstGeom>
        </p:spPr>
      </p:pic>
      <p:pic>
        <p:nvPicPr>
          <p:cNvPr id="3" name="Picture 2">
            <a:extLst>
              <a:ext uri="{FF2B5EF4-FFF2-40B4-BE49-F238E27FC236}">
                <a16:creationId xmlns:a16="http://schemas.microsoft.com/office/drawing/2014/main" id="{9702138F-9B13-4B3F-96B7-75BB29820525}"/>
              </a:ext>
            </a:extLst>
          </p:cNvPr>
          <p:cNvPicPr>
            <a:picLocks noChangeAspect="1"/>
          </p:cNvPicPr>
          <p:nvPr/>
        </p:nvPicPr>
        <p:blipFill>
          <a:blip r:embed="rId3"/>
          <a:stretch>
            <a:fillRect/>
          </a:stretch>
        </p:blipFill>
        <p:spPr>
          <a:xfrm>
            <a:off x="0" y="1216406"/>
            <a:ext cx="6690930" cy="4462798"/>
          </a:xfrm>
          <a:prstGeom prst="rect">
            <a:avLst/>
          </a:prstGeom>
        </p:spPr>
      </p:pic>
      <p:pic>
        <p:nvPicPr>
          <p:cNvPr id="4" name="Picture 3">
            <a:extLst>
              <a:ext uri="{FF2B5EF4-FFF2-40B4-BE49-F238E27FC236}">
                <a16:creationId xmlns:a16="http://schemas.microsoft.com/office/drawing/2014/main" id="{A18BCAE1-B192-4BE1-8C57-C4D0B5B074ED}"/>
              </a:ext>
            </a:extLst>
          </p:cNvPr>
          <p:cNvPicPr>
            <a:picLocks noChangeAspect="1"/>
          </p:cNvPicPr>
          <p:nvPr/>
        </p:nvPicPr>
        <p:blipFill>
          <a:blip r:embed="rId4"/>
          <a:stretch>
            <a:fillRect/>
          </a:stretch>
        </p:blipFill>
        <p:spPr>
          <a:xfrm>
            <a:off x="6699424" y="3187816"/>
            <a:ext cx="5505275" cy="3670183"/>
          </a:xfrm>
          <a:prstGeom prst="rect">
            <a:avLst/>
          </a:prstGeom>
        </p:spPr>
      </p:pic>
    </p:spTree>
    <p:extLst>
      <p:ext uri="{BB962C8B-B14F-4D97-AF65-F5344CB8AC3E}">
        <p14:creationId xmlns:p14="http://schemas.microsoft.com/office/powerpoint/2010/main" val="138415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AECF-478A-48F8-A7F0-9C842A07E640}"/>
              </a:ext>
            </a:extLst>
          </p:cNvPr>
          <p:cNvSpPr>
            <a:spLocks noGrp="1"/>
          </p:cNvSpPr>
          <p:nvPr>
            <p:ph type="title"/>
          </p:nvPr>
        </p:nvSpPr>
        <p:spPr/>
        <p:txBody>
          <a:bodyPr/>
          <a:lstStyle/>
          <a:p>
            <a:r>
              <a:rPr lang="en-US" dirty="0"/>
              <a:t>Restoration of the Prophetic Office</a:t>
            </a:r>
          </a:p>
        </p:txBody>
      </p:sp>
      <p:sp>
        <p:nvSpPr>
          <p:cNvPr id="3" name="Content Placeholder 2">
            <a:extLst>
              <a:ext uri="{FF2B5EF4-FFF2-40B4-BE49-F238E27FC236}">
                <a16:creationId xmlns:a16="http://schemas.microsoft.com/office/drawing/2014/main" id="{33FACA3F-641C-4425-B22A-80B34E79F6FC}"/>
              </a:ext>
            </a:extLst>
          </p:cNvPr>
          <p:cNvSpPr>
            <a:spLocks noGrp="1"/>
          </p:cNvSpPr>
          <p:nvPr>
            <p:ph idx="1"/>
          </p:nvPr>
        </p:nvSpPr>
        <p:spPr/>
        <p:txBody>
          <a:bodyPr/>
          <a:lstStyle/>
          <a:p>
            <a:r>
              <a:rPr lang="en-US" dirty="0"/>
              <a:t>Are New Testament prophets different from Old Testament prophets?</a:t>
            </a:r>
          </a:p>
        </p:txBody>
      </p:sp>
    </p:spTree>
    <p:extLst>
      <p:ext uri="{BB962C8B-B14F-4D97-AF65-F5344CB8AC3E}">
        <p14:creationId xmlns:p14="http://schemas.microsoft.com/office/powerpoint/2010/main" val="217114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328-C05D-4A8E-AA4E-CEC2C4330641}"/>
              </a:ext>
            </a:extLst>
          </p:cNvPr>
          <p:cNvSpPr>
            <a:spLocks noGrp="1"/>
          </p:cNvSpPr>
          <p:nvPr>
            <p:ph type="title"/>
          </p:nvPr>
        </p:nvSpPr>
        <p:spPr/>
        <p:txBody>
          <a:bodyPr/>
          <a:lstStyle/>
          <a:p>
            <a:r>
              <a:rPr lang="en-US" dirty="0"/>
              <a:t>Testing of Prophets</a:t>
            </a:r>
          </a:p>
        </p:txBody>
      </p:sp>
      <p:sp>
        <p:nvSpPr>
          <p:cNvPr id="3" name="Content Placeholder 2">
            <a:extLst>
              <a:ext uri="{FF2B5EF4-FFF2-40B4-BE49-F238E27FC236}">
                <a16:creationId xmlns:a16="http://schemas.microsoft.com/office/drawing/2014/main" id="{3BBEFE2F-7909-438D-9475-C3ABEA70F8A8}"/>
              </a:ext>
            </a:extLst>
          </p:cNvPr>
          <p:cNvSpPr>
            <a:spLocks noGrp="1"/>
          </p:cNvSpPr>
          <p:nvPr>
            <p:ph idx="1"/>
          </p:nvPr>
        </p:nvSpPr>
        <p:spPr/>
        <p:txBody>
          <a:bodyPr/>
          <a:lstStyle/>
          <a:p>
            <a:r>
              <a:rPr lang="en-US" dirty="0"/>
              <a:t>In the New Testament:</a:t>
            </a:r>
          </a:p>
          <a:p>
            <a:pPr marL="0" indent="0">
              <a:buNone/>
            </a:pPr>
            <a:r>
              <a:rPr lang="en-US" dirty="0"/>
              <a:t>Rev. 2:20 (to Thyatira) But I have </a:t>
            </a:r>
            <a:r>
              <a:rPr lang="en-US" i="1" dirty="0"/>
              <a:t>this</a:t>
            </a:r>
            <a:r>
              <a:rPr lang="en-US" dirty="0"/>
              <a:t> against you, that you tolerate the woman Jezebel, who calls herself a prophetess, and she teaches and leads My bond-servants astray so that they commit </a:t>
            </a:r>
            <a:r>
              <a:rPr lang="en-US" i="1" dirty="0"/>
              <a:t>acts of</a:t>
            </a:r>
            <a:r>
              <a:rPr lang="en-US" dirty="0"/>
              <a:t> immorality and eat things sacrificed to idols. </a:t>
            </a:r>
          </a:p>
          <a:p>
            <a:pPr marL="0" indent="0">
              <a:buNone/>
            </a:pPr>
            <a:r>
              <a:rPr lang="en-US" dirty="0"/>
              <a:t>1 John 4:1 Beloved, do not believe every spirit, but test the spirits to see whether they are from God, because many false prophets have gone out into the world.</a:t>
            </a:r>
          </a:p>
        </p:txBody>
      </p:sp>
    </p:spTree>
    <p:extLst>
      <p:ext uri="{BB962C8B-B14F-4D97-AF65-F5344CB8AC3E}">
        <p14:creationId xmlns:p14="http://schemas.microsoft.com/office/powerpoint/2010/main" val="184764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328-C05D-4A8E-AA4E-CEC2C4330641}"/>
              </a:ext>
            </a:extLst>
          </p:cNvPr>
          <p:cNvSpPr>
            <a:spLocks noGrp="1"/>
          </p:cNvSpPr>
          <p:nvPr>
            <p:ph type="title"/>
          </p:nvPr>
        </p:nvSpPr>
        <p:spPr/>
        <p:txBody>
          <a:bodyPr/>
          <a:lstStyle/>
          <a:p>
            <a:r>
              <a:rPr lang="en-US" dirty="0"/>
              <a:t>Testing of Prophets</a:t>
            </a:r>
          </a:p>
        </p:txBody>
      </p:sp>
      <p:sp>
        <p:nvSpPr>
          <p:cNvPr id="3" name="Content Placeholder 2">
            <a:extLst>
              <a:ext uri="{FF2B5EF4-FFF2-40B4-BE49-F238E27FC236}">
                <a16:creationId xmlns:a16="http://schemas.microsoft.com/office/drawing/2014/main" id="{3BBEFE2F-7909-438D-9475-C3ABEA70F8A8}"/>
              </a:ext>
            </a:extLst>
          </p:cNvPr>
          <p:cNvSpPr>
            <a:spLocks noGrp="1"/>
          </p:cNvSpPr>
          <p:nvPr>
            <p:ph idx="1"/>
          </p:nvPr>
        </p:nvSpPr>
        <p:spPr/>
        <p:txBody>
          <a:bodyPr/>
          <a:lstStyle/>
          <a:p>
            <a:r>
              <a:rPr lang="en-US" dirty="0"/>
              <a:t>In the New Testament:</a:t>
            </a:r>
          </a:p>
          <a:p>
            <a:pPr marL="0" indent="0">
              <a:buNone/>
            </a:pPr>
            <a:r>
              <a:rPr lang="en-US" dirty="0"/>
              <a:t>1 Corinthians 12:10 to another [is given] the effecting of miracles, and to another prophecy, and to another the distinguishing of spirits, to another </a:t>
            </a:r>
            <a:r>
              <a:rPr lang="en-US" i="1" dirty="0"/>
              <a:t>various</a:t>
            </a:r>
            <a:r>
              <a:rPr lang="en-US" dirty="0"/>
              <a:t> kinds of tongues, and to another the interpretation of tongues.</a:t>
            </a:r>
          </a:p>
          <a:p>
            <a:pPr marL="0" indent="0">
              <a:buNone/>
            </a:pPr>
            <a:r>
              <a:rPr lang="en-US" dirty="0"/>
              <a:t>1 Corinthians 14:29 Let two or three prophets speak, and let the others pass judgment.</a:t>
            </a:r>
          </a:p>
          <a:p>
            <a:pPr marL="0" indent="0">
              <a:buNone/>
            </a:pPr>
            <a:endParaRPr lang="en-US" dirty="0"/>
          </a:p>
        </p:txBody>
      </p:sp>
    </p:spTree>
    <p:extLst>
      <p:ext uri="{BB962C8B-B14F-4D97-AF65-F5344CB8AC3E}">
        <p14:creationId xmlns:p14="http://schemas.microsoft.com/office/powerpoint/2010/main" val="105229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328-C05D-4A8E-AA4E-CEC2C4330641}"/>
              </a:ext>
            </a:extLst>
          </p:cNvPr>
          <p:cNvSpPr>
            <a:spLocks noGrp="1"/>
          </p:cNvSpPr>
          <p:nvPr>
            <p:ph type="title"/>
          </p:nvPr>
        </p:nvSpPr>
        <p:spPr/>
        <p:txBody>
          <a:bodyPr/>
          <a:lstStyle/>
          <a:p>
            <a:r>
              <a:rPr lang="en-US" dirty="0"/>
              <a:t>Testing of Prophets</a:t>
            </a:r>
          </a:p>
        </p:txBody>
      </p:sp>
      <p:sp>
        <p:nvSpPr>
          <p:cNvPr id="3" name="Content Placeholder 2">
            <a:extLst>
              <a:ext uri="{FF2B5EF4-FFF2-40B4-BE49-F238E27FC236}">
                <a16:creationId xmlns:a16="http://schemas.microsoft.com/office/drawing/2014/main" id="{3BBEFE2F-7909-438D-9475-C3ABEA70F8A8}"/>
              </a:ext>
            </a:extLst>
          </p:cNvPr>
          <p:cNvSpPr>
            <a:spLocks noGrp="1"/>
          </p:cNvSpPr>
          <p:nvPr>
            <p:ph idx="1"/>
          </p:nvPr>
        </p:nvSpPr>
        <p:spPr/>
        <p:txBody>
          <a:bodyPr/>
          <a:lstStyle/>
          <a:p>
            <a:r>
              <a:rPr lang="en-US" dirty="0"/>
              <a:t>In the New Testament:</a:t>
            </a:r>
          </a:p>
          <a:p>
            <a:pPr marL="0" indent="0">
              <a:buNone/>
            </a:pPr>
            <a:r>
              <a:rPr lang="en-US" dirty="0"/>
              <a:t>1 Thessalonians 5:20–21 Do not despise prophetic utterances. But examine everything </a:t>
            </a:r>
            <a:r>
              <a:rPr lang="en-US" i="1" dirty="0"/>
              <a:t>carefully;</a:t>
            </a:r>
            <a:r>
              <a:rPr lang="en-US" dirty="0"/>
              <a:t> hold fast to that which is good.</a:t>
            </a:r>
          </a:p>
          <a:p>
            <a:pPr marL="0" indent="0">
              <a:buNone/>
            </a:pPr>
            <a:r>
              <a:rPr lang="en-US" dirty="0"/>
              <a:t>2 Thessalonians 2:2 Be not quickly shaken from your composure or be disturbed either by a spirit or a message or a letter as if from us, to the effect that the day of the Lord has come.</a:t>
            </a:r>
          </a:p>
          <a:p>
            <a:pPr marL="0" indent="0">
              <a:buNone/>
            </a:pPr>
            <a:endParaRPr lang="en-US" dirty="0"/>
          </a:p>
        </p:txBody>
      </p:sp>
    </p:spTree>
    <p:extLst>
      <p:ext uri="{BB962C8B-B14F-4D97-AF65-F5344CB8AC3E}">
        <p14:creationId xmlns:p14="http://schemas.microsoft.com/office/powerpoint/2010/main" val="425741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328-C05D-4A8E-AA4E-CEC2C4330641}"/>
              </a:ext>
            </a:extLst>
          </p:cNvPr>
          <p:cNvSpPr>
            <a:spLocks noGrp="1"/>
          </p:cNvSpPr>
          <p:nvPr>
            <p:ph type="title"/>
          </p:nvPr>
        </p:nvSpPr>
        <p:spPr/>
        <p:txBody>
          <a:bodyPr/>
          <a:lstStyle/>
          <a:p>
            <a:r>
              <a:rPr lang="en-US" dirty="0"/>
              <a:t>Testing of Prophets</a:t>
            </a:r>
          </a:p>
        </p:txBody>
      </p:sp>
      <p:sp>
        <p:nvSpPr>
          <p:cNvPr id="3" name="Content Placeholder 2">
            <a:extLst>
              <a:ext uri="{FF2B5EF4-FFF2-40B4-BE49-F238E27FC236}">
                <a16:creationId xmlns:a16="http://schemas.microsoft.com/office/drawing/2014/main" id="{3BBEFE2F-7909-438D-9475-C3ABEA70F8A8}"/>
              </a:ext>
            </a:extLst>
          </p:cNvPr>
          <p:cNvSpPr>
            <a:spLocks noGrp="1"/>
          </p:cNvSpPr>
          <p:nvPr>
            <p:ph idx="1"/>
          </p:nvPr>
        </p:nvSpPr>
        <p:spPr>
          <a:xfrm>
            <a:off x="838200" y="1825625"/>
            <a:ext cx="10515600" cy="4667250"/>
          </a:xfrm>
        </p:spPr>
        <p:txBody>
          <a:bodyPr>
            <a:normAutofit/>
          </a:bodyPr>
          <a:lstStyle/>
          <a:p>
            <a:r>
              <a:rPr lang="en-US" dirty="0"/>
              <a:t>In the New Testament:</a:t>
            </a:r>
          </a:p>
          <a:p>
            <a:r>
              <a:rPr lang="en-US" dirty="0"/>
              <a:t>In the Old Testament:</a:t>
            </a:r>
          </a:p>
          <a:p>
            <a:pPr marL="914400" lvl="1" indent="-457200">
              <a:buFont typeface="+mj-lt"/>
              <a:buAutoNum type="arabicPeriod"/>
            </a:pPr>
            <a:r>
              <a:rPr lang="en-US" sz="2800" dirty="0"/>
              <a:t>The test of fulfillment</a:t>
            </a:r>
          </a:p>
          <a:p>
            <a:pPr marL="0" indent="0">
              <a:buNone/>
            </a:pPr>
            <a:r>
              <a:rPr lang="en-US" dirty="0"/>
              <a:t>Deuteronomy 18:20–22 But the prophet who speaks a word presumptuously in My name which I have not commanded him to speak, or which he speaks in the name of other gods, that prophet shall die. You may say in your heart, “How will we know the word which the Lord has not spoken?” When a prophet speaks in the name of the Lord, if the thing does not come about or come true, that is the thing which the Lord has not spoken. The prophet has spoken it presumptuously; you shall not be afraid of him.</a:t>
            </a:r>
            <a:endParaRPr lang="en-US" sz="3200" dirty="0"/>
          </a:p>
        </p:txBody>
      </p:sp>
    </p:spTree>
    <p:extLst>
      <p:ext uri="{BB962C8B-B14F-4D97-AF65-F5344CB8AC3E}">
        <p14:creationId xmlns:p14="http://schemas.microsoft.com/office/powerpoint/2010/main" val="239936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328-C05D-4A8E-AA4E-CEC2C4330641}"/>
              </a:ext>
            </a:extLst>
          </p:cNvPr>
          <p:cNvSpPr>
            <a:spLocks noGrp="1"/>
          </p:cNvSpPr>
          <p:nvPr>
            <p:ph type="title"/>
          </p:nvPr>
        </p:nvSpPr>
        <p:spPr/>
        <p:txBody>
          <a:bodyPr/>
          <a:lstStyle/>
          <a:p>
            <a:r>
              <a:rPr lang="en-US" dirty="0"/>
              <a:t>Testing of Prophets</a:t>
            </a:r>
          </a:p>
        </p:txBody>
      </p:sp>
      <p:sp>
        <p:nvSpPr>
          <p:cNvPr id="3" name="Content Placeholder 2">
            <a:extLst>
              <a:ext uri="{FF2B5EF4-FFF2-40B4-BE49-F238E27FC236}">
                <a16:creationId xmlns:a16="http://schemas.microsoft.com/office/drawing/2014/main" id="{3BBEFE2F-7909-438D-9475-C3ABEA70F8A8}"/>
              </a:ext>
            </a:extLst>
          </p:cNvPr>
          <p:cNvSpPr>
            <a:spLocks noGrp="1"/>
          </p:cNvSpPr>
          <p:nvPr>
            <p:ph idx="1"/>
          </p:nvPr>
        </p:nvSpPr>
        <p:spPr>
          <a:xfrm>
            <a:off x="838200" y="1825625"/>
            <a:ext cx="10515600" cy="4667250"/>
          </a:xfrm>
        </p:spPr>
        <p:txBody>
          <a:bodyPr>
            <a:normAutofit lnSpcReduction="10000"/>
          </a:bodyPr>
          <a:lstStyle/>
          <a:p>
            <a:r>
              <a:rPr lang="en-US" dirty="0"/>
              <a:t>In the New Testament:</a:t>
            </a:r>
          </a:p>
          <a:p>
            <a:r>
              <a:rPr lang="en-US" dirty="0"/>
              <a:t>In the Old Testament:</a:t>
            </a:r>
          </a:p>
          <a:p>
            <a:pPr marL="914400" lvl="1" indent="-457200">
              <a:buFont typeface="+mj-lt"/>
              <a:buAutoNum type="arabicPeriod"/>
            </a:pPr>
            <a:r>
              <a:rPr lang="en-US" sz="2800" dirty="0"/>
              <a:t>The test of fulfillment</a:t>
            </a:r>
          </a:p>
          <a:p>
            <a:pPr marL="914400" lvl="1" indent="-457200">
              <a:buFont typeface="+mj-lt"/>
              <a:buAutoNum type="arabicPeriod"/>
            </a:pPr>
            <a:r>
              <a:rPr lang="en-US" sz="2800" dirty="0"/>
              <a:t>The test of doctrine</a:t>
            </a:r>
          </a:p>
          <a:p>
            <a:pPr marL="0" indent="0">
              <a:buNone/>
            </a:pPr>
            <a:r>
              <a:rPr lang="en-US" dirty="0"/>
              <a:t>Deuteronomy 13:1–3 If a prophet or a dreamer of dreams arises among you and gives you a sign or a wonder, and the sign or the wonder comes true, concerning which he spoke to you, saying, “Let us go after other gods (whom you have not known) and let us serve them,” you shall not listen to the words of that prophet or that dreamer of dreams; for the L</a:t>
            </a:r>
            <a:r>
              <a:rPr lang="en-US" cap="small" dirty="0"/>
              <a:t>ord</a:t>
            </a:r>
            <a:r>
              <a:rPr lang="en-US" dirty="0"/>
              <a:t> your God is testing you to find out if you love the L</a:t>
            </a:r>
            <a:r>
              <a:rPr lang="en-US" cap="small" dirty="0"/>
              <a:t>ord</a:t>
            </a:r>
            <a:r>
              <a:rPr lang="en-US" dirty="0"/>
              <a:t> your God with all your heart and with all your soul.</a:t>
            </a:r>
          </a:p>
        </p:txBody>
      </p:sp>
    </p:spTree>
    <p:extLst>
      <p:ext uri="{BB962C8B-B14F-4D97-AF65-F5344CB8AC3E}">
        <p14:creationId xmlns:p14="http://schemas.microsoft.com/office/powerpoint/2010/main" val="122786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65B426-7C68-4348-8645-8764A0E4AB48}"/>
              </a:ext>
            </a:extLst>
          </p:cNvPr>
          <p:cNvPicPr>
            <a:picLocks noChangeAspect="1"/>
          </p:cNvPicPr>
          <p:nvPr/>
        </p:nvPicPr>
        <p:blipFill>
          <a:blip r:embed="rId2"/>
          <a:stretch>
            <a:fillRect/>
          </a:stretch>
        </p:blipFill>
        <p:spPr>
          <a:xfrm>
            <a:off x="7485810" y="23070"/>
            <a:ext cx="4549989" cy="6818152"/>
          </a:xfrm>
          <a:prstGeom prst="rect">
            <a:avLst/>
          </a:prstGeom>
        </p:spPr>
      </p:pic>
      <p:sp>
        <p:nvSpPr>
          <p:cNvPr id="3" name="Rectangle 2">
            <a:extLst>
              <a:ext uri="{FF2B5EF4-FFF2-40B4-BE49-F238E27FC236}">
                <a16:creationId xmlns:a16="http://schemas.microsoft.com/office/drawing/2014/main" id="{34A004F1-040B-4918-83A9-F8B98F960E39}"/>
              </a:ext>
            </a:extLst>
          </p:cNvPr>
          <p:cNvSpPr/>
          <p:nvPr/>
        </p:nvSpPr>
        <p:spPr>
          <a:xfrm>
            <a:off x="61518" y="26912"/>
            <a:ext cx="7337571" cy="3354765"/>
          </a:xfrm>
          <a:prstGeom prst="rect">
            <a:avLst/>
          </a:prstGeom>
        </p:spPr>
        <p:txBody>
          <a:bodyPr wrap="square">
            <a:spAutoFit/>
          </a:bodyPr>
          <a:lstStyle/>
          <a:p>
            <a:r>
              <a:rPr lang="en-US" sz="3200" dirty="0"/>
              <a:t>Bill Johnson: </a:t>
            </a:r>
          </a:p>
          <a:p>
            <a:endParaRPr lang="en-US" sz="3200" dirty="0"/>
          </a:p>
          <a:p>
            <a:r>
              <a:rPr lang="en-US" sz="3200" dirty="0"/>
              <a:t>“He [Jesus] laid His divinity aside (see Phil 2:5–7) as He sought to fulfill the assignment given to Him by the Father.” </a:t>
            </a:r>
          </a:p>
          <a:p>
            <a:endParaRPr lang="en-US" sz="3200" dirty="0"/>
          </a:p>
          <a:p>
            <a:pPr algn="r"/>
            <a:r>
              <a:rPr lang="en-US" sz="2000" i="1" dirty="0"/>
              <a:t>When Heaven Invades Earth</a:t>
            </a:r>
            <a:r>
              <a:rPr lang="en-US" sz="2000" dirty="0"/>
              <a:t>, Destiny Image, 2005, pp. 87-88.</a:t>
            </a:r>
          </a:p>
        </p:txBody>
      </p:sp>
    </p:spTree>
    <p:extLst>
      <p:ext uri="{BB962C8B-B14F-4D97-AF65-F5344CB8AC3E}">
        <p14:creationId xmlns:p14="http://schemas.microsoft.com/office/powerpoint/2010/main" val="401562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96E9EE-81D7-4F84-A863-FCB558915D9D}"/>
              </a:ext>
            </a:extLst>
          </p:cNvPr>
          <p:cNvSpPr/>
          <p:nvPr/>
        </p:nvSpPr>
        <p:spPr>
          <a:xfrm>
            <a:off x="488950" y="221673"/>
            <a:ext cx="11241232" cy="2554545"/>
          </a:xfrm>
          <a:prstGeom prst="rect">
            <a:avLst/>
          </a:prstGeom>
        </p:spPr>
        <p:txBody>
          <a:bodyPr wrap="square">
            <a:spAutoFit/>
          </a:bodyPr>
          <a:lstStyle/>
          <a:p>
            <a:pPr marR="0">
              <a:spcBef>
                <a:spcPts val="0"/>
              </a:spcBef>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John 20:30–31 Therefore many other signs Jesus also performed in the presence of the disciples, which are not written in this book; but these have been written so that you may believe that Jesus is the Christ, the Son of God; and that believing you may have life in His name.</a:t>
            </a:r>
          </a:p>
        </p:txBody>
      </p:sp>
    </p:spTree>
    <p:extLst>
      <p:ext uri="{BB962C8B-B14F-4D97-AF65-F5344CB8AC3E}">
        <p14:creationId xmlns:p14="http://schemas.microsoft.com/office/powerpoint/2010/main" val="158570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96E9EE-81D7-4F84-A863-FCB558915D9D}"/>
              </a:ext>
            </a:extLst>
          </p:cNvPr>
          <p:cNvSpPr/>
          <p:nvPr/>
        </p:nvSpPr>
        <p:spPr>
          <a:xfrm>
            <a:off x="488950" y="221673"/>
            <a:ext cx="11241232" cy="1569660"/>
          </a:xfrm>
          <a:prstGeom prst="rect">
            <a:avLst/>
          </a:prstGeom>
        </p:spPr>
        <p:txBody>
          <a:bodyPr wrap="square">
            <a:spAutoFit/>
          </a:bodyPr>
          <a:lstStyle/>
          <a:p>
            <a:pPr marR="0">
              <a:spcBef>
                <a:spcPts val="0"/>
              </a:spcBef>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Luke 8:39 “Return to your house and describe what great things God has done for you.” So he went away, proclaiming throughout the whole city what great things Jesus had done for him.</a:t>
            </a:r>
          </a:p>
        </p:txBody>
      </p:sp>
      <p:sp>
        <p:nvSpPr>
          <p:cNvPr id="3" name="Oval 2">
            <a:extLst>
              <a:ext uri="{FF2B5EF4-FFF2-40B4-BE49-F238E27FC236}">
                <a16:creationId xmlns:a16="http://schemas.microsoft.com/office/drawing/2014/main" id="{3C6817EF-1B8A-44B6-92BA-2C96198FE703}"/>
              </a:ext>
            </a:extLst>
          </p:cNvPr>
          <p:cNvSpPr/>
          <p:nvPr/>
        </p:nvSpPr>
        <p:spPr>
          <a:xfrm>
            <a:off x="508000" y="766618"/>
            <a:ext cx="868218" cy="4987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1ECABAE-28D4-4DB1-BE0B-BEF041CB6FDA}"/>
              </a:ext>
            </a:extLst>
          </p:cNvPr>
          <p:cNvSpPr/>
          <p:nvPr/>
        </p:nvSpPr>
        <p:spPr>
          <a:xfrm>
            <a:off x="5800435" y="1265382"/>
            <a:ext cx="1043709" cy="4987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71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D2643D-D9D3-4B2F-A5F8-9820F1C0D7AE}"/>
              </a:ext>
            </a:extLst>
          </p:cNvPr>
          <p:cNvSpPr/>
          <p:nvPr/>
        </p:nvSpPr>
        <p:spPr>
          <a:xfrm>
            <a:off x="350981" y="307354"/>
            <a:ext cx="11453091"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Philippians 2:6–7  Who, although He existed in the form of God, did not regard equality with God a thing to be grasped, but emptied Himself, taking the form of a bond-servant, </a:t>
            </a:r>
            <a:r>
              <a:rPr lang="en-US" sz="3200" i="1" dirty="0">
                <a:latin typeface="Times New Roman" panose="02020603050405020304" pitchFamily="18" charset="0"/>
                <a:cs typeface="Times New Roman" panose="02020603050405020304" pitchFamily="18" charset="0"/>
              </a:rPr>
              <a:t>and being made in the likeness of men.</a:t>
            </a:r>
          </a:p>
        </p:txBody>
      </p:sp>
      <p:sp>
        <p:nvSpPr>
          <p:cNvPr id="4" name="Oval 3">
            <a:extLst>
              <a:ext uri="{FF2B5EF4-FFF2-40B4-BE49-F238E27FC236}">
                <a16:creationId xmlns:a16="http://schemas.microsoft.com/office/drawing/2014/main" id="{2B6FB058-D9E1-4CC5-8F2D-99E802CBCE26}"/>
              </a:ext>
            </a:extLst>
          </p:cNvPr>
          <p:cNvSpPr/>
          <p:nvPr/>
        </p:nvSpPr>
        <p:spPr>
          <a:xfrm>
            <a:off x="9374908" y="839640"/>
            <a:ext cx="1551710" cy="52734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CDFC17-0023-4D82-BD0F-4EDD082158B2}"/>
              </a:ext>
            </a:extLst>
          </p:cNvPr>
          <p:cNvSpPr/>
          <p:nvPr/>
        </p:nvSpPr>
        <p:spPr>
          <a:xfrm>
            <a:off x="6502398" y="307355"/>
            <a:ext cx="4516583" cy="6162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5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CEC1FE-DAC9-4661-876D-1486F16D0912}"/>
              </a:ext>
            </a:extLst>
          </p:cNvPr>
          <p:cNvPicPr>
            <a:picLocks noChangeAspect="1"/>
          </p:cNvPicPr>
          <p:nvPr/>
        </p:nvPicPr>
        <p:blipFill>
          <a:blip r:embed="rId2"/>
          <a:stretch>
            <a:fillRect/>
          </a:stretch>
        </p:blipFill>
        <p:spPr>
          <a:xfrm>
            <a:off x="0" y="0"/>
            <a:ext cx="7233040" cy="4064000"/>
          </a:xfrm>
          <a:prstGeom prst="rect">
            <a:avLst/>
          </a:prstGeom>
        </p:spPr>
      </p:pic>
      <p:pic>
        <p:nvPicPr>
          <p:cNvPr id="3" name="Picture 2">
            <a:extLst>
              <a:ext uri="{FF2B5EF4-FFF2-40B4-BE49-F238E27FC236}">
                <a16:creationId xmlns:a16="http://schemas.microsoft.com/office/drawing/2014/main" id="{A844EBF7-7BFC-4A9B-9952-47CBAA0D7A34}"/>
              </a:ext>
            </a:extLst>
          </p:cNvPr>
          <p:cNvPicPr>
            <a:picLocks noChangeAspect="1"/>
          </p:cNvPicPr>
          <p:nvPr/>
        </p:nvPicPr>
        <p:blipFill>
          <a:blip r:embed="rId3"/>
          <a:stretch>
            <a:fillRect/>
          </a:stretch>
        </p:blipFill>
        <p:spPr>
          <a:xfrm>
            <a:off x="5512674" y="2400300"/>
            <a:ext cx="6666625" cy="4446587"/>
          </a:xfrm>
          <a:prstGeom prst="rect">
            <a:avLst/>
          </a:prstGeom>
        </p:spPr>
      </p:pic>
      <p:sp>
        <p:nvSpPr>
          <p:cNvPr id="4" name="TextBox 3">
            <a:extLst>
              <a:ext uri="{FF2B5EF4-FFF2-40B4-BE49-F238E27FC236}">
                <a16:creationId xmlns:a16="http://schemas.microsoft.com/office/drawing/2014/main" id="{A24476B5-616D-4184-9068-C43E5B51B971}"/>
              </a:ext>
            </a:extLst>
          </p:cNvPr>
          <p:cNvSpPr txBox="1"/>
          <p:nvPr/>
        </p:nvSpPr>
        <p:spPr>
          <a:xfrm>
            <a:off x="7233040" y="190500"/>
            <a:ext cx="4768460" cy="369332"/>
          </a:xfrm>
          <a:prstGeom prst="rect">
            <a:avLst/>
          </a:prstGeom>
          <a:noFill/>
        </p:spPr>
        <p:txBody>
          <a:bodyPr wrap="square" rtlCol="0">
            <a:spAutoFit/>
          </a:bodyPr>
          <a:lstStyle/>
          <a:p>
            <a:r>
              <a:rPr lang="en-US" dirty="0"/>
              <a:t>Redding Civic Auditorium, rented by BSSM</a:t>
            </a:r>
          </a:p>
        </p:txBody>
      </p:sp>
      <p:sp>
        <p:nvSpPr>
          <p:cNvPr id="5" name="TextBox 4">
            <a:extLst>
              <a:ext uri="{FF2B5EF4-FFF2-40B4-BE49-F238E27FC236}">
                <a16:creationId xmlns:a16="http://schemas.microsoft.com/office/drawing/2014/main" id="{C192190E-99C4-4D49-B598-111E7103ECA0}"/>
              </a:ext>
            </a:extLst>
          </p:cNvPr>
          <p:cNvSpPr txBox="1"/>
          <p:nvPr/>
        </p:nvSpPr>
        <p:spPr>
          <a:xfrm>
            <a:off x="279400" y="6324600"/>
            <a:ext cx="5143500" cy="369332"/>
          </a:xfrm>
          <a:prstGeom prst="rect">
            <a:avLst/>
          </a:prstGeom>
          <a:noFill/>
        </p:spPr>
        <p:txBody>
          <a:bodyPr wrap="square" rtlCol="0">
            <a:spAutoFit/>
          </a:bodyPr>
          <a:lstStyle/>
          <a:p>
            <a:r>
              <a:rPr lang="en-US" dirty="0"/>
              <a:t>BSSM class to first year class of about 1,200 students</a:t>
            </a:r>
          </a:p>
        </p:txBody>
      </p:sp>
    </p:spTree>
    <p:extLst>
      <p:ext uri="{BB962C8B-B14F-4D97-AF65-F5344CB8AC3E}">
        <p14:creationId xmlns:p14="http://schemas.microsoft.com/office/powerpoint/2010/main" val="29022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6D72E-92D5-4926-8766-80818DEE0F6B}"/>
              </a:ext>
            </a:extLst>
          </p:cNvPr>
          <p:cNvPicPr>
            <a:picLocks noChangeAspect="1"/>
          </p:cNvPicPr>
          <p:nvPr/>
        </p:nvPicPr>
        <p:blipFill>
          <a:blip r:embed="rId2"/>
          <a:stretch>
            <a:fillRect/>
          </a:stretch>
        </p:blipFill>
        <p:spPr>
          <a:xfrm>
            <a:off x="7758545" y="0"/>
            <a:ext cx="4433455" cy="6838395"/>
          </a:xfrm>
          <a:prstGeom prst="rect">
            <a:avLst/>
          </a:prstGeom>
        </p:spPr>
      </p:pic>
      <p:sp>
        <p:nvSpPr>
          <p:cNvPr id="3" name="Rectangle 2">
            <a:extLst>
              <a:ext uri="{FF2B5EF4-FFF2-40B4-BE49-F238E27FC236}">
                <a16:creationId xmlns:a16="http://schemas.microsoft.com/office/drawing/2014/main" id="{EE84B9F6-D2A3-4357-BCA0-E13C9D054D49}"/>
              </a:ext>
            </a:extLst>
          </p:cNvPr>
          <p:cNvSpPr/>
          <p:nvPr/>
        </p:nvSpPr>
        <p:spPr>
          <a:xfrm>
            <a:off x="-1" y="-1"/>
            <a:ext cx="7758545" cy="4031873"/>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Arial" panose="020B0604020202020204" pitchFamily="34" charset="0"/>
              </a:rPr>
              <a:t>1 Kings 5:3–4 You know that David my father was unable to build a house for the name of the L</a:t>
            </a:r>
            <a:r>
              <a:rPr lang="en-US" sz="3200" cap="small" dirty="0">
                <a:latin typeface="Times New Roman" panose="02020603050405020304" pitchFamily="18" charset="0"/>
                <a:ea typeface="Calibri" panose="020F0502020204030204" pitchFamily="34" charset="0"/>
                <a:cs typeface="Arial" panose="020B0604020202020204" pitchFamily="34" charset="0"/>
              </a:rPr>
              <a:t>ord</a:t>
            </a:r>
            <a:r>
              <a:rPr lang="en-US" sz="3200" dirty="0">
                <a:latin typeface="Times New Roman" panose="02020603050405020304" pitchFamily="18" charset="0"/>
                <a:ea typeface="Calibri" panose="020F0502020204030204" pitchFamily="34" charset="0"/>
                <a:cs typeface="Arial" panose="020B0604020202020204" pitchFamily="34" charset="0"/>
              </a:rPr>
              <a:t> his God because of the wars which surrounded him, until the L</a:t>
            </a:r>
            <a:r>
              <a:rPr lang="en-US" sz="3200" cap="small" dirty="0">
                <a:latin typeface="Times New Roman" panose="02020603050405020304" pitchFamily="18" charset="0"/>
                <a:ea typeface="Calibri" panose="020F0502020204030204" pitchFamily="34" charset="0"/>
                <a:cs typeface="Arial" panose="020B0604020202020204" pitchFamily="34" charset="0"/>
              </a:rPr>
              <a:t>ord</a:t>
            </a:r>
            <a:r>
              <a:rPr lang="en-US" sz="3200" dirty="0">
                <a:latin typeface="Times New Roman" panose="02020603050405020304" pitchFamily="18" charset="0"/>
                <a:ea typeface="Calibri" panose="020F0502020204030204" pitchFamily="34" charset="0"/>
                <a:cs typeface="Arial" panose="020B0604020202020204" pitchFamily="34" charset="0"/>
              </a:rPr>
              <a:t> put them under the soles of his feet. But now the L</a:t>
            </a:r>
            <a:r>
              <a:rPr lang="en-US" sz="3200" cap="small" dirty="0">
                <a:latin typeface="Times New Roman" panose="02020603050405020304" pitchFamily="18" charset="0"/>
                <a:ea typeface="Calibri" panose="020F0502020204030204" pitchFamily="34" charset="0"/>
                <a:cs typeface="Arial" panose="020B0604020202020204" pitchFamily="34" charset="0"/>
              </a:rPr>
              <a:t>ord</a:t>
            </a:r>
            <a:r>
              <a:rPr lang="en-US" sz="3200" dirty="0">
                <a:latin typeface="Times New Roman" panose="02020603050405020304" pitchFamily="18" charset="0"/>
                <a:ea typeface="Calibri" panose="020F0502020204030204" pitchFamily="34" charset="0"/>
                <a:cs typeface="Arial" panose="020B0604020202020204" pitchFamily="34" charset="0"/>
              </a:rPr>
              <a:t> my God has given me rest on every side; there is neither </a:t>
            </a:r>
            <a:r>
              <a:rPr lang="en-US" sz="3200" u="sng" dirty="0">
                <a:latin typeface="Times New Roman" panose="02020603050405020304" pitchFamily="18" charset="0"/>
                <a:ea typeface="Calibri" panose="020F0502020204030204" pitchFamily="34" charset="0"/>
                <a:cs typeface="Arial" panose="020B0604020202020204" pitchFamily="34" charset="0"/>
              </a:rPr>
              <a:t>adversary</a:t>
            </a:r>
            <a:r>
              <a:rPr lang="en-US" sz="3200" dirty="0">
                <a:latin typeface="Times New Roman" panose="02020603050405020304" pitchFamily="18" charset="0"/>
                <a:ea typeface="Calibri" panose="020F0502020204030204" pitchFamily="34" charset="0"/>
                <a:cs typeface="Arial" panose="020B0604020202020204" pitchFamily="34" charset="0"/>
              </a:rPr>
              <a:t> nor misfortune.</a:t>
            </a:r>
            <a:endParaRPr lang="en-US" sz="3200" dirty="0"/>
          </a:p>
        </p:txBody>
      </p:sp>
    </p:spTree>
    <p:extLst>
      <p:ext uri="{BB962C8B-B14F-4D97-AF65-F5344CB8AC3E}">
        <p14:creationId xmlns:p14="http://schemas.microsoft.com/office/powerpoint/2010/main" val="122973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6D72E-92D5-4926-8766-80818DEE0F6B}"/>
              </a:ext>
            </a:extLst>
          </p:cNvPr>
          <p:cNvPicPr>
            <a:picLocks noChangeAspect="1"/>
          </p:cNvPicPr>
          <p:nvPr/>
        </p:nvPicPr>
        <p:blipFill>
          <a:blip r:embed="rId2"/>
          <a:stretch>
            <a:fillRect/>
          </a:stretch>
        </p:blipFill>
        <p:spPr>
          <a:xfrm>
            <a:off x="7758545" y="0"/>
            <a:ext cx="4433455" cy="6838395"/>
          </a:xfrm>
          <a:prstGeom prst="rect">
            <a:avLst/>
          </a:prstGeom>
        </p:spPr>
      </p:pic>
      <p:sp>
        <p:nvSpPr>
          <p:cNvPr id="3" name="Rectangle 2">
            <a:extLst>
              <a:ext uri="{FF2B5EF4-FFF2-40B4-BE49-F238E27FC236}">
                <a16:creationId xmlns:a16="http://schemas.microsoft.com/office/drawing/2014/main" id="{EE84B9F6-D2A3-4357-BCA0-E13C9D054D49}"/>
              </a:ext>
            </a:extLst>
          </p:cNvPr>
          <p:cNvSpPr/>
          <p:nvPr/>
        </p:nvSpPr>
        <p:spPr>
          <a:xfrm>
            <a:off x="-1" y="-1"/>
            <a:ext cx="7758545" cy="6494085"/>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Arial" panose="020B0604020202020204" pitchFamily="34" charset="0"/>
              </a:rPr>
              <a:t>Bill Johnson writes: “The word for adversary here is Satan. Was Solomon embellishing? Or was he saying the devil no longer existed in Israel? Or was he saying the devil existed, but could not cause problems? Or was he saying something completely different?</a:t>
            </a:r>
          </a:p>
          <a:p>
            <a:r>
              <a:rPr lang="en-US" sz="3200" dirty="0">
                <a:latin typeface="Times New Roman" panose="02020603050405020304" pitchFamily="18" charset="0"/>
                <a:ea typeface="Calibri" panose="020F0502020204030204" pitchFamily="34" charset="0"/>
                <a:cs typeface="Arial" panose="020B0604020202020204" pitchFamily="34" charset="0"/>
              </a:rPr>
              <a:t>“Jesus stated that the devil had nothing in Him – no connection whatsoever (see John 14:30)… But is this reality possible for us? Is it possible in a city? Is it possible for wisdom, and its corresponding grace for reigning in life, to enable people to live completely free of the enemy’s influence?</a:t>
            </a:r>
          </a:p>
        </p:txBody>
      </p:sp>
    </p:spTree>
    <p:extLst>
      <p:ext uri="{BB962C8B-B14F-4D97-AF65-F5344CB8AC3E}">
        <p14:creationId xmlns:p14="http://schemas.microsoft.com/office/powerpoint/2010/main" val="140671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6D72E-92D5-4926-8766-80818DEE0F6B}"/>
              </a:ext>
            </a:extLst>
          </p:cNvPr>
          <p:cNvPicPr>
            <a:picLocks noChangeAspect="1"/>
          </p:cNvPicPr>
          <p:nvPr/>
        </p:nvPicPr>
        <p:blipFill>
          <a:blip r:embed="rId2"/>
          <a:stretch>
            <a:fillRect/>
          </a:stretch>
        </p:blipFill>
        <p:spPr>
          <a:xfrm>
            <a:off x="7758545" y="0"/>
            <a:ext cx="4433455" cy="6838395"/>
          </a:xfrm>
          <a:prstGeom prst="rect">
            <a:avLst/>
          </a:prstGeom>
        </p:spPr>
      </p:pic>
      <p:sp>
        <p:nvSpPr>
          <p:cNvPr id="3" name="Rectangle 2">
            <a:extLst>
              <a:ext uri="{FF2B5EF4-FFF2-40B4-BE49-F238E27FC236}">
                <a16:creationId xmlns:a16="http://schemas.microsoft.com/office/drawing/2014/main" id="{EE84B9F6-D2A3-4357-BCA0-E13C9D054D49}"/>
              </a:ext>
            </a:extLst>
          </p:cNvPr>
          <p:cNvSpPr/>
          <p:nvPr/>
        </p:nvSpPr>
        <p:spPr>
          <a:xfrm>
            <a:off x="-1" y="-1"/>
            <a:ext cx="7758545" cy="6432530"/>
          </a:xfrm>
          <a:prstGeom prst="rect">
            <a:avLst/>
          </a:prstGeom>
        </p:spPr>
        <p:txBody>
          <a:bodyPr wrap="square">
            <a:spAutoFit/>
          </a:bodyPr>
          <a:lstStyle/>
          <a:p>
            <a:r>
              <a:rPr lang="en-US" sz="3200" dirty="0">
                <a:latin typeface="Times New Roman" panose="02020603050405020304" pitchFamily="18" charset="0"/>
                <a:ea typeface="Calibri" panose="020F0502020204030204" pitchFamily="34" charset="0"/>
                <a:cs typeface="Arial" panose="020B0604020202020204" pitchFamily="34" charset="0"/>
              </a:rPr>
              <a:t>“I believe to live free from the enemy’s influence is not only possible, but is also absolutely necessary in order for us to fulfill our assignment. Jesus set the example – first for the individual, and second for the family unit, third for a church family, and fourth and finally, for a city.</a:t>
            </a:r>
          </a:p>
          <a:p>
            <a:r>
              <a:rPr lang="en-US" sz="3200" dirty="0">
                <a:latin typeface="Times New Roman" panose="02020603050405020304" pitchFamily="18" charset="0"/>
                <a:ea typeface="Calibri" panose="020F0502020204030204" pitchFamily="34" charset="0"/>
                <a:cs typeface="Arial" panose="020B0604020202020204" pitchFamily="34" charset="0"/>
              </a:rPr>
              <a:t>“Truth is meant to find its ultimate expression in cities and nations… Solomon, in some measure, had a similar experience to Jesus’ in the sense of the devil having no place…”</a:t>
            </a:r>
          </a:p>
          <a:p>
            <a:pPr lvl="1" algn="r"/>
            <a:endParaRPr lang="en-US" sz="2000" dirty="0">
              <a:latin typeface="Times New Roman" panose="02020603050405020304" pitchFamily="18" charset="0"/>
              <a:ea typeface="Calibri" panose="020F0502020204030204" pitchFamily="34" charset="0"/>
              <a:cs typeface="Arial" panose="020B0604020202020204" pitchFamily="34" charset="0"/>
            </a:endParaRPr>
          </a:p>
          <a:p>
            <a:pPr lvl="1" algn="r"/>
            <a:r>
              <a:rPr lang="en-US" sz="2000" dirty="0">
                <a:latin typeface="Times New Roman" panose="02020603050405020304" pitchFamily="18" charset="0"/>
                <a:ea typeface="Calibri" panose="020F0502020204030204" pitchFamily="34" charset="0"/>
                <a:cs typeface="Arial" panose="020B0604020202020204" pitchFamily="34" charset="0"/>
              </a:rPr>
              <a:t>Bill Johnson, The Power that Changes the World </a:t>
            </a:r>
            <a:br>
              <a:rPr lang="en-US" sz="2000" dirty="0">
                <a:latin typeface="Times New Roman" panose="02020603050405020304" pitchFamily="18" charset="0"/>
                <a:ea typeface="Calibri" panose="020F0502020204030204" pitchFamily="34" charset="0"/>
                <a:cs typeface="Arial" panose="020B0604020202020204" pitchFamily="34" charset="0"/>
              </a:rPr>
            </a:br>
            <a:r>
              <a:rPr lang="en-US" sz="2000" dirty="0">
                <a:latin typeface="Times New Roman" panose="02020603050405020304" pitchFamily="18" charset="0"/>
                <a:ea typeface="Calibri" panose="020F0502020204030204" pitchFamily="34" charset="0"/>
                <a:cs typeface="Arial" panose="020B0604020202020204" pitchFamily="34" charset="0"/>
              </a:rPr>
              <a:t>(Minneapolis: Chosen Books, 2015), 167-168.</a:t>
            </a:r>
          </a:p>
        </p:txBody>
      </p:sp>
    </p:spTree>
    <p:extLst>
      <p:ext uri="{BB962C8B-B14F-4D97-AF65-F5344CB8AC3E}">
        <p14:creationId xmlns:p14="http://schemas.microsoft.com/office/powerpoint/2010/main" val="70413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FB5450-8B0E-4191-877A-9BE5891F6459}"/>
              </a:ext>
            </a:extLst>
          </p:cNvPr>
          <p:cNvSpPr/>
          <p:nvPr/>
        </p:nvSpPr>
        <p:spPr>
          <a:xfrm>
            <a:off x="175347" y="181534"/>
            <a:ext cx="11794980" cy="2215991"/>
          </a:xfrm>
          <a:prstGeom prst="rect">
            <a:avLst/>
          </a:prstGeom>
        </p:spPr>
        <p:txBody>
          <a:bodyPr wrap="square">
            <a:spAutoFit/>
          </a:bodyPr>
          <a:lstStyle/>
          <a:p>
            <a:pPr marR="0">
              <a:spcBef>
                <a:spcPts val="0"/>
              </a:spcBef>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1 John 1:8 If we say that we have no sin, we are deceiving ourselves and the truth is not in us.</a:t>
            </a:r>
          </a:p>
          <a:p>
            <a:pPr marR="0">
              <a:spcBef>
                <a:spcPts val="0"/>
              </a:spcBef>
              <a:spcAft>
                <a:spcPts val="1200"/>
              </a:spcAft>
            </a:pPr>
            <a:r>
              <a:rPr lang="en-US" sz="3200" dirty="0">
                <a:latin typeface="Times New Roman" panose="02020603050405020304" pitchFamily="18" charset="0"/>
                <a:ea typeface="Calibri" panose="020F0502020204030204" pitchFamily="34" charset="0"/>
                <a:cs typeface="Arial" panose="020B0604020202020204" pitchFamily="34" charset="0"/>
              </a:rPr>
              <a:t>Proverbs 20:9 Who can say, “I have cleansed my heart, I am pure from my sin”?</a:t>
            </a:r>
          </a:p>
        </p:txBody>
      </p:sp>
    </p:spTree>
    <p:extLst>
      <p:ext uri="{BB962C8B-B14F-4D97-AF65-F5344CB8AC3E}">
        <p14:creationId xmlns:p14="http://schemas.microsoft.com/office/powerpoint/2010/main" val="14979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A1C1-ECCF-4A1F-9DC8-3617F780D81D}"/>
              </a:ext>
            </a:extLst>
          </p:cNvPr>
          <p:cNvSpPr>
            <a:spLocks noGrp="1"/>
          </p:cNvSpPr>
          <p:nvPr>
            <p:ph type="title"/>
          </p:nvPr>
        </p:nvSpPr>
        <p:spPr/>
        <p:txBody>
          <a:bodyPr/>
          <a:lstStyle/>
          <a:p>
            <a:r>
              <a:rPr lang="en-US" dirty="0"/>
              <a:t>Dominion Theology</a:t>
            </a:r>
          </a:p>
        </p:txBody>
      </p:sp>
      <p:sp>
        <p:nvSpPr>
          <p:cNvPr id="3" name="Content Placeholder 2">
            <a:extLst>
              <a:ext uri="{FF2B5EF4-FFF2-40B4-BE49-F238E27FC236}">
                <a16:creationId xmlns:a16="http://schemas.microsoft.com/office/drawing/2014/main" id="{DF123991-0B26-4A0E-91DB-085902D0942B}"/>
              </a:ext>
            </a:extLst>
          </p:cNvPr>
          <p:cNvSpPr>
            <a:spLocks noGrp="1"/>
          </p:cNvSpPr>
          <p:nvPr>
            <p:ph sz="half" idx="1"/>
          </p:nvPr>
        </p:nvSpPr>
        <p:spPr/>
        <p:txBody>
          <a:bodyPr/>
          <a:lstStyle/>
          <a:p>
            <a:pPr marL="0" indent="0">
              <a:buNone/>
            </a:pPr>
            <a:r>
              <a:rPr lang="en-US" dirty="0"/>
              <a:t>Seven Mountain Mandate</a:t>
            </a:r>
          </a:p>
          <a:p>
            <a:pPr marL="514350" indent="-514350">
              <a:buFont typeface="+mj-lt"/>
              <a:buAutoNum type="arabicPeriod"/>
            </a:pPr>
            <a:r>
              <a:rPr lang="en-US" dirty="0"/>
              <a:t>Media</a:t>
            </a:r>
          </a:p>
          <a:p>
            <a:pPr marL="514350" indent="-514350">
              <a:buFont typeface="+mj-lt"/>
              <a:buAutoNum type="arabicPeriod"/>
            </a:pPr>
            <a:r>
              <a:rPr lang="en-US" dirty="0"/>
              <a:t>Government</a:t>
            </a:r>
          </a:p>
          <a:p>
            <a:pPr marL="514350" indent="-514350">
              <a:buFont typeface="+mj-lt"/>
              <a:buAutoNum type="arabicPeriod"/>
            </a:pPr>
            <a:r>
              <a:rPr lang="en-US" dirty="0"/>
              <a:t>Education</a:t>
            </a:r>
          </a:p>
          <a:p>
            <a:pPr marL="514350" indent="-514350">
              <a:buFont typeface="+mj-lt"/>
              <a:buAutoNum type="arabicPeriod"/>
            </a:pPr>
            <a:r>
              <a:rPr lang="en-US" dirty="0"/>
              <a:t>Economy</a:t>
            </a:r>
          </a:p>
          <a:p>
            <a:pPr marL="514350" indent="-514350">
              <a:buFont typeface="+mj-lt"/>
              <a:buAutoNum type="arabicPeriod" startAt="5"/>
            </a:pPr>
            <a:r>
              <a:rPr lang="en-US" dirty="0"/>
              <a:t>Religion</a:t>
            </a:r>
          </a:p>
          <a:p>
            <a:pPr marL="514350" indent="-514350">
              <a:buFont typeface="+mj-lt"/>
              <a:buAutoNum type="arabicPeriod" startAt="5"/>
            </a:pPr>
            <a:r>
              <a:rPr lang="en-US" dirty="0"/>
              <a:t>Entertainment</a:t>
            </a:r>
          </a:p>
          <a:p>
            <a:pPr marL="514350" indent="-514350">
              <a:buFont typeface="+mj-lt"/>
              <a:buAutoNum type="arabicPeriod" startAt="5"/>
            </a:pPr>
            <a:r>
              <a:rPr lang="en-US" dirty="0"/>
              <a:t>Family</a:t>
            </a:r>
          </a:p>
          <a:p>
            <a:pPr marL="514350" indent="-514350">
              <a:buFont typeface="+mj-lt"/>
              <a:buAutoNum type="arabicPeriod"/>
            </a:pPr>
            <a:endParaRPr lang="en-US" dirty="0"/>
          </a:p>
        </p:txBody>
      </p:sp>
      <p:pic>
        <p:nvPicPr>
          <p:cNvPr id="8" name="Content Placeholder 7">
            <a:extLst>
              <a:ext uri="{FF2B5EF4-FFF2-40B4-BE49-F238E27FC236}">
                <a16:creationId xmlns:a16="http://schemas.microsoft.com/office/drawing/2014/main" id="{1AA0171E-4D26-4442-B789-7956B778E23E}"/>
              </a:ext>
            </a:extLst>
          </p:cNvPr>
          <p:cNvPicPr>
            <a:picLocks noGrp="1" noChangeAspect="1"/>
          </p:cNvPicPr>
          <p:nvPr>
            <p:ph sz="half" idx="2"/>
          </p:nvPr>
        </p:nvPicPr>
        <p:blipFill>
          <a:blip r:embed="rId2"/>
          <a:stretch>
            <a:fillRect/>
          </a:stretch>
        </p:blipFill>
        <p:spPr>
          <a:xfrm>
            <a:off x="7796701" y="0"/>
            <a:ext cx="4386052" cy="6839499"/>
          </a:xfrm>
          <a:prstGeom prst="rect">
            <a:avLst/>
          </a:prstGeom>
        </p:spPr>
      </p:pic>
    </p:spTree>
    <p:extLst>
      <p:ext uri="{BB962C8B-B14F-4D97-AF65-F5344CB8AC3E}">
        <p14:creationId xmlns:p14="http://schemas.microsoft.com/office/powerpoint/2010/main" val="158952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7357F5-AE3B-4A4E-9A79-F5B9E59BC66C}"/>
              </a:ext>
            </a:extLst>
          </p:cNvPr>
          <p:cNvSpPr/>
          <p:nvPr/>
        </p:nvSpPr>
        <p:spPr>
          <a:xfrm>
            <a:off x="15548" y="13384"/>
            <a:ext cx="7766183" cy="6155531"/>
          </a:xfrm>
          <a:prstGeom prst="rect">
            <a:avLst/>
          </a:prstGeom>
        </p:spPr>
        <p:txBody>
          <a:bodyPr wrap="square">
            <a:spAutoFit/>
          </a:bodyPr>
          <a:lstStyle/>
          <a:p>
            <a:pPr marR="0">
              <a:spcBef>
                <a:spcPts val="0"/>
              </a:spcBef>
              <a:spcAft>
                <a:spcPts val="1200"/>
              </a:spcAft>
            </a:pPr>
            <a:r>
              <a:rPr lang="en-US" sz="2400" dirty="0">
                <a:latin typeface="Times New Roman" panose="02020603050405020304" pitchFamily="18" charset="0"/>
                <a:ea typeface="Calibri" panose="020F0502020204030204" pitchFamily="34" charset="0"/>
                <a:cs typeface="Arial" panose="020B0604020202020204" pitchFamily="34" charset="0"/>
              </a:rPr>
              <a:t>From the Introduction to </a:t>
            </a:r>
            <a:r>
              <a:rPr lang="en-US" sz="2400" i="1" dirty="0">
                <a:latin typeface="Times New Roman" panose="02020603050405020304" pitchFamily="18" charset="0"/>
                <a:ea typeface="Calibri" panose="020F0502020204030204" pitchFamily="34" charset="0"/>
                <a:cs typeface="Arial" panose="020B0604020202020204" pitchFamily="34" charset="0"/>
              </a:rPr>
              <a:t>Invading Babylon: The Seven Mountain Mandate</a:t>
            </a:r>
            <a:r>
              <a:rPr lang="en-US" sz="2400" dirty="0">
                <a:latin typeface="Times New Roman" panose="02020603050405020304" pitchFamily="18" charset="0"/>
                <a:ea typeface="Calibri" panose="020F0502020204030204" pitchFamily="34" charset="0"/>
                <a:cs typeface="Arial" panose="020B0604020202020204" pitchFamily="34" charset="0"/>
              </a:rPr>
              <a:t> by Lance </a:t>
            </a:r>
            <a:r>
              <a:rPr lang="en-US" sz="2400" dirty="0" err="1">
                <a:latin typeface="Times New Roman" panose="02020603050405020304" pitchFamily="18" charset="0"/>
                <a:ea typeface="Calibri" panose="020F0502020204030204" pitchFamily="34" charset="0"/>
                <a:cs typeface="Arial" panose="020B0604020202020204" pitchFamily="34" charset="0"/>
              </a:rPr>
              <a:t>Wallnau</a:t>
            </a:r>
            <a:r>
              <a:rPr lang="en-US" sz="2400" dirty="0">
                <a:latin typeface="Times New Roman" panose="02020603050405020304" pitchFamily="18" charset="0"/>
                <a:ea typeface="Calibri" panose="020F0502020204030204" pitchFamily="34" charset="0"/>
                <a:cs typeface="Arial" panose="020B0604020202020204" pitchFamily="34" charset="0"/>
              </a:rPr>
              <a:t> </a:t>
            </a:r>
            <a:r>
              <a:rPr lang="en-US" sz="2400">
                <a:latin typeface="Times New Roman" panose="02020603050405020304" pitchFamily="18" charset="0"/>
                <a:ea typeface="Calibri" panose="020F0502020204030204" pitchFamily="34" charset="0"/>
                <a:cs typeface="Arial" panose="020B0604020202020204" pitchFamily="34" charset="0"/>
              </a:rPr>
              <a:t>and Bill Johnson (</a:t>
            </a:r>
            <a:r>
              <a:rPr lang="en-US" sz="2400" dirty="0">
                <a:latin typeface="Times New Roman" panose="02020603050405020304" pitchFamily="18" charset="0"/>
                <a:ea typeface="Calibri" panose="020F0502020204030204" pitchFamily="34" charset="0"/>
                <a:cs typeface="Arial" panose="020B0604020202020204" pitchFamily="34" charset="0"/>
              </a:rPr>
              <a:t>Destiny Image, 2013) pp. 9-10:</a:t>
            </a:r>
          </a:p>
          <a:p>
            <a:pPr marR="0">
              <a:spcBef>
                <a:spcPts val="0"/>
              </a:spcBef>
              <a:spcAft>
                <a:spcPts val="1200"/>
              </a:spcAft>
            </a:pPr>
            <a:r>
              <a:rPr lang="en-US" sz="2400" dirty="0">
                <a:latin typeface="Times New Roman" panose="02020603050405020304" pitchFamily="18" charset="0"/>
                <a:ea typeface="Calibri" panose="020F0502020204030204" pitchFamily="34" charset="0"/>
                <a:cs typeface="Arial" panose="020B0604020202020204" pitchFamily="34" charset="0"/>
              </a:rPr>
              <a:t>Bill Johnson, senior leader of Bethel Church in Redding, California, opens this book with a foundational teaching on dominion theology. In simple terms, dominion theology is the idea that Christian believers are called to not only preach the Gospel and win converts to Christ but also to establish the Kingdom of God on the earth. Bill encourages all believers to learn how to walk in the full authority of the Gospel so they can heal the sick, raise the dead, and see people touched and transformed by the power of God. One must believe that we are </a:t>
            </a:r>
            <a:r>
              <a:rPr lang="en-US" sz="2400" i="1" dirty="0">
                <a:latin typeface="Times New Roman" panose="02020603050405020304" pitchFamily="18" charset="0"/>
                <a:ea typeface="Calibri" panose="020F0502020204030204" pitchFamily="34" charset="0"/>
                <a:cs typeface="Arial" panose="020B0604020202020204" pitchFamily="34" charset="0"/>
              </a:rPr>
              <a:t>all</a:t>
            </a:r>
            <a:r>
              <a:rPr lang="en-US" sz="2400" dirty="0">
                <a:latin typeface="Times New Roman" panose="02020603050405020304" pitchFamily="18" charset="0"/>
                <a:ea typeface="Calibri" panose="020F0502020204030204" pitchFamily="34" charset="0"/>
                <a:cs typeface="Arial" panose="020B0604020202020204" pitchFamily="34" charset="0"/>
              </a:rPr>
              <a:t> called to minister to the world, regardless of our titles and vocations, as this supernatural lifestyle is a </a:t>
            </a:r>
            <a:r>
              <a:rPr lang="en-US" sz="2400" i="1" dirty="0">
                <a:latin typeface="Times New Roman" panose="02020603050405020304" pitchFamily="18" charset="0"/>
                <a:ea typeface="Calibri" panose="020F0502020204030204" pitchFamily="34" charset="0"/>
                <a:cs typeface="Arial" panose="020B0604020202020204" pitchFamily="34" charset="0"/>
              </a:rPr>
              <a:t>natural</a:t>
            </a:r>
            <a:r>
              <a:rPr lang="en-US" sz="2400" dirty="0">
                <a:latin typeface="Times New Roman" panose="02020603050405020304" pitchFamily="18" charset="0"/>
                <a:ea typeface="Calibri" panose="020F0502020204030204" pitchFamily="34" charset="0"/>
                <a:cs typeface="Arial" panose="020B0604020202020204" pitchFamily="34" charset="0"/>
              </a:rPr>
              <a:t> part of the Christian life. Miraculous ministry is not just for pastors, evangelists, and missionaries. It is for everyone. </a:t>
            </a:r>
          </a:p>
        </p:txBody>
      </p:sp>
      <p:pic>
        <p:nvPicPr>
          <p:cNvPr id="3" name="Picture 2">
            <a:extLst>
              <a:ext uri="{FF2B5EF4-FFF2-40B4-BE49-F238E27FC236}">
                <a16:creationId xmlns:a16="http://schemas.microsoft.com/office/drawing/2014/main" id="{D3327111-FC8E-4973-8055-577758E35784}"/>
              </a:ext>
            </a:extLst>
          </p:cNvPr>
          <p:cNvPicPr>
            <a:picLocks noChangeAspect="1"/>
          </p:cNvPicPr>
          <p:nvPr/>
        </p:nvPicPr>
        <p:blipFill>
          <a:blip r:embed="rId2"/>
          <a:stretch>
            <a:fillRect/>
          </a:stretch>
        </p:blipFill>
        <p:spPr>
          <a:xfrm>
            <a:off x="7781732" y="13384"/>
            <a:ext cx="4394720" cy="6853016"/>
          </a:xfrm>
          <a:prstGeom prst="rect">
            <a:avLst/>
          </a:prstGeom>
        </p:spPr>
      </p:pic>
    </p:spTree>
    <p:extLst>
      <p:ext uri="{BB962C8B-B14F-4D97-AF65-F5344CB8AC3E}">
        <p14:creationId xmlns:p14="http://schemas.microsoft.com/office/powerpoint/2010/main" val="177379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A1C1-ECCF-4A1F-9DC8-3617F780D81D}"/>
              </a:ext>
            </a:extLst>
          </p:cNvPr>
          <p:cNvSpPr>
            <a:spLocks noGrp="1"/>
          </p:cNvSpPr>
          <p:nvPr>
            <p:ph type="title"/>
          </p:nvPr>
        </p:nvSpPr>
        <p:spPr/>
        <p:txBody>
          <a:bodyPr/>
          <a:lstStyle/>
          <a:p>
            <a:r>
              <a:rPr lang="en-US" dirty="0"/>
              <a:t>Dominion Theology</a:t>
            </a:r>
          </a:p>
        </p:txBody>
      </p:sp>
      <p:sp>
        <p:nvSpPr>
          <p:cNvPr id="3" name="Content Placeholder 2">
            <a:extLst>
              <a:ext uri="{FF2B5EF4-FFF2-40B4-BE49-F238E27FC236}">
                <a16:creationId xmlns:a16="http://schemas.microsoft.com/office/drawing/2014/main" id="{DF123991-0B26-4A0E-91DB-085902D0942B}"/>
              </a:ext>
            </a:extLst>
          </p:cNvPr>
          <p:cNvSpPr>
            <a:spLocks noGrp="1"/>
          </p:cNvSpPr>
          <p:nvPr>
            <p:ph idx="1"/>
          </p:nvPr>
        </p:nvSpPr>
        <p:spPr>
          <a:xfrm>
            <a:off x="838200" y="1825625"/>
            <a:ext cx="10515600" cy="4916920"/>
          </a:xfrm>
        </p:spPr>
        <p:txBody>
          <a:bodyPr>
            <a:normAutofit/>
          </a:bodyPr>
          <a:lstStyle/>
          <a:p>
            <a:pPr marL="0" indent="0">
              <a:buNone/>
            </a:pPr>
            <a:r>
              <a:rPr lang="en-US" dirty="0"/>
              <a:t>Historical Background:</a:t>
            </a:r>
          </a:p>
          <a:p>
            <a:pPr marL="628650" lvl="3" indent="-339725">
              <a:spcBef>
                <a:spcPts val="0"/>
              </a:spcBef>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Earliest Christians made no efforts to invade or conquer society or government.</a:t>
            </a:r>
          </a:p>
          <a:p>
            <a:pPr marL="628650" lvl="3" indent="-339725">
              <a:spcBef>
                <a:spcPts val="0"/>
              </a:spcBef>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4</a:t>
            </a:r>
            <a:r>
              <a:rPr lang="en-US" sz="2400" baseline="30000" dirty="0">
                <a:latin typeface="Times New Roman" panose="02020603050405020304" pitchFamily="18" charset="0"/>
                <a:ea typeface="Calibri" panose="020F0502020204030204" pitchFamily="34" charset="0"/>
                <a:cs typeface="Arial" panose="020B0604020202020204" pitchFamily="34" charset="0"/>
              </a:rPr>
              <a:t>th</a:t>
            </a:r>
            <a:r>
              <a:rPr lang="en-US" sz="2400" dirty="0">
                <a:latin typeface="Times New Roman" panose="02020603050405020304" pitchFamily="18" charset="0"/>
                <a:ea typeface="Calibri" panose="020F0502020204030204" pitchFamily="34" charset="0"/>
                <a:cs typeface="Arial" panose="020B0604020202020204" pitchFamily="34" charset="0"/>
              </a:rPr>
              <a:t> century Constantine legalized Christianity.</a:t>
            </a:r>
          </a:p>
          <a:p>
            <a:pPr marL="628650" lvl="3" indent="-339725">
              <a:spcBef>
                <a:spcPts val="0"/>
              </a:spcBef>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Augustine, in his </a:t>
            </a:r>
            <a:r>
              <a:rPr lang="en-US" sz="2400" i="1" dirty="0">
                <a:latin typeface="Times New Roman" panose="02020603050405020304" pitchFamily="18" charset="0"/>
                <a:ea typeface="Calibri" panose="020F0502020204030204" pitchFamily="34" charset="0"/>
                <a:cs typeface="Arial" panose="020B0604020202020204" pitchFamily="34" charset="0"/>
              </a:rPr>
              <a:t>City of God, </a:t>
            </a:r>
            <a:r>
              <a:rPr lang="en-US" sz="2400" dirty="0">
                <a:latin typeface="Times New Roman" panose="02020603050405020304" pitchFamily="18" charset="0"/>
                <a:ea typeface="Calibri" panose="020F0502020204030204" pitchFamily="34" charset="0"/>
                <a:cs typeface="Arial" panose="020B0604020202020204" pitchFamily="34" charset="0"/>
              </a:rPr>
              <a:t>explained how the church would bring in the kingdom of God.</a:t>
            </a:r>
          </a:p>
          <a:p>
            <a:pPr marL="628650" lvl="3" indent="-339725">
              <a:spcBef>
                <a:spcPts val="0"/>
              </a:spcBef>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Roman Catholicism and Eastern Orthodoxy (Byzantine) both understood the church as the vehicle for bringing in the kingdom of God. </a:t>
            </a:r>
          </a:p>
          <a:p>
            <a:pPr marL="628650" lvl="3" indent="-339725">
              <a:spcBef>
                <a:spcPts val="0"/>
              </a:spcBef>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Protestant Reformation began to break away from this concept, but did not succeed entirely.</a:t>
            </a:r>
          </a:p>
          <a:p>
            <a:pPr marL="628650" lvl="3" indent="-339725">
              <a:spcBef>
                <a:spcPts val="0"/>
              </a:spcBef>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1980s a new form of Postmillennialism known as “Dominion Theology,” “Christian Reconstructionism,” or “Theonomy.”</a:t>
            </a:r>
          </a:p>
          <a:p>
            <a:pPr marL="628650" lvl="3" indent="-339725">
              <a:spcBef>
                <a:spcPts val="0"/>
              </a:spcBef>
              <a:spcAft>
                <a:spcPts val="1200"/>
              </a:spcAft>
              <a:buFont typeface="+mj-lt"/>
              <a:buAutoNum type="arabicPeriod"/>
            </a:pPr>
            <a:r>
              <a:rPr lang="en-US" sz="2400" dirty="0">
                <a:latin typeface="Times New Roman" panose="02020603050405020304" pitchFamily="18" charset="0"/>
                <a:ea typeface="Calibri" panose="020F0502020204030204" pitchFamily="34" charset="0"/>
                <a:cs typeface="Arial" panose="020B0604020202020204" pitchFamily="34" charset="0"/>
              </a:rPr>
              <a:t>Most recent form is in the NAR as envisioned by men like C. Peter Wagner, Bill Johnson, and others. </a:t>
            </a:r>
            <a:endParaRPr lang="en-US" sz="2400" dirty="0"/>
          </a:p>
        </p:txBody>
      </p:sp>
    </p:spTree>
    <p:extLst>
      <p:ext uri="{BB962C8B-B14F-4D97-AF65-F5344CB8AC3E}">
        <p14:creationId xmlns:p14="http://schemas.microsoft.com/office/powerpoint/2010/main" val="25239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357AA0-FBEF-4761-AAA5-3E341C59CAE4}"/>
              </a:ext>
            </a:extLst>
          </p:cNvPr>
          <p:cNvPicPr>
            <a:picLocks noChangeAspect="1"/>
          </p:cNvPicPr>
          <p:nvPr/>
        </p:nvPicPr>
        <p:blipFill>
          <a:blip r:embed="rId2"/>
          <a:stretch>
            <a:fillRect/>
          </a:stretch>
        </p:blipFill>
        <p:spPr>
          <a:xfrm>
            <a:off x="6096000" y="0"/>
            <a:ext cx="6096000" cy="4114800"/>
          </a:xfrm>
          <a:prstGeom prst="rect">
            <a:avLst/>
          </a:prstGeom>
        </p:spPr>
      </p:pic>
      <p:sp>
        <p:nvSpPr>
          <p:cNvPr id="5" name="Rectangle 4">
            <a:extLst>
              <a:ext uri="{FF2B5EF4-FFF2-40B4-BE49-F238E27FC236}">
                <a16:creationId xmlns:a16="http://schemas.microsoft.com/office/drawing/2014/main" id="{9A9F2B42-96F7-454F-97EF-45454BBB5F3B}"/>
              </a:ext>
            </a:extLst>
          </p:cNvPr>
          <p:cNvSpPr/>
          <p:nvPr/>
        </p:nvSpPr>
        <p:spPr>
          <a:xfrm>
            <a:off x="0" y="387916"/>
            <a:ext cx="6096000" cy="3970318"/>
          </a:xfrm>
          <a:prstGeom prst="rect">
            <a:avLst/>
          </a:prstGeom>
        </p:spPr>
        <p:txBody>
          <a:bodyPr>
            <a:spAutoFit/>
          </a:bodyPr>
          <a:lstStyle/>
          <a:p>
            <a:r>
              <a:rPr lang="en-US" sz="2800" dirty="0">
                <a:latin typeface="Times New Roman" panose="02020603050405020304" pitchFamily="18" charset="0"/>
                <a:ea typeface="Calibri" panose="020F0502020204030204" pitchFamily="34" charset="0"/>
                <a:cs typeface="Arial" panose="020B0604020202020204" pitchFamily="34" charset="0"/>
              </a:rPr>
              <a:t>In April 2017, Bethel offered to donate $500,000 to the city of Redding to assist in funding the salary for police officers. Some in the community thought the church was trying to pay off the city for future building permits, an assertion Pastor Kris </a:t>
            </a:r>
            <a:r>
              <a:rPr lang="en-US" sz="2800" dirty="0" err="1">
                <a:latin typeface="Times New Roman" panose="02020603050405020304" pitchFamily="18" charset="0"/>
                <a:ea typeface="Calibri" panose="020F0502020204030204" pitchFamily="34" charset="0"/>
                <a:cs typeface="Arial" panose="020B0604020202020204" pitchFamily="34" charset="0"/>
              </a:rPr>
              <a:t>Vallotton</a:t>
            </a:r>
            <a:r>
              <a:rPr lang="en-US" sz="2800" dirty="0">
                <a:latin typeface="Times New Roman" panose="02020603050405020304" pitchFamily="18" charset="0"/>
                <a:ea typeface="Calibri" panose="020F0502020204030204" pitchFamily="34" charset="0"/>
                <a:cs typeface="Arial" panose="020B0604020202020204" pitchFamily="34" charset="0"/>
              </a:rPr>
              <a:t> refuted at a city council meeting. The city ultimately voted to receive the donation. Seven</a:t>
            </a:r>
            <a:endParaRPr lang="en-US" sz="2800" dirty="0"/>
          </a:p>
        </p:txBody>
      </p:sp>
      <p:sp>
        <p:nvSpPr>
          <p:cNvPr id="6" name="Rectangle 5">
            <a:extLst>
              <a:ext uri="{FF2B5EF4-FFF2-40B4-BE49-F238E27FC236}">
                <a16:creationId xmlns:a16="http://schemas.microsoft.com/office/drawing/2014/main" id="{CD3AD0D8-46C0-4C26-85FB-A2D561D00665}"/>
              </a:ext>
            </a:extLst>
          </p:cNvPr>
          <p:cNvSpPr/>
          <p:nvPr/>
        </p:nvSpPr>
        <p:spPr>
          <a:xfrm>
            <a:off x="0" y="4192833"/>
            <a:ext cx="12192000" cy="1815882"/>
          </a:xfrm>
          <a:prstGeom prst="rect">
            <a:avLst/>
          </a:prstGeom>
        </p:spPr>
        <p:txBody>
          <a:bodyPr wrap="square">
            <a:spAutoFit/>
          </a:bodyPr>
          <a:lstStyle/>
          <a:p>
            <a:r>
              <a:rPr lang="en-US" sz="2800" dirty="0">
                <a:latin typeface="Times New Roman" panose="02020603050405020304" pitchFamily="18" charset="0"/>
                <a:ea typeface="Calibri" panose="020F0502020204030204" pitchFamily="34" charset="0"/>
                <a:cs typeface="Arial" panose="020B0604020202020204" pitchFamily="34" charset="0"/>
              </a:rPr>
              <a:t>months after receiving the donation, Redding City Council unanimously approved a $96 million new Bethel campus, despite dozens of formally submitted citizen concerns. The city councilperson who is a member of Bethel recused herself from voting. </a:t>
            </a:r>
            <a:endParaRPr lang="en-US" sz="2800" dirty="0"/>
          </a:p>
        </p:txBody>
      </p:sp>
    </p:spTree>
    <p:extLst>
      <p:ext uri="{BB962C8B-B14F-4D97-AF65-F5344CB8AC3E}">
        <p14:creationId xmlns:p14="http://schemas.microsoft.com/office/powerpoint/2010/main" val="271424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581-1B37-4790-8120-314CF15F1E40}"/>
              </a:ext>
            </a:extLst>
          </p:cNvPr>
          <p:cNvSpPr>
            <a:spLocks noGrp="1"/>
          </p:cNvSpPr>
          <p:nvPr>
            <p:ph type="title"/>
          </p:nvPr>
        </p:nvSpPr>
        <p:spPr/>
        <p:txBody>
          <a:bodyPr/>
          <a:lstStyle/>
          <a:p>
            <a:r>
              <a:rPr lang="en-US" dirty="0"/>
              <a:t>Proper Christian Relationship to Government</a:t>
            </a:r>
          </a:p>
        </p:txBody>
      </p:sp>
      <p:sp>
        <p:nvSpPr>
          <p:cNvPr id="3" name="Content Placeholder 2">
            <a:extLst>
              <a:ext uri="{FF2B5EF4-FFF2-40B4-BE49-F238E27FC236}">
                <a16:creationId xmlns:a16="http://schemas.microsoft.com/office/drawing/2014/main" id="{520F3AC2-CBAF-4E8D-920D-2FD2F8501DB7}"/>
              </a:ext>
            </a:extLst>
          </p:cNvPr>
          <p:cNvSpPr>
            <a:spLocks noGrp="1"/>
          </p:cNvSpPr>
          <p:nvPr>
            <p:ph idx="1"/>
          </p:nvPr>
        </p:nvSpPr>
        <p:spPr/>
        <p:txBody>
          <a:bodyPr/>
          <a:lstStyle/>
          <a:p>
            <a:pPr marL="0" indent="0">
              <a:buNone/>
            </a:pPr>
            <a:r>
              <a:rPr lang="en-US" dirty="0">
                <a:latin typeface="Times New Roman" panose="02020603050405020304" pitchFamily="18" charset="0"/>
                <a:ea typeface="Calibri" panose="020F0502020204030204" pitchFamily="34" charset="0"/>
                <a:cs typeface="Arial" panose="020B0604020202020204" pitchFamily="34" charset="0"/>
              </a:rPr>
              <a:t>1 Timothy 2:1–4 First of all, then, I urge that entreaties </a:t>
            </a:r>
            <a:r>
              <a:rPr lang="en-US" i="1" dirty="0">
                <a:latin typeface="Times New Roman" panose="02020603050405020304" pitchFamily="18" charset="0"/>
                <a:ea typeface="Calibri" panose="020F0502020204030204" pitchFamily="34" charset="0"/>
                <a:cs typeface="Arial" panose="020B0604020202020204" pitchFamily="34" charset="0"/>
              </a:rPr>
              <a:t>and</a:t>
            </a:r>
            <a:r>
              <a:rPr lang="en-US" dirty="0">
                <a:latin typeface="Times New Roman" panose="02020603050405020304" pitchFamily="18" charset="0"/>
                <a:ea typeface="Calibri" panose="020F0502020204030204" pitchFamily="34" charset="0"/>
                <a:cs typeface="Arial" panose="020B0604020202020204" pitchFamily="34" charset="0"/>
              </a:rPr>
              <a:t> prayers, petitions </a:t>
            </a:r>
            <a:r>
              <a:rPr lang="en-US" i="1" dirty="0">
                <a:latin typeface="Times New Roman" panose="02020603050405020304" pitchFamily="18" charset="0"/>
                <a:ea typeface="Calibri" panose="020F0502020204030204" pitchFamily="34" charset="0"/>
                <a:cs typeface="Arial" panose="020B0604020202020204" pitchFamily="34" charset="0"/>
              </a:rPr>
              <a:t>and</a:t>
            </a:r>
            <a:r>
              <a:rPr lang="en-US" dirty="0">
                <a:latin typeface="Times New Roman" panose="02020603050405020304" pitchFamily="18" charset="0"/>
                <a:ea typeface="Calibri" panose="020F0502020204030204" pitchFamily="34" charset="0"/>
                <a:cs typeface="Arial" panose="020B0604020202020204" pitchFamily="34" charset="0"/>
              </a:rPr>
              <a:t> thanksgivings, be made on behalf of all men, for kings and all who are in authority, so that we may lead a tranquil and quiet life in all godliness and dignity. This is good and acceptable in the sight of God our Savior, who desires all men to be saved and to come to the knowledge of the truth.</a:t>
            </a:r>
          </a:p>
          <a:p>
            <a:pPr marL="0" indent="0">
              <a:buNone/>
            </a:pPr>
            <a:endParaRPr lang="en-US" dirty="0">
              <a:latin typeface="Times New Roman" panose="02020603050405020304" pitchFamily="18" charset="0"/>
              <a:ea typeface="Calibri" panose="020F0502020204030204" pitchFamily="34" charset="0"/>
              <a:cs typeface="Arial" panose="020B0604020202020204" pitchFamily="34" charset="0"/>
            </a:endParaRPr>
          </a:p>
          <a:p>
            <a:pPr>
              <a:spcBef>
                <a:spcPts val="0"/>
              </a:spcBef>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Pray for them</a:t>
            </a:r>
          </a:p>
          <a:p>
            <a:pPr>
              <a:spcBef>
                <a:spcPts val="0"/>
              </a:spcBef>
              <a:spcAft>
                <a:spcPts val="1200"/>
              </a:spcAft>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We carry on the work of the gospel (“desires all men to be saved”)</a:t>
            </a:r>
          </a:p>
        </p:txBody>
      </p:sp>
    </p:spTree>
    <p:extLst>
      <p:ext uri="{BB962C8B-B14F-4D97-AF65-F5344CB8AC3E}">
        <p14:creationId xmlns:p14="http://schemas.microsoft.com/office/powerpoint/2010/main" val="156631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581-1B37-4790-8120-314CF15F1E40}"/>
              </a:ext>
            </a:extLst>
          </p:cNvPr>
          <p:cNvSpPr>
            <a:spLocks noGrp="1"/>
          </p:cNvSpPr>
          <p:nvPr>
            <p:ph type="title"/>
          </p:nvPr>
        </p:nvSpPr>
        <p:spPr/>
        <p:txBody>
          <a:bodyPr/>
          <a:lstStyle/>
          <a:p>
            <a:r>
              <a:rPr lang="en-US" dirty="0"/>
              <a:t>Proper Christian Relationship to Government</a:t>
            </a:r>
          </a:p>
        </p:txBody>
      </p:sp>
      <p:sp>
        <p:nvSpPr>
          <p:cNvPr id="3" name="Content Placeholder 2">
            <a:extLst>
              <a:ext uri="{FF2B5EF4-FFF2-40B4-BE49-F238E27FC236}">
                <a16:creationId xmlns:a16="http://schemas.microsoft.com/office/drawing/2014/main" id="{520F3AC2-CBAF-4E8D-920D-2FD2F8501DB7}"/>
              </a:ext>
            </a:extLst>
          </p:cNvPr>
          <p:cNvSpPr>
            <a:spLocks noGrp="1"/>
          </p:cNvSpPr>
          <p:nvPr>
            <p:ph idx="1"/>
          </p:nvPr>
        </p:nvSpPr>
        <p:spPr/>
        <p:txBody>
          <a:bodyPr/>
          <a:lstStyle/>
          <a:p>
            <a:pPr marL="0" indent="0">
              <a:buNone/>
            </a:pPr>
            <a:r>
              <a:rPr lang="en-US" dirty="0">
                <a:latin typeface="Times New Roman" panose="02020603050405020304" pitchFamily="18" charset="0"/>
                <a:ea typeface="Calibri" panose="020F0502020204030204" pitchFamily="34" charset="0"/>
                <a:cs typeface="Arial" panose="020B0604020202020204" pitchFamily="34" charset="0"/>
              </a:rPr>
              <a:t>Romans 13:1–4 Every person is to be in subjection to the governing authorities. For there is no authority except from God, and those which exist are established by God. Therefore whoever resists authority has opposed the ordinance of God; and they who have opposed will receive condemnation upon themselves. For rulers are not a cause of fear for good behavior, but for evil. Do you want to have no fear of authority? Do what is good and you will have praise from the same; for it is a minister of God to you for good. But if you do what is evil, be afraid; for it does not bear the sword for nothing; for it is a minister of God, an avenger who brings wrath on the one who practices evil.</a:t>
            </a:r>
          </a:p>
        </p:txBody>
      </p:sp>
    </p:spTree>
    <p:extLst>
      <p:ext uri="{BB962C8B-B14F-4D97-AF65-F5344CB8AC3E}">
        <p14:creationId xmlns:p14="http://schemas.microsoft.com/office/powerpoint/2010/main" val="146264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ACB415-B1A7-4A6B-B072-58C78DC2407C}"/>
              </a:ext>
            </a:extLst>
          </p:cNvPr>
          <p:cNvPicPr>
            <a:picLocks noChangeAspect="1"/>
          </p:cNvPicPr>
          <p:nvPr/>
        </p:nvPicPr>
        <p:blipFill>
          <a:blip r:embed="rId2"/>
          <a:stretch>
            <a:fillRect/>
          </a:stretch>
        </p:blipFill>
        <p:spPr>
          <a:xfrm>
            <a:off x="75501" y="1073727"/>
            <a:ext cx="12046592" cy="47105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549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581-1B37-4790-8120-314CF15F1E40}"/>
              </a:ext>
            </a:extLst>
          </p:cNvPr>
          <p:cNvSpPr>
            <a:spLocks noGrp="1"/>
          </p:cNvSpPr>
          <p:nvPr>
            <p:ph type="title"/>
          </p:nvPr>
        </p:nvSpPr>
        <p:spPr/>
        <p:txBody>
          <a:bodyPr/>
          <a:lstStyle/>
          <a:p>
            <a:r>
              <a:rPr lang="en-US" dirty="0"/>
              <a:t>Proper Christian Relationship to Government</a:t>
            </a:r>
          </a:p>
        </p:txBody>
      </p:sp>
      <p:sp>
        <p:nvSpPr>
          <p:cNvPr id="3" name="Content Placeholder 2">
            <a:extLst>
              <a:ext uri="{FF2B5EF4-FFF2-40B4-BE49-F238E27FC236}">
                <a16:creationId xmlns:a16="http://schemas.microsoft.com/office/drawing/2014/main" id="{520F3AC2-CBAF-4E8D-920D-2FD2F8501DB7}"/>
              </a:ext>
            </a:extLst>
          </p:cNvPr>
          <p:cNvSpPr>
            <a:spLocks noGrp="1"/>
          </p:cNvSpPr>
          <p:nvPr>
            <p:ph idx="1"/>
          </p:nvPr>
        </p:nvSpPr>
        <p:spPr/>
        <p:txBody>
          <a:bodyPr>
            <a:normAutofit/>
          </a:bodyPr>
          <a:lstStyle/>
          <a:p>
            <a:pPr marL="0" marR="0" indent="0">
              <a:spcBef>
                <a:spcPts val="0"/>
              </a:spcBef>
              <a:spcAft>
                <a:spcPts val="1200"/>
              </a:spcAft>
              <a:buNone/>
            </a:pPr>
            <a:r>
              <a:rPr lang="en-US" dirty="0">
                <a:latin typeface="Times New Roman" panose="02020603050405020304" pitchFamily="18" charset="0"/>
                <a:ea typeface="Calibri" panose="020F0502020204030204" pitchFamily="34" charset="0"/>
                <a:cs typeface="Arial" panose="020B0604020202020204" pitchFamily="34" charset="0"/>
              </a:rPr>
              <a:t>1 Peter 2:13–17 Submit yourselves for the Lord’s sake to every human institution, whether to a king as the one in authority, or to governors as sent by him for the punishment of evildoers and the praise of those who do right. For such is the will of God that by doing right you may silence the ignorance of foolish men. Act as free men, and do not use your freedom as a covering for evil, but use it as </a:t>
            </a:r>
            <a:r>
              <a:rPr lang="en-US" dirty="0" err="1">
                <a:latin typeface="Times New Roman" panose="02020603050405020304" pitchFamily="18" charset="0"/>
                <a:ea typeface="Calibri" panose="020F0502020204030204" pitchFamily="34" charset="0"/>
                <a:cs typeface="Arial" panose="020B0604020202020204" pitchFamily="34" charset="0"/>
              </a:rPr>
              <a:t>bondslaves</a:t>
            </a:r>
            <a:r>
              <a:rPr lang="en-US" dirty="0">
                <a:latin typeface="Times New Roman" panose="02020603050405020304" pitchFamily="18" charset="0"/>
                <a:ea typeface="Calibri" panose="020F0502020204030204" pitchFamily="34" charset="0"/>
                <a:cs typeface="Arial" panose="020B0604020202020204" pitchFamily="34" charset="0"/>
              </a:rPr>
              <a:t> of God. Honor all people, love the brotherhood, fear God, honor the king.</a:t>
            </a:r>
          </a:p>
          <a:p>
            <a:pPr marL="514350" indent="-514350">
              <a:spcBef>
                <a:spcPts val="0"/>
              </a:spcBef>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Submit</a:t>
            </a:r>
          </a:p>
          <a:p>
            <a:pPr marL="514350" indent="-514350">
              <a:spcBef>
                <a:spcPts val="0"/>
              </a:spcBef>
              <a:spcAft>
                <a:spcPts val="1200"/>
              </a:spcAft>
              <a:buFont typeface="+mj-lt"/>
              <a:buAutoNum type="arabicPeriod"/>
            </a:pPr>
            <a:r>
              <a:rPr lang="en-US" dirty="0">
                <a:latin typeface="Times New Roman" panose="02020603050405020304" pitchFamily="18" charset="0"/>
                <a:ea typeface="Calibri" panose="020F0502020204030204" pitchFamily="34" charset="0"/>
                <a:cs typeface="Arial" panose="020B0604020202020204" pitchFamily="34" charset="0"/>
              </a:rPr>
              <a:t>Recognize that government is God’s servant in its own sphere.</a:t>
            </a:r>
          </a:p>
        </p:txBody>
      </p:sp>
    </p:spTree>
    <p:extLst>
      <p:ext uri="{BB962C8B-B14F-4D97-AF65-F5344CB8AC3E}">
        <p14:creationId xmlns:p14="http://schemas.microsoft.com/office/powerpoint/2010/main" val="41963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2581-1B37-4790-8120-314CF15F1E40}"/>
              </a:ext>
            </a:extLst>
          </p:cNvPr>
          <p:cNvSpPr>
            <a:spLocks noGrp="1"/>
          </p:cNvSpPr>
          <p:nvPr>
            <p:ph type="title"/>
          </p:nvPr>
        </p:nvSpPr>
        <p:spPr/>
        <p:txBody>
          <a:bodyPr/>
          <a:lstStyle/>
          <a:p>
            <a:r>
              <a:rPr lang="en-US" dirty="0"/>
              <a:t>Proper Christian Relationship to Government</a:t>
            </a:r>
          </a:p>
        </p:txBody>
      </p:sp>
      <p:sp>
        <p:nvSpPr>
          <p:cNvPr id="3" name="Content Placeholder 2">
            <a:extLst>
              <a:ext uri="{FF2B5EF4-FFF2-40B4-BE49-F238E27FC236}">
                <a16:creationId xmlns:a16="http://schemas.microsoft.com/office/drawing/2014/main" id="{520F3AC2-CBAF-4E8D-920D-2FD2F8501DB7}"/>
              </a:ext>
            </a:extLst>
          </p:cNvPr>
          <p:cNvSpPr>
            <a:spLocks noGrp="1"/>
          </p:cNvSpPr>
          <p:nvPr>
            <p:ph idx="1"/>
          </p:nvPr>
        </p:nvSpPr>
        <p:spPr/>
        <p:txBody>
          <a:bodyPr>
            <a:normAutofit/>
          </a:bodyPr>
          <a:lstStyle/>
          <a:p>
            <a:pPr marL="0" marR="0" indent="0">
              <a:spcBef>
                <a:spcPts val="0"/>
              </a:spcBef>
              <a:spcAft>
                <a:spcPts val="1200"/>
              </a:spcAft>
              <a:buNone/>
            </a:pPr>
            <a:r>
              <a:rPr lang="en-US" dirty="0">
                <a:latin typeface="Times New Roman" panose="02020603050405020304" pitchFamily="18" charset="0"/>
                <a:ea typeface="Calibri" panose="020F0502020204030204" pitchFamily="34" charset="0"/>
                <a:cs typeface="Arial" panose="020B0604020202020204" pitchFamily="34" charset="0"/>
              </a:rPr>
              <a:t>Matthew 22:21 “Render to Caesar the things that are Caesar’s; and to God the things that are God’s.” Two separate realms, each operating under their own responsibility to God.</a:t>
            </a:r>
          </a:p>
        </p:txBody>
      </p:sp>
    </p:spTree>
    <p:extLst>
      <p:ext uri="{BB962C8B-B14F-4D97-AF65-F5344CB8AC3E}">
        <p14:creationId xmlns:p14="http://schemas.microsoft.com/office/powerpoint/2010/main" val="140638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86EAA-C574-4537-A3DB-8BA842470F40}"/>
              </a:ext>
            </a:extLst>
          </p:cNvPr>
          <p:cNvSpPr/>
          <p:nvPr/>
        </p:nvSpPr>
        <p:spPr>
          <a:xfrm>
            <a:off x="1995364" y="1452578"/>
            <a:ext cx="8201284" cy="1754326"/>
          </a:xfrm>
          <a:prstGeom prst="rect">
            <a:avLst/>
          </a:prstGeom>
          <a:noFill/>
        </p:spPr>
        <p:txBody>
          <a:bodyPr wrap="none" lIns="91440" tIns="45720" rIns="91440" bIns="45720">
            <a:prstTxWarp prst="textArchUp">
              <a:avLst/>
            </a:prstTxWarp>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Bethel Church and the NAR:</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Error? Apostasy? Heresy?</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TextBox 4">
            <a:extLst>
              <a:ext uri="{FF2B5EF4-FFF2-40B4-BE49-F238E27FC236}">
                <a16:creationId xmlns:a16="http://schemas.microsoft.com/office/drawing/2014/main" id="{DEDD3E78-6AD1-4722-AF25-DA483B3258DE}"/>
              </a:ext>
            </a:extLst>
          </p:cNvPr>
          <p:cNvSpPr txBox="1"/>
          <p:nvPr/>
        </p:nvSpPr>
        <p:spPr>
          <a:xfrm>
            <a:off x="2466109" y="2505368"/>
            <a:ext cx="863138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False Apostles</a:t>
            </a:r>
          </a:p>
          <a:p>
            <a:pPr marL="457200" indent="-457200">
              <a:buFont typeface="Arial" panose="020B0604020202020204" pitchFamily="34" charset="0"/>
              <a:buChar char="•"/>
            </a:pPr>
            <a:r>
              <a:rPr lang="en-US" sz="3200" dirty="0"/>
              <a:t>False Prophets</a:t>
            </a:r>
          </a:p>
          <a:p>
            <a:pPr marL="457200" indent="-457200">
              <a:buFont typeface="Arial" panose="020B0604020202020204" pitchFamily="34" charset="0"/>
              <a:buChar char="•"/>
            </a:pPr>
            <a:r>
              <a:rPr lang="en-US" sz="3200" dirty="0"/>
              <a:t>False Eschatology</a:t>
            </a:r>
          </a:p>
          <a:p>
            <a:pPr marL="457200" lvl="0" indent="-457200">
              <a:buFont typeface="Arial" panose="020B0604020202020204" pitchFamily="34" charset="0"/>
              <a:buChar char="•"/>
            </a:pPr>
            <a:r>
              <a:rPr lang="en-US" sz="3200" dirty="0"/>
              <a:t>Kenotic view of Christ</a:t>
            </a:r>
          </a:p>
          <a:p>
            <a:pPr marL="457200" indent="-457200">
              <a:buFont typeface="Arial" panose="020B0604020202020204" pitchFamily="34" charset="0"/>
              <a:buChar char="•"/>
            </a:pPr>
            <a:r>
              <a:rPr lang="en-US" sz="3200" dirty="0"/>
              <a:t>Possibility of perfection for the believer</a:t>
            </a:r>
          </a:p>
        </p:txBody>
      </p:sp>
    </p:spTree>
    <p:extLst>
      <p:ext uri="{BB962C8B-B14F-4D97-AF65-F5344CB8AC3E}">
        <p14:creationId xmlns:p14="http://schemas.microsoft.com/office/powerpoint/2010/main" val="269846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Origins</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a:xfrm>
            <a:off x="127000" y="1536700"/>
            <a:ext cx="7007224" cy="5186361"/>
          </a:xfrm>
        </p:spPr>
        <p:txBody>
          <a:bodyPr>
            <a:normAutofit/>
          </a:bodyPr>
          <a:lstStyle/>
          <a:p>
            <a:pPr marL="0" indent="0">
              <a:buNone/>
            </a:pPr>
            <a:r>
              <a:rPr lang="en-US" sz="3200" dirty="0"/>
              <a:t>C. Peter Wagner </a:t>
            </a:r>
            <a:r>
              <a:rPr lang="en-US" dirty="0"/>
              <a:t>(</a:t>
            </a:r>
            <a:r>
              <a:rPr lang="en-US" sz="3200" dirty="0"/>
              <a:t>August 15, 1930 – October 21, 2016</a:t>
            </a:r>
            <a:r>
              <a:rPr lang="en-US" dirty="0"/>
              <a:t>)</a:t>
            </a:r>
          </a:p>
          <a:p>
            <a:r>
              <a:rPr lang="en-US" sz="3200" dirty="0"/>
              <a:t>Missionary</a:t>
            </a:r>
          </a:p>
          <a:p>
            <a:r>
              <a:rPr lang="en-US" sz="3200" dirty="0"/>
              <a:t>Prof. of Church Growth, Fuller Theological Seminary</a:t>
            </a:r>
          </a:p>
          <a:p>
            <a:r>
              <a:rPr lang="en-US" sz="3200" dirty="0"/>
              <a:t>Founder, International Coalition of Apostles</a:t>
            </a:r>
          </a:p>
          <a:p>
            <a:r>
              <a:rPr lang="en-US" sz="3200" dirty="0"/>
              <a:t>Used phrase “New Apostolic Reformation” (1996) – an advance upon the third wave movement</a:t>
            </a:r>
          </a:p>
        </p:txBody>
      </p:sp>
      <p:pic>
        <p:nvPicPr>
          <p:cNvPr id="4" name="Picture 3">
            <a:extLst>
              <a:ext uri="{FF2B5EF4-FFF2-40B4-BE49-F238E27FC236}">
                <a16:creationId xmlns:a16="http://schemas.microsoft.com/office/drawing/2014/main" id="{AE16A5D4-9759-4E7C-A5B8-E4FA3172CEBD}"/>
              </a:ext>
            </a:extLst>
          </p:cNvPr>
          <p:cNvPicPr>
            <a:picLocks noChangeAspect="1"/>
          </p:cNvPicPr>
          <p:nvPr/>
        </p:nvPicPr>
        <p:blipFill>
          <a:blip r:embed="rId2"/>
          <a:stretch>
            <a:fillRect/>
          </a:stretch>
        </p:blipFill>
        <p:spPr>
          <a:xfrm>
            <a:off x="7134224" y="1614487"/>
            <a:ext cx="5032375" cy="5032375"/>
          </a:xfrm>
          <a:prstGeom prst="rect">
            <a:avLst/>
          </a:prstGeom>
        </p:spPr>
      </p:pic>
    </p:spTree>
    <p:extLst>
      <p:ext uri="{BB962C8B-B14F-4D97-AF65-F5344CB8AC3E}">
        <p14:creationId xmlns:p14="http://schemas.microsoft.com/office/powerpoint/2010/main" val="33571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12CF-98DB-462C-A620-11D2B48066F5}"/>
              </a:ext>
            </a:extLst>
          </p:cNvPr>
          <p:cNvSpPr>
            <a:spLocks noGrp="1"/>
          </p:cNvSpPr>
          <p:nvPr>
            <p:ph type="title"/>
          </p:nvPr>
        </p:nvSpPr>
        <p:spPr/>
        <p:txBody>
          <a:bodyPr/>
          <a:lstStyle/>
          <a:p>
            <a:r>
              <a:rPr lang="en-US" dirty="0"/>
              <a:t>Bethel Church and NAR – Origins</a:t>
            </a:r>
          </a:p>
        </p:txBody>
      </p:sp>
      <p:sp>
        <p:nvSpPr>
          <p:cNvPr id="3" name="Content Placeholder 2">
            <a:extLst>
              <a:ext uri="{FF2B5EF4-FFF2-40B4-BE49-F238E27FC236}">
                <a16:creationId xmlns:a16="http://schemas.microsoft.com/office/drawing/2014/main" id="{28B81832-8864-4A20-8C3E-F68073FFD4C7}"/>
              </a:ext>
            </a:extLst>
          </p:cNvPr>
          <p:cNvSpPr>
            <a:spLocks noGrp="1"/>
          </p:cNvSpPr>
          <p:nvPr>
            <p:ph idx="1"/>
          </p:nvPr>
        </p:nvSpPr>
        <p:spPr>
          <a:xfrm>
            <a:off x="127000" y="1536700"/>
            <a:ext cx="7007224" cy="5186361"/>
          </a:xfrm>
        </p:spPr>
        <p:txBody>
          <a:bodyPr>
            <a:normAutofit/>
          </a:bodyPr>
          <a:lstStyle/>
          <a:p>
            <a:pPr marL="0" indent="0">
              <a:buNone/>
            </a:pPr>
            <a:r>
              <a:rPr lang="en-US" dirty="0"/>
              <a:t>We are now living in the midst of one of the most epochal changes in the structure of the Church that has ever been recorded. I like to call it the “Second Apostolic </a:t>
            </a:r>
            <a:r>
              <a:rPr lang="en-US"/>
              <a:t>Age.”</a:t>
            </a:r>
          </a:p>
          <a:p>
            <a:pPr marL="0" indent="0">
              <a:buNone/>
            </a:pPr>
            <a:endParaRPr lang="en-US" dirty="0"/>
          </a:p>
          <a:p>
            <a:pPr marL="0" indent="0" algn="r">
              <a:buNone/>
            </a:pPr>
            <a:r>
              <a:rPr lang="en-US" sz="2000" dirty="0"/>
              <a:t>—C. Peter Wagner, </a:t>
            </a:r>
            <a:r>
              <a:rPr lang="en-US" sz="2000" i="1" dirty="0"/>
              <a:t>Apostles Today: Biblical Government for Biblical Power </a:t>
            </a:r>
            <a:r>
              <a:rPr lang="en-US" sz="2000" dirty="0"/>
              <a:t>(Regal Books, 2006)</a:t>
            </a:r>
          </a:p>
        </p:txBody>
      </p:sp>
      <p:pic>
        <p:nvPicPr>
          <p:cNvPr id="4" name="Picture 3">
            <a:extLst>
              <a:ext uri="{FF2B5EF4-FFF2-40B4-BE49-F238E27FC236}">
                <a16:creationId xmlns:a16="http://schemas.microsoft.com/office/drawing/2014/main" id="{AE16A5D4-9759-4E7C-A5B8-E4FA3172CEBD}"/>
              </a:ext>
            </a:extLst>
          </p:cNvPr>
          <p:cNvPicPr>
            <a:picLocks noChangeAspect="1"/>
          </p:cNvPicPr>
          <p:nvPr/>
        </p:nvPicPr>
        <p:blipFill>
          <a:blip r:embed="rId2"/>
          <a:stretch>
            <a:fillRect/>
          </a:stretch>
        </p:blipFill>
        <p:spPr>
          <a:xfrm>
            <a:off x="7134224" y="1614487"/>
            <a:ext cx="5032375" cy="5032375"/>
          </a:xfrm>
          <a:prstGeom prst="rect">
            <a:avLst/>
          </a:prstGeom>
        </p:spPr>
      </p:pic>
    </p:spTree>
    <p:extLst>
      <p:ext uri="{BB962C8B-B14F-4D97-AF65-F5344CB8AC3E}">
        <p14:creationId xmlns:p14="http://schemas.microsoft.com/office/powerpoint/2010/main" val="211814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946</TotalTime>
  <Words>5311</Words>
  <Application>Microsoft Office PowerPoint</Application>
  <PresentationFormat>Widescreen</PresentationFormat>
  <Paragraphs>272</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Times New Roman</vt:lpstr>
      <vt:lpstr>Trebuchet MS</vt:lpstr>
      <vt:lpstr>Office Theme</vt:lpstr>
      <vt:lpstr>Bethel Church  and the  New Apostolic Reformation</vt:lpstr>
      <vt:lpstr>PowerPoint Presentation</vt:lpstr>
      <vt:lpstr>Why this topic at a prophecy conference?</vt:lpstr>
      <vt:lpstr>PowerPoint Presentation</vt:lpstr>
      <vt:lpstr>PowerPoint Presentation</vt:lpstr>
      <vt:lpstr>PowerPoint Presentation</vt:lpstr>
      <vt:lpstr>PowerPoint Presentation</vt:lpstr>
      <vt:lpstr>Bethel Church and NAR – Origins</vt:lpstr>
      <vt:lpstr>Bethel Church and NAR – Origins</vt:lpstr>
      <vt:lpstr>Bethel Church and NAR – Origins</vt:lpstr>
      <vt:lpstr>Bethel Church and NAR – Previous Outbreaks</vt:lpstr>
      <vt:lpstr>PowerPoint Presentation</vt:lpstr>
      <vt:lpstr>PowerPoint Presentation</vt:lpstr>
      <vt:lpstr>PowerPoint Presentation</vt:lpstr>
      <vt:lpstr>PowerPoint Presentation</vt:lpstr>
      <vt:lpstr>PowerPoint Presentation</vt:lpstr>
      <vt:lpstr>Bethel Church and NAR – Previous Outbreaks</vt:lpstr>
      <vt:lpstr>Bethel Church and NAR – 3 Characteristics</vt:lpstr>
      <vt:lpstr>PowerPoint Presentation</vt:lpstr>
      <vt:lpstr>PowerPoint Presentation</vt:lpstr>
      <vt:lpstr>PowerPoint Presentation</vt:lpstr>
      <vt:lpstr>PowerPoint Presentation</vt:lpstr>
      <vt:lpstr>Bethel Church and NAR – Characteristics</vt:lpstr>
      <vt:lpstr>Bethel Church and NAR – Odd Phenomena</vt:lpstr>
      <vt:lpstr>Grave Soaking</vt:lpstr>
      <vt:lpstr>Grave Soaking</vt:lpstr>
      <vt:lpstr>Grave Soaking</vt:lpstr>
      <vt:lpstr>PowerPoint Presentation</vt:lpstr>
      <vt:lpstr>PowerPoint Presentation</vt:lpstr>
      <vt:lpstr>Bethel Church and NAR – Odd Phenomena</vt:lpstr>
      <vt:lpstr>PowerPoint Presentation</vt:lpstr>
      <vt:lpstr>Bethel Church  and the  New Apostolic Reformation</vt:lpstr>
      <vt:lpstr>Bethel Church and the New Apostolic Reformation</vt:lpstr>
      <vt:lpstr>Bethel Church and the New Apostolic Reformation</vt:lpstr>
      <vt:lpstr>Bethel Church and the New Apostolic Reformation</vt:lpstr>
      <vt:lpstr>Bethel Church and the New Apostolic Reformation</vt:lpstr>
      <vt:lpstr>Restoration of the Apostolic Office</vt:lpstr>
      <vt:lpstr>Restoration of the Apostolic Office</vt:lpstr>
      <vt:lpstr>Restoration of the Apostolic Office</vt:lpstr>
      <vt:lpstr>Restoration of the Apostolic Office</vt:lpstr>
      <vt:lpstr>Restoration of the Apostolic Office</vt:lpstr>
      <vt:lpstr>Restoration of the Apostolic Office</vt:lpstr>
      <vt:lpstr>Restoration of the Apostolic Office</vt:lpstr>
      <vt:lpstr>Restoration of the Apostolic Office</vt:lpstr>
      <vt:lpstr>PowerPoint Presentation</vt:lpstr>
      <vt:lpstr>Testing False Apostles</vt:lpstr>
      <vt:lpstr>Testing False Apostles</vt:lpstr>
      <vt:lpstr>Testing False Apostles – 5 Characteristics</vt:lpstr>
      <vt:lpstr>PowerPoint Presentation</vt:lpstr>
      <vt:lpstr>Restoration of the Prophetic Office</vt:lpstr>
      <vt:lpstr>Testing of Prophets</vt:lpstr>
      <vt:lpstr>Testing of Prophets</vt:lpstr>
      <vt:lpstr>Testing of Prophets</vt:lpstr>
      <vt:lpstr>Testing of Prophets</vt:lpstr>
      <vt:lpstr>Testing of Prophets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Dominion Theology</vt:lpstr>
      <vt:lpstr>PowerPoint Presentation</vt:lpstr>
      <vt:lpstr>Dominion Theology</vt:lpstr>
      <vt:lpstr>PowerPoint Presentation</vt:lpstr>
      <vt:lpstr>Proper Christian Relationship to Government</vt:lpstr>
      <vt:lpstr>Proper Christian Relationship to Government</vt:lpstr>
      <vt:lpstr>Proper Christian Relationship to Government</vt:lpstr>
      <vt:lpstr>Proper Christian Relationship to Government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Bethel Church  and the  New Apostolic Reformation</dc:title>
  <dc:creator>George Gunn</dc:creator>
  <cp:lastModifiedBy>George Gunn</cp:lastModifiedBy>
  <cp:revision>45</cp:revision>
  <dcterms:created xsi:type="dcterms:W3CDTF">2020-01-10T19:51:17Z</dcterms:created>
  <dcterms:modified xsi:type="dcterms:W3CDTF">2020-12-01T02:49:49Z</dcterms:modified>
</cp:coreProperties>
</file>