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79"/>
  </p:notesMasterIdLst>
  <p:sldIdLst>
    <p:sldId id="1823" r:id="rId4"/>
    <p:sldId id="413" r:id="rId5"/>
    <p:sldId id="1728" r:id="rId6"/>
    <p:sldId id="1729" r:id="rId7"/>
    <p:sldId id="1730" r:id="rId8"/>
    <p:sldId id="1731" r:id="rId9"/>
    <p:sldId id="1736" r:id="rId10"/>
    <p:sldId id="1794" r:id="rId11"/>
    <p:sldId id="257" r:id="rId12"/>
    <p:sldId id="276" r:id="rId13"/>
    <p:sldId id="289" r:id="rId14"/>
    <p:sldId id="258" r:id="rId15"/>
    <p:sldId id="1795" r:id="rId16"/>
    <p:sldId id="291" r:id="rId17"/>
    <p:sldId id="311" r:id="rId18"/>
    <p:sldId id="353" r:id="rId19"/>
    <p:sldId id="1803" r:id="rId20"/>
    <p:sldId id="1805" r:id="rId21"/>
    <p:sldId id="275" r:id="rId22"/>
    <p:sldId id="294" r:id="rId23"/>
    <p:sldId id="1802" r:id="rId24"/>
    <p:sldId id="292" r:id="rId25"/>
    <p:sldId id="265" r:id="rId26"/>
    <p:sldId id="377" r:id="rId27"/>
    <p:sldId id="266" r:id="rId28"/>
    <p:sldId id="296" r:id="rId29"/>
    <p:sldId id="263" r:id="rId30"/>
    <p:sldId id="300" r:id="rId31"/>
    <p:sldId id="285" r:id="rId32"/>
    <p:sldId id="301" r:id="rId33"/>
    <p:sldId id="303" r:id="rId34"/>
    <p:sldId id="295" r:id="rId35"/>
    <p:sldId id="273" r:id="rId36"/>
    <p:sldId id="417" r:id="rId37"/>
    <p:sldId id="418" r:id="rId38"/>
    <p:sldId id="419" r:id="rId39"/>
    <p:sldId id="420" r:id="rId40"/>
    <p:sldId id="293" r:id="rId41"/>
    <p:sldId id="414" r:id="rId42"/>
    <p:sldId id="444" r:id="rId43"/>
    <p:sldId id="346" r:id="rId44"/>
    <p:sldId id="274" r:id="rId45"/>
    <p:sldId id="306" r:id="rId46"/>
    <p:sldId id="268" r:id="rId47"/>
    <p:sldId id="399" r:id="rId48"/>
    <p:sldId id="386" r:id="rId49"/>
    <p:sldId id="1801" r:id="rId50"/>
    <p:sldId id="1800" r:id="rId51"/>
    <p:sldId id="392" r:id="rId52"/>
    <p:sldId id="393" r:id="rId53"/>
    <p:sldId id="376" r:id="rId54"/>
    <p:sldId id="388" r:id="rId55"/>
    <p:sldId id="1810" r:id="rId56"/>
    <p:sldId id="307" r:id="rId57"/>
    <p:sldId id="406" r:id="rId58"/>
    <p:sldId id="281" r:id="rId59"/>
    <p:sldId id="309" r:id="rId60"/>
    <p:sldId id="415" r:id="rId61"/>
    <p:sldId id="421" r:id="rId62"/>
    <p:sldId id="422" r:id="rId63"/>
    <p:sldId id="423" r:id="rId64"/>
    <p:sldId id="384" r:id="rId65"/>
    <p:sldId id="382" r:id="rId66"/>
    <p:sldId id="408" r:id="rId67"/>
    <p:sldId id="409" r:id="rId68"/>
    <p:sldId id="410" r:id="rId69"/>
    <p:sldId id="416" r:id="rId70"/>
    <p:sldId id="297" r:id="rId71"/>
    <p:sldId id="381" r:id="rId72"/>
    <p:sldId id="299" r:id="rId73"/>
    <p:sldId id="316" r:id="rId74"/>
    <p:sldId id="1806" r:id="rId75"/>
    <p:sldId id="347" r:id="rId76"/>
    <p:sldId id="363" r:id="rId77"/>
    <p:sldId id="1808" r:id="rId78"/>
  </p:sldIdLst>
  <p:sldSz cx="12192000" cy="6858000"/>
  <p:notesSz cx="6858000" cy="9107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7" autoAdjust="0"/>
    <p:restoredTop sz="94784" autoAdjust="0"/>
  </p:normalViewPr>
  <p:slideViewPr>
    <p:cSldViewPr>
      <p:cViewPr varScale="1">
        <p:scale>
          <a:sx n="147" d="100"/>
          <a:sy n="147" d="100"/>
        </p:scale>
        <p:origin x="224" y="440"/>
      </p:cViewPr>
      <p:guideLst>
        <p:guide orient="horz" pos="2160"/>
        <p:guide pos="3840"/>
      </p:guideLst>
    </p:cSldViewPr>
  </p:slideViewPr>
  <p:notesTextViewPr>
    <p:cViewPr>
      <p:scale>
        <a:sx n="100" d="100"/>
        <a:sy n="100" d="100"/>
      </p:scale>
      <p:origin x="0" y="0"/>
    </p:cViewPr>
  </p:notesTextViewPr>
  <p:sorterViewPr>
    <p:cViewPr varScale="1">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37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5374"/>
          </a:xfrm>
          <a:prstGeom prst="rect">
            <a:avLst/>
          </a:prstGeom>
        </p:spPr>
        <p:txBody>
          <a:bodyPr vert="horz" lIns="91440" tIns="45720" rIns="91440" bIns="45720" rtlCol="0"/>
          <a:lstStyle>
            <a:lvl1pPr algn="r">
              <a:defRPr sz="1200"/>
            </a:lvl1pPr>
          </a:lstStyle>
          <a:p>
            <a:fld id="{4C9F3115-22B6-416F-8A0D-73835CE68D8C}" type="datetimeFigureOut">
              <a:rPr lang="en-US" smtClean="0"/>
              <a:pPr/>
              <a:t>11/30/22</a:t>
            </a:fld>
            <a:endParaRPr lang="en-US" dirty="0"/>
          </a:p>
        </p:txBody>
      </p:sp>
      <p:sp>
        <p:nvSpPr>
          <p:cNvPr id="4" name="Slide Image Placeholder 3"/>
          <p:cNvSpPr>
            <a:spLocks noGrp="1" noRot="1" noChangeAspect="1"/>
          </p:cNvSpPr>
          <p:nvPr>
            <p:ph type="sldImg" idx="2"/>
          </p:nvPr>
        </p:nvSpPr>
        <p:spPr>
          <a:xfrm>
            <a:off x="393700" y="682625"/>
            <a:ext cx="6070600" cy="34163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26057"/>
            <a:ext cx="5486400" cy="40983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50533"/>
            <a:ext cx="2971800" cy="45537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50533"/>
            <a:ext cx="2971800" cy="455374"/>
          </a:xfrm>
          <a:prstGeom prst="rect">
            <a:avLst/>
          </a:prstGeom>
        </p:spPr>
        <p:txBody>
          <a:bodyPr vert="horz" lIns="91440" tIns="45720" rIns="91440" bIns="45720" rtlCol="0" anchor="b"/>
          <a:lstStyle>
            <a:lvl1pPr algn="r">
              <a:defRPr sz="1200"/>
            </a:lvl1pPr>
          </a:lstStyle>
          <a:p>
            <a:fld id="{A0B5A94E-4ED7-4177-A869-F76AB5B3702A}" type="slidenum">
              <a:rPr lang="en-US" smtClean="0"/>
              <a:pPr/>
              <a:t>‹#›</a:t>
            </a:fld>
            <a:endParaRPr lang="en-US" dirty="0"/>
          </a:p>
        </p:txBody>
      </p:sp>
    </p:spTree>
    <p:extLst>
      <p:ext uri="{BB962C8B-B14F-4D97-AF65-F5344CB8AC3E}">
        <p14:creationId xmlns:p14="http://schemas.microsoft.com/office/powerpoint/2010/main" val="283567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5A94E-4ED7-4177-A869-F76AB5B3702A}" type="slidenum">
              <a:rPr lang="en-US" smtClean="0"/>
              <a:pPr/>
              <a:t>1</a:t>
            </a:fld>
            <a:endParaRPr lang="en-US" dirty="0"/>
          </a:p>
        </p:txBody>
      </p:sp>
    </p:spTree>
    <p:extLst>
      <p:ext uri="{BB962C8B-B14F-4D97-AF65-F5344CB8AC3E}">
        <p14:creationId xmlns:p14="http://schemas.microsoft.com/office/powerpoint/2010/main" val="35248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2625"/>
            <a:ext cx="6070600" cy="3416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5A94E-4ED7-4177-A869-F76AB5B3702A}" type="slidenum">
              <a:rPr lang="en-US" smtClean="0"/>
              <a:pPr/>
              <a:t>32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5A94E-4ED7-4177-A869-F76AB5B3702A}" type="slidenum">
              <a:rPr lang="en-US" smtClean="0"/>
              <a:pPr/>
              <a:t>52</a:t>
            </a:fld>
            <a:endParaRPr lang="en-US" dirty="0"/>
          </a:p>
        </p:txBody>
      </p:sp>
    </p:spTree>
    <p:extLst>
      <p:ext uri="{BB962C8B-B14F-4D97-AF65-F5344CB8AC3E}">
        <p14:creationId xmlns:p14="http://schemas.microsoft.com/office/powerpoint/2010/main" val="2315064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5A94E-4ED7-4177-A869-F76AB5B3702A}" type="slidenum">
              <a:rPr lang="en-US" smtClean="0"/>
              <a:pPr/>
              <a:t>53</a:t>
            </a:fld>
            <a:endParaRPr lang="en-US" dirty="0"/>
          </a:p>
        </p:txBody>
      </p:sp>
    </p:spTree>
    <p:extLst>
      <p:ext uri="{BB962C8B-B14F-4D97-AF65-F5344CB8AC3E}">
        <p14:creationId xmlns:p14="http://schemas.microsoft.com/office/powerpoint/2010/main" val="128271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5A94E-4ED7-4177-A869-F76AB5B3702A}" type="slidenum">
              <a:rPr lang="en-US" smtClean="0"/>
              <a:pPr/>
              <a:t>2</a:t>
            </a:fld>
            <a:endParaRPr lang="en-US" dirty="0"/>
          </a:p>
        </p:txBody>
      </p:sp>
    </p:spTree>
    <p:extLst>
      <p:ext uri="{BB962C8B-B14F-4D97-AF65-F5344CB8AC3E}">
        <p14:creationId xmlns:p14="http://schemas.microsoft.com/office/powerpoint/2010/main" val="231310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B8856-A838-46CD-8DED-51F660E8720E}"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21773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5A94E-4ED7-4177-A869-F76AB5B3702A}" type="slidenum">
              <a:rPr lang="en-US" smtClean="0"/>
              <a:pPr/>
              <a:t>5</a:t>
            </a:fld>
            <a:endParaRPr lang="en-US" dirty="0"/>
          </a:p>
        </p:txBody>
      </p:sp>
    </p:spTree>
    <p:extLst>
      <p:ext uri="{BB962C8B-B14F-4D97-AF65-F5344CB8AC3E}">
        <p14:creationId xmlns:p14="http://schemas.microsoft.com/office/powerpoint/2010/main" val="1735013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03B3D3-27D8-42AB-9FF3-3F55DB14F50A}"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5876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963EF3-C22F-4925-AEB5-5B13136DC0E8}"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77240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2625"/>
            <a:ext cx="6070600" cy="3416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5A94E-4ED7-4177-A869-F76AB5B3702A}" type="slidenum">
              <a:rPr lang="en-US" smtClean="0"/>
              <a:pPr/>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2625"/>
            <a:ext cx="6070600" cy="3416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5A94E-4ED7-4177-A869-F76AB5B3702A}" type="slidenum">
              <a:rPr lang="en-US" smtClean="0"/>
              <a:pPr/>
              <a:t>13</a:t>
            </a:fld>
            <a:endParaRPr lang="en-US" dirty="0"/>
          </a:p>
        </p:txBody>
      </p:sp>
    </p:spTree>
    <p:extLst>
      <p:ext uri="{BB962C8B-B14F-4D97-AF65-F5344CB8AC3E}">
        <p14:creationId xmlns:p14="http://schemas.microsoft.com/office/powerpoint/2010/main" val="177903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5A94E-4ED7-4177-A869-F76AB5B3702A}" type="slidenum">
              <a:rPr lang="en-US" smtClean="0"/>
              <a:pPr/>
              <a:t>18</a:t>
            </a:fld>
            <a:endParaRPr lang="en-US" dirty="0"/>
          </a:p>
        </p:txBody>
      </p:sp>
    </p:spTree>
    <p:extLst>
      <p:ext uri="{BB962C8B-B14F-4D97-AF65-F5344CB8AC3E}">
        <p14:creationId xmlns:p14="http://schemas.microsoft.com/office/powerpoint/2010/main" val="3400266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219200" y="990600"/>
            <a:ext cx="9550400" cy="2057400"/>
          </a:xfrm>
        </p:spPr>
        <p:txBody>
          <a:bodyPr/>
          <a:lstStyle>
            <a:lvl1pPr>
              <a:defRPr sz="4050" b="1"/>
            </a:lvl1pPr>
          </a:lstStyle>
          <a:p>
            <a:r>
              <a:rPr lang="en-US"/>
              <a:t>Click to edit Master title style</a:t>
            </a:r>
          </a:p>
        </p:txBody>
      </p:sp>
      <p:sp>
        <p:nvSpPr>
          <p:cNvPr id="6147" name="Rectangle 3"/>
          <p:cNvSpPr>
            <a:spLocks noGrp="1" noChangeArrowheads="1"/>
          </p:cNvSpPr>
          <p:nvPr>
            <p:ph type="subTitle" idx="1"/>
          </p:nvPr>
        </p:nvSpPr>
        <p:spPr>
          <a:xfrm>
            <a:off x="1625600" y="4572000"/>
            <a:ext cx="8534400" cy="1066800"/>
          </a:xfrm>
        </p:spPr>
        <p:txBody>
          <a:bodyPr/>
          <a:lstStyle>
            <a:lvl1pPr marL="0" indent="0" algn="ctr">
              <a:buFontTx/>
              <a:buNone/>
              <a:defRPr/>
            </a:lvl1pPr>
          </a:lstStyle>
          <a:p>
            <a:r>
              <a:rPr lang="en-US"/>
              <a:t>Click to edit Master subtitle style</a:t>
            </a:r>
          </a:p>
        </p:txBody>
      </p:sp>
      <p:sp>
        <p:nvSpPr>
          <p:cNvPr id="6148" name="Rectangle 4"/>
          <p:cNvSpPr>
            <a:spLocks noGrp="1" noChangeArrowheads="1"/>
          </p:cNvSpPr>
          <p:nvPr>
            <p:ph type="dt" sz="half" idx="2"/>
          </p:nvPr>
        </p:nvSpPr>
        <p:spPr>
          <a:xfrm>
            <a:off x="914400" y="6248400"/>
            <a:ext cx="2540000" cy="457200"/>
          </a:xfrm>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149" name="Rectangle 5"/>
          <p:cNvSpPr>
            <a:spLocks noGrp="1" noChangeArrowheads="1"/>
          </p:cNvSpPr>
          <p:nvPr>
            <p:ph type="ftr" sz="quarter" idx="3"/>
          </p:nvPr>
        </p:nvSpPr>
        <p:spPr>
          <a:xfrm>
            <a:off x="4165600" y="6248400"/>
            <a:ext cx="3860800" cy="457200"/>
          </a:xfrm>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150" name="Rectangle 6"/>
          <p:cNvSpPr>
            <a:spLocks noGrp="1" noChangeArrowheads="1"/>
          </p:cNvSpPr>
          <p:nvPr>
            <p:ph type="sldNum" sz="quarter" idx="4"/>
          </p:nvPr>
        </p:nvSpPr>
        <p:spPr/>
        <p:txBody>
          <a:bodyPr/>
          <a:lstStyle>
            <a:lvl1pPr>
              <a:defRPr/>
            </a:lvl1pPr>
          </a:lstStyle>
          <a:p>
            <a:pPr algn="r" rtl="0" fontAlgn="base">
              <a:spcBef>
                <a:spcPct val="0"/>
              </a:spcBef>
              <a:spcAft>
                <a:spcPct val="0"/>
              </a:spcAft>
            </a:pPr>
            <a:fld id="{C4424AE4-95FD-4267-875E-08739B9C318F}"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7B6A8F-51D4-465A-95E1-8242B4EAA216}"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58EF874-5F41-42FA-BA94-B3ED31B4A8B5}"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44800" y="1828800"/>
            <a:ext cx="4114800" cy="4267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62800" y="1828800"/>
            <a:ext cx="4114800" cy="4267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2B5FD10-DDC1-44FC-B2AD-5CCA550BFB8D}"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5211280B-4FC1-4ED0-87DA-9E02AD0C3C94}"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E794CF04-B343-49C5-BD0B-786EEB595654}"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02656E58-BE8F-4B82-8313-5338D3DFD769}"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3377886-12BF-483E-8A7E-EFDE4960A52D}"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D59D831-E8A0-4DC8-A931-A6295F290B3A}"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F66646-17B7-4213-9A87-9A9883D2A39D}"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108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44800" y="609600"/>
            <a:ext cx="6121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50" kern="1200" dirty="0">
              <a:solidFill>
                <a:srgbClr val="FFFFFF"/>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A0B11C-9246-4564-B599-1BEAFFEA7F64}" type="slidenum">
              <a:rPr lang="en-US" sz="1050" kern="1200">
                <a:solidFill>
                  <a:srgbClr val="FFFFFF"/>
                </a:solidFill>
                <a:latin typeface="Times New Roman"/>
                <a:ea typeface="+mn-ea"/>
                <a:cs typeface="+mn-cs"/>
              </a:rPr>
              <a:pPr algn="r" rtl="0" fontAlgn="base">
                <a:spcBef>
                  <a:spcPct val="0"/>
                </a:spcBef>
                <a:spcAft>
                  <a:spcPct val="0"/>
                </a:spcAft>
              </a:pPr>
              <a:t>‹#›</a:t>
            </a:fld>
            <a:endParaRPr lang="en-US" sz="1050" kern="1200" dirty="0">
              <a:solidFill>
                <a:srgbClr val="FFFFFF"/>
              </a:solidFill>
              <a:latin typeface="Times New Roman"/>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0" y="990600"/>
            <a:ext cx="9550400" cy="2057400"/>
          </a:xfrm>
        </p:spPr>
        <p:txBody>
          <a:bodyPr/>
          <a:lstStyle>
            <a:lvl1pPr>
              <a:defRPr sz="5400" b="1"/>
            </a:lvl1pPr>
          </a:lstStyle>
          <a:p>
            <a:r>
              <a:rPr lang="en-US"/>
              <a:t>Click to edit Master title style</a:t>
            </a:r>
          </a:p>
        </p:txBody>
      </p:sp>
      <p:sp>
        <p:nvSpPr>
          <p:cNvPr id="5123" name="Rectangle 3"/>
          <p:cNvSpPr>
            <a:spLocks noGrp="1" noChangeArrowheads="1"/>
          </p:cNvSpPr>
          <p:nvPr>
            <p:ph type="subTitle" idx="1"/>
          </p:nvPr>
        </p:nvSpPr>
        <p:spPr>
          <a:xfrm>
            <a:off x="1625600" y="4572000"/>
            <a:ext cx="85344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2540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E9EF34A-5741-4217-9AF1-1E0B7988417A}" type="slidenum">
              <a:rPr lang="en-US"/>
              <a:pPr>
                <a:defRPr/>
              </a:pPr>
              <a:t>‹#›</a:t>
            </a:fld>
            <a:endParaRPr lang="en-US"/>
          </a:p>
        </p:txBody>
      </p:sp>
    </p:spTree>
    <p:extLst>
      <p:ext uri="{BB962C8B-B14F-4D97-AF65-F5344CB8AC3E}">
        <p14:creationId xmlns:p14="http://schemas.microsoft.com/office/powerpoint/2010/main" val="1077860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12951-1572-43D9-A5B9-09067F5BE392}" type="slidenum">
              <a:rPr lang="en-US"/>
              <a:pPr>
                <a:defRPr/>
              </a:pPr>
              <a:t>‹#›</a:t>
            </a:fld>
            <a:endParaRPr lang="en-US"/>
          </a:p>
        </p:txBody>
      </p:sp>
    </p:spTree>
    <p:extLst>
      <p:ext uri="{BB962C8B-B14F-4D97-AF65-F5344CB8AC3E}">
        <p14:creationId xmlns:p14="http://schemas.microsoft.com/office/powerpoint/2010/main" val="2279991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102B12-3DD5-4A40-AFC6-837A9A3D5F47}" type="slidenum">
              <a:rPr lang="en-US"/>
              <a:pPr>
                <a:defRPr/>
              </a:pPr>
              <a:t>‹#›</a:t>
            </a:fld>
            <a:endParaRPr lang="en-US"/>
          </a:p>
        </p:txBody>
      </p:sp>
    </p:spTree>
    <p:extLst>
      <p:ext uri="{BB962C8B-B14F-4D97-AF65-F5344CB8AC3E}">
        <p14:creationId xmlns:p14="http://schemas.microsoft.com/office/powerpoint/2010/main" val="2794871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44800" y="1828800"/>
            <a:ext cx="411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62800" y="1828800"/>
            <a:ext cx="411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BA5EA9-030A-47AE-93C6-14789071355F}" type="slidenum">
              <a:rPr lang="en-US"/>
              <a:pPr>
                <a:defRPr/>
              </a:pPr>
              <a:t>‹#›</a:t>
            </a:fld>
            <a:endParaRPr lang="en-US"/>
          </a:p>
        </p:txBody>
      </p:sp>
    </p:spTree>
    <p:extLst>
      <p:ext uri="{BB962C8B-B14F-4D97-AF65-F5344CB8AC3E}">
        <p14:creationId xmlns:p14="http://schemas.microsoft.com/office/powerpoint/2010/main" val="1210242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DA8F03-E96F-4A47-AAAA-FF036A7B6F60}" type="slidenum">
              <a:rPr lang="en-US"/>
              <a:pPr>
                <a:defRPr/>
              </a:pPr>
              <a:t>‹#›</a:t>
            </a:fld>
            <a:endParaRPr lang="en-US"/>
          </a:p>
        </p:txBody>
      </p:sp>
    </p:spTree>
    <p:extLst>
      <p:ext uri="{BB962C8B-B14F-4D97-AF65-F5344CB8AC3E}">
        <p14:creationId xmlns:p14="http://schemas.microsoft.com/office/powerpoint/2010/main" val="1469402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8E2C35-5C90-4E38-ACDE-91EC565CA029}" type="slidenum">
              <a:rPr lang="en-US"/>
              <a:pPr>
                <a:defRPr/>
              </a:pPr>
              <a:t>‹#›</a:t>
            </a:fld>
            <a:endParaRPr lang="en-US"/>
          </a:p>
        </p:txBody>
      </p:sp>
    </p:spTree>
    <p:extLst>
      <p:ext uri="{BB962C8B-B14F-4D97-AF65-F5344CB8AC3E}">
        <p14:creationId xmlns:p14="http://schemas.microsoft.com/office/powerpoint/2010/main" val="1558258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0FC82C-803C-4BCE-A511-030E6A70369C}" type="slidenum">
              <a:rPr lang="en-US"/>
              <a:pPr>
                <a:defRPr/>
              </a:pPr>
              <a:t>‹#›</a:t>
            </a:fld>
            <a:endParaRPr lang="en-US"/>
          </a:p>
        </p:txBody>
      </p:sp>
    </p:spTree>
    <p:extLst>
      <p:ext uri="{BB962C8B-B14F-4D97-AF65-F5344CB8AC3E}">
        <p14:creationId xmlns:p14="http://schemas.microsoft.com/office/powerpoint/2010/main" val="292980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0D1D9A-5B8A-44D3-A431-2FBD63C73DE9}" type="slidenum">
              <a:rPr lang="en-US"/>
              <a:pPr>
                <a:defRPr/>
              </a:pPr>
              <a:t>‹#›</a:t>
            </a:fld>
            <a:endParaRPr lang="en-US"/>
          </a:p>
        </p:txBody>
      </p:sp>
    </p:spTree>
    <p:extLst>
      <p:ext uri="{BB962C8B-B14F-4D97-AF65-F5344CB8AC3E}">
        <p14:creationId xmlns:p14="http://schemas.microsoft.com/office/powerpoint/2010/main" val="790815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8E77DB-87B0-48C1-8920-F6A9E2D19320}" type="slidenum">
              <a:rPr lang="en-US"/>
              <a:pPr>
                <a:defRPr/>
              </a:pPr>
              <a:t>‹#›</a:t>
            </a:fld>
            <a:endParaRPr lang="en-US"/>
          </a:p>
        </p:txBody>
      </p:sp>
    </p:spTree>
    <p:extLst>
      <p:ext uri="{BB962C8B-B14F-4D97-AF65-F5344CB8AC3E}">
        <p14:creationId xmlns:p14="http://schemas.microsoft.com/office/powerpoint/2010/main" val="3117967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EC4C8C-03B4-4AF7-95F0-61F012FDB87E}" type="slidenum">
              <a:rPr lang="en-US"/>
              <a:pPr>
                <a:defRPr/>
              </a:pPr>
              <a:t>‹#›</a:t>
            </a:fld>
            <a:endParaRPr lang="en-US"/>
          </a:p>
        </p:txBody>
      </p:sp>
    </p:spTree>
    <p:extLst>
      <p:ext uri="{BB962C8B-B14F-4D97-AF65-F5344CB8AC3E}">
        <p14:creationId xmlns:p14="http://schemas.microsoft.com/office/powerpoint/2010/main" val="6095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108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44800" y="609600"/>
            <a:ext cx="6121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9D60DC-4358-495C-BE7B-7974F34C4701}" type="slidenum">
              <a:rPr lang="en-US"/>
              <a:pPr>
                <a:defRPr/>
              </a:pPr>
              <a:t>‹#›</a:t>
            </a:fld>
            <a:endParaRPr lang="en-US"/>
          </a:p>
        </p:txBody>
      </p:sp>
    </p:spTree>
    <p:extLst>
      <p:ext uri="{BB962C8B-B14F-4D97-AF65-F5344CB8AC3E}">
        <p14:creationId xmlns:p14="http://schemas.microsoft.com/office/powerpoint/2010/main" val="174881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514600"/>
            <a:ext cx="50800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2514600"/>
            <a:ext cx="5080000" cy="3352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BBEE8B1-19A9-4EE0-A16B-7417C0E26149}" type="slidenum">
              <a:rPr lang="en-US"/>
              <a:pPr>
                <a:defRPr/>
              </a:pPr>
              <a:t>‹#›</a:t>
            </a:fld>
            <a:endParaRPr lang="en-US"/>
          </a:p>
        </p:txBody>
      </p:sp>
    </p:spTree>
    <p:extLst>
      <p:ext uri="{BB962C8B-B14F-4D97-AF65-F5344CB8AC3E}">
        <p14:creationId xmlns:p14="http://schemas.microsoft.com/office/powerpoint/2010/main" val="826454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2514600"/>
            <a:ext cx="5080000" cy="3352800"/>
          </a:xfrm>
        </p:spPr>
        <p:txBody>
          <a:bodyPr/>
          <a:lstStyle/>
          <a:p>
            <a:pPr lvl="0"/>
            <a:endParaRPr lang="en-US" noProof="0" dirty="0"/>
          </a:p>
        </p:txBody>
      </p:sp>
      <p:sp>
        <p:nvSpPr>
          <p:cNvPr id="4" name="Text Placeholder 3"/>
          <p:cNvSpPr>
            <a:spLocks noGrp="1"/>
          </p:cNvSpPr>
          <p:nvPr>
            <p:ph type="body" sz="half" idx="2"/>
          </p:nvPr>
        </p:nvSpPr>
        <p:spPr>
          <a:xfrm>
            <a:off x="6197600" y="2514600"/>
            <a:ext cx="50800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828D59-1189-48F9-85E6-D95FF1A4E026}" type="slidenum">
              <a:rPr lang="en-US"/>
              <a:pPr>
                <a:defRPr/>
              </a:pPr>
              <a:t>‹#›</a:t>
            </a:fld>
            <a:endParaRPr lang="en-US"/>
          </a:p>
        </p:txBody>
      </p:sp>
    </p:spTree>
    <p:extLst>
      <p:ext uri="{BB962C8B-B14F-4D97-AF65-F5344CB8AC3E}">
        <p14:creationId xmlns:p14="http://schemas.microsoft.com/office/powerpoint/2010/main" val="148673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B2365F5-8A3B-48A2-ACF3-325949583504}" type="datetimeFigureOut">
              <a:rPr lang="en-US" smtClean="0"/>
              <a:pPr/>
              <a:t>11/30/22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F9F8D-7D93-4699-B717-8AE24C9D0B4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B2365F5-8A3B-48A2-ACF3-325949583504}" type="datetimeFigureOut">
              <a:rPr lang="en-US" smtClean="0"/>
              <a:pPr/>
              <a:t>11/30/22</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2F9F8D-7D93-4699-B717-8AE24C9D0B4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2844800" y="609600"/>
            <a:ext cx="843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2844800" y="1828800"/>
            <a:ext cx="84328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2844800" y="6248400"/>
            <a:ext cx="162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pPr algn="l" rtl="0" fontAlgn="base">
              <a:spcBef>
                <a:spcPct val="0"/>
              </a:spcBef>
              <a:spcAft>
                <a:spcPct val="0"/>
              </a:spcAft>
            </a:pPr>
            <a:endParaRPr lang="en-US" kern="1200" dirty="0">
              <a:solidFill>
                <a:srgbClr val="FFFFFF"/>
              </a:solidFill>
              <a:latin typeface="Times New Roman"/>
              <a:ea typeface="+mn-ea"/>
              <a:cs typeface="+mn-cs"/>
            </a:endParaRPr>
          </a:p>
        </p:txBody>
      </p:sp>
      <p:sp>
        <p:nvSpPr>
          <p:cNvPr id="5125" name="Rectangle 5"/>
          <p:cNvSpPr>
            <a:spLocks noGrp="1" noChangeArrowheads="1"/>
          </p:cNvSpPr>
          <p:nvPr>
            <p:ph type="ftr" sz="quarter" idx="3"/>
          </p:nvPr>
        </p:nvSpPr>
        <p:spPr bwMode="auto">
          <a:xfrm>
            <a:off x="4673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defRPr>
            </a:lvl1pPr>
          </a:lstStyle>
          <a:p>
            <a:pPr rtl="0" fontAlgn="base">
              <a:spcBef>
                <a:spcPct val="0"/>
              </a:spcBef>
              <a:spcAft>
                <a:spcPct val="0"/>
              </a:spcAft>
            </a:pPr>
            <a:endParaRPr lang="en-US" kern="1200" dirty="0">
              <a:solidFill>
                <a:srgbClr val="FFFFFF"/>
              </a:solidFill>
              <a:latin typeface="Times New Roman"/>
              <a:ea typeface="+mn-ea"/>
              <a:cs typeface="+mn-cs"/>
            </a:endParaRPr>
          </a:p>
        </p:txBody>
      </p:sp>
      <p:sp>
        <p:nvSpPr>
          <p:cNvPr id="51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defRPr>
            </a:lvl1pPr>
          </a:lstStyle>
          <a:p>
            <a:pPr rtl="0" fontAlgn="base">
              <a:spcBef>
                <a:spcPct val="0"/>
              </a:spcBef>
              <a:spcAft>
                <a:spcPct val="0"/>
              </a:spcAft>
            </a:pPr>
            <a:fld id="{F6F0BAC6-C763-48C9-860A-2C19FD76FEC1}" type="slidenum">
              <a:rPr lang="en-US" kern="1200">
                <a:solidFill>
                  <a:srgbClr val="FFFFFF"/>
                </a:solidFill>
                <a:latin typeface="Times New Roman"/>
                <a:ea typeface="+mn-ea"/>
                <a:cs typeface="+mn-cs"/>
              </a:rPr>
              <a:pPr rtl="0" fontAlgn="base">
                <a:spcBef>
                  <a:spcPct val="0"/>
                </a:spcBef>
                <a:spcAft>
                  <a:spcPct val="0"/>
                </a:spcAft>
              </a:pPr>
              <a:t>‹#›</a:t>
            </a:fld>
            <a:endParaRPr lang="en-US" kern="1200" dirty="0">
              <a:solidFill>
                <a:srgbClr val="FFFFFF"/>
              </a:solidFill>
              <a:latin typeface="Times New Roman"/>
              <a:ea typeface="+mn-ea"/>
              <a:cs typeface="+mn-cs"/>
            </a:endParaRP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Times New Roman" pitchFamily="18" charset="0"/>
        </a:defRPr>
      </a:lvl2pPr>
      <a:lvl3pPr algn="ctr" rtl="0" fontAlgn="base">
        <a:spcBef>
          <a:spcPct val="0"/>
        </a:spcBef>
        <a:spcAft>
          <a:spcPct val="0"/>
        </a:spcAft>
        <a:defRPr sz="3300">
          <a:solidFill>
            <a:schemeClr val="tx2"/>
          </a:solidFill>
          <a:latin typeface="Times New Roman" pitchFamily="18" charset="0"/>
        </a:defRPr>
      </a:lvl3pPr>
      <a:lvl4pPr algn="ctr" rtl="0" fontAlgn="base">
        <a:spcBef>
          <a:spcPct val="0"/>
        </a:spcBef>
        <a:spcAft>
          <a:spcPct val="0"/>
        </a:spcAft>
        <a:defRPr sz="3300">
          <a:solidFill>
            <a:schemeClr val="tx2"/>
          </a:solidFill>
          <a:latin typeface="Times New Roman" pitchFamily="18" charset="0"/>
        </a:defRPr>
      </a:lvl4pPr>
      <a:lvl5pPr algn="ctr" rtl="0" fontAlgn="base">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44800" y="609600"/>
            <a:ext cx="843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844800" y="1828800"/>
            <a:ext cx="843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2844800" y="6248400"/>
            <a:ext cx="162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4101" name="Rectangle 5"/>
          <p:cNvSpPr>
            <a:spLocks noGrp="1" noChangeArrowheads="1"/>
          </p:cNvSpPr>
          <p:nvPr>
            <p:ph type="ftr" sz="quarter" idx="3"/>
          </p:nvPr>
        </p:nvSpPr>
        <p:spPr bwMode="auto">
          <a:xfrm>
            <a:off x="4673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410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5F197AC-8229-4D99-BCB2-B4A0ABE25961}" type="slidenum">
              <a:rPr lang="en-US"/>
              <a:pPr>
                <a:defRPr/>
              </a:pPr>
              <a:t>‹#›</a:t>
            </a:fld>
            <a:endParaRPr lang="en-US"/>
          </a:p>
        </p:txBody>
      </p:sp>
    </p:spTree>
    <p:extLst>
      <p:ext uri="{BB962C8B-B14F-4D97-AF65-F5344CB8AC3E}">
        <p14:creationId xmlns:p14="http://schemas.microsoft.com/office/powerpoint/2010/main" val="2690687242"/>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gi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1.tif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5.jpeg"/><Relationship Id="rId7" Type="http://schemas.openxmlformats.org/officeDocument/2006/relationships/oleObject" Target="../embeddings/oleObject4.bin"/><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57.wmf"/><Relationship Id="rId5" Type="http://schemas.openxmlformats.org/officeDocument/2006/relationships/oleObject" Target="../embeddings/oleObject3.bin"/><Relationship Id="rId4" Type="http://schemas.openxmlformats.org/officeDocument/2006/relationships/image" Target="../media/image56.png"/><Relationship Id="rId9" Type="http://schemas.openxmlformats.org/officeDocument/2006/relationships/image" Target="../media/image59.jp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6.png"/><Relationship Id="rId7" Type="http://schemas.openxmlformats.org/officeDocument/2006/relationships/oleObject" Target="../embeddings/oleObject2.bin"/><Relationship Id="rId12"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3.xml"/><Relationship Id="rId6" Type="http://schemas.openxmlformats.org/officeDocument/2006/relationships/image" Target="../media/image18.wmf"/><Relationship Id="rId11" Type="http://schemas.openxmlformats.org/officeDocument/2006/relationships/image" Target="../media/image22.png"/><Relationship Id="rId5" Type="http://schemas.openxmlformats.org/officeDocument/2006/relationships/oleObject" Target="../embeddings/oleObject1.bin"/><Relationship Id="rId10" Type="http://schemas.openxmlformats.org/officeDocument/2006/relationships/image" Target="../media/image21.png"/><Relationship Id="rId4" Type="http://schemas.openxmlformats.org/officeDocument/2006/relationships/image" Target="../media/image17.emf"/><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3"/>
          <a:srcRect/>
          <a:stretch>
            <a:fillRect/>
          </a:stretch>
        </p:blipFill>
        <p:spPr bwMode="auto">
          <a:xfrm>
            <a:off x="0" y="0"/>
            <a:ext cx="12192000" cy="69342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4B7FD02F-76B9-E796-BBA2-7429C3506F93}"/>
              </a:ext>
            </a:extLst>
          </p:cNvPr>
          <p:cNvSpPr/>
          <p:nvPr/>
        </p:nvSpPr>
        <p:spPr>
          <a:xfrm>
            <a:off x="0" y="0"/>
            <a:ext cx="12192000" cy="6934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15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15933" y="6294"/>
            <a:ext cx="12192000" cy="6858000"/>
          </a:xfrm>
          <a:prstGeom prst="rect">
            <a:avLst/>
          </a:prstGeom>
          <a:noFill/>
          <a:ln w="9525">
            <a:noFill/>
            <a:miter lim="800000"/>
            <a:headEnd/>
            <a:tailEnd/>
          </a:ln>
          <a:effectLst/>
        </p:spPr>
      </p:pic>
      <p:sp>
        <p:nvSpPr>
          <p:cNvPr id="6" name="Rectangle 3"/>
          <p:cNvSpPr txBox="1">
            <a:spLocks noChangeArrowheads="1"/>
          </p:cNvSpPr>
          <p:nvPr/>
        </p:nvSpPr>
        <p:spPr>
          <a:xfrm>
            <a:off x="76200" y="1430568"/>
            <a:ext cx="12192000" cy="715343"/>
          </a:xfrm>
          <a:prstGeom prst="rect">
            <a:avLst/>
          </a:prstGeom>
        </p:spPr>
        <p:txBody>
          <a:bodyPr vert="horz" lIns="68580" tIns="34290" rIns="68580" bIns="34290" rtlCol="0">
            <a:noAutofit/>
          </a:bodyPr>
          <a:lstStyle/>
          <a:p>
            <a:pPr algn="ctr"/>
            <a:r>
              <a:rPr lang="en-US" sz="4000" b="1" dirty="0">
                <a:solidFill>
                  <a:schemeClr val="bg1"/>
                </a:solidFill>
                <a:effectLst>
                  <a:glow rad="101600">
                    <a:srgbClr val="000000">
                      <a:alpha val="60000"/>
                    </a:srgbClr>
                  </a:glow>
                </a:effectLst>
                <a:latin typeface="Tahoma" pitchFamily="34" charset="0"/>
                <a:cs typeface="Tahoma" pitchFamily="34" charset="0"/>
              </a:rPr>
              <a:t>Views of America’s place in Bible Prophecy</a:t>
            </a:r>
          </a:p>
        </p:txBody>
      </p:sp>
      <p:sp>
        <p:nvSpPr>
          <p:cNvPr id="7" name="TextBox 6"/>
          <p:cNvSpPr txBox="1"/>
          <p:nvPr/>
        </p:nvSpPr>
        <p:spPr>
          <a:xfrm>
            <a:off x="1524000" y="358696"/>
            <a:ext cx="9144000" cy="646331"/>
          </a:xfrm>
          <a:prstGeom prst="rect">
            <a:avLst/>
          </a:prstGeom>
          <a:noFill/>
        </p:spPr>
        <p:txBody>
          <a:bodyPr wrap="square" rtlCol="0">
            <a:spAutoFit/>
          </a:bodyPr>
          <a:lstStyle/>
          <a:p>
            <a:pPr algn="ctr"/>
            <a:r>
              <a:rPr lang="en-US" sz="3600" b="1" dirty="0">
                <a:solidFill>
                  <a:schemeClr val="bg1"/>
                </a:solidFill>
                <a:effectLst>
                  <a:glow rad="101600">
                    <a:srgbClr val="000000">
                      <a:alpha val="60000"/>
                    </a:srgbClr>
                  </a:glow>
                </a:effectLst>
                <a:latin typeface="Tahoma" pitchFamily="34" charset="0"/>
                <a:cs typeface="Tahoma" pitchFamily="34" charset="0"/>
              </a:rPr>
              <a:t>Topics of discussion</a:t>
            </a:r>
            <a:endParaRPr lang="en-US" sz="3300" b="1" dirty="0">
              <a:solidFill>
                <a:schemeClr val="bg1"/>
              </a:solidFill>
              <a:effectLst>
                <a:glow rad="101600">
                  <a:srgbClr val="000000">
                    <a:alpha val="60000"/>
                  </a:srgbClr>
                </a:glow>
              </a:effectLst>
            </a:endParaRPr>
          </a:p>
        </p:txBody>
      </p:sp>
      <p:sp>
        <p:nvSpPr>
          <p:cNvPr id="8" name="Rectangle 3"/>
          <p:cNvSpPr txBox="1">
            <a:spLocks noChangeArrowheads="1"/>
          </p:cNvSpPr>
          <p:nvPr/>
        </p:nvSpPr>
        <p:spPr>
          <a:xfrm>
            <a:off x="38100" y="2232878"/>
            <a:ext cx="12192000" cy="715343"/>
          </a:xfrm>
          <a:prstGeom prst="rect">
            <a:avLst/>
          </a:prstGeom>
        </p:spPr>
        <p:txBody>
          <a:bodyPr vert="horz" lIns="68580" tIns="34290" rIns="68580" bIns="34290" rtlCol="0">
            <a:noAutofit/>
          </a:bodyPr>
          <a:lstStyle/>
          <a:p>
            <a:pPr algn="ctr"/>
            <a:r>
              <a:rPr lang="en-US" sz="4000" b="1" dirty="0">
                <a:solidFill>
                  <a:srgbClr val="FFFF00"/>
                </a:solidFill>
                <a:effectLst>
                  <a:glow rad="101600">
                    <a:srgbClr val="000000">
                      <a:alpha val="60000"/>
                    </a:srgbClr>
                  </a:glow>
                </a:effectLst>
                <a:latin typeface="Tahoma" pitchFamily="34" charset="0"/>
                <a:cs typeface="Tahoma" pitchFamily="34" charset="0"/>
              </a:rPr>
              <a:t>My observations of America in Bible Prophecy</a:t>
            </a:r>
          </a:p>
        </p:txBody>
      </p:sp>
      <p:sp>
        <p:nvSpPr>
          <p:cNvPr id="9" name="Rectangle 3"/>
          <p:cNvSpPr txBox="1">
            <a:spLocks noChangeArrowheads="1"/>
          </p:cNvSpPr>
          <p:nvPr/>
        </p:nvSpPr>
        <p:spPr>
          <a:xfrm>
            <a:off x="24938" y="3011283"/>
            <a:ext cx="12192000" cy="715343"/>
          </a:xfrm>
          <a:prstGeom prst="rect">
            <a:avLst/>
          </a:prstGeom>
        </p:spPr>
        <p:txBody>
          <a:bodyPr vert="horz" lIns="68580" tIns="34290" rIns="68580" bIns="34290" rtlCol="0">
            <a:noAutofit/>
          </a:bodyPr>
          <a:lstStyle/>
          <a:p>
            <a:pPr algn="ctr"/>
            <a:r>
              <a:rPr lang="en-US" sz="4000" b="1" dirty="0">
                <a:solidFill>
                  <a:schemeClr val="bg1"/>
                </a:solidFill>
                <a:effectLst>
                  <a:glow rad="101600">
                    <a:srgbClr val="000000">
                      <a:alpha val="60000"/>
                    </a:srgbClr>
                  </a:glow>
                </a:effectLst>
                <a:latin typeface="Tahoma" pitchFamily="34" charset="0"/>
                <a:ea typeface="Adelon-Light" pitchFamily="2" charset="0"/>
                <a:cs typeface="Tahoma" pitchFamily="34" charset="0"/>
              </a:rPr>
              <a:t>The Founders of America in their own words</a:t>
            </a:r>
            <a:endParaRPr lang="en-US" sz="4000" b="1" dirty="0">
              <a:solidFill>
                <a:srgbClr val="FFFF00"/>
              </a:solidFill>
              <a:effectLst>
                <a:glow rad="101600">
                  <a:srgbClr val="000000">
                    <a:alpha val="60000"/>
                  </a:srgbClr>
                </a:glow>
              </a:effectLst>
              <a:latin typeface="Tahoma" pitchFamily="34" charset="0"/>
              <a:ea typeface="Adelon-Light" pitchFamily="2" charset="0"/>
              <a:cs typeface="Tahoma" pitchFamily="34" charset="0"/>
            </a:endParaRPr>
          </a:p>
        </p:txBody>
      </p:sp>
      <p:sp>
        <p:nvSpPr>
          <p:cNvPr id="10" name="Rectangle 9"/>
          <p:cNvSpPr/>
          <p:nvPr/>
        </p:nvSpPr>
        <p:spPr>
          <a:xfrm>
            <a:off x="0" y="3771903"/>
            <a:ext cx="12192000" cy="707886"/>
          </a:xfrm>
          <a:prstGeom prst="rect">
            <a:avLst/>
          </a:prstGeom>
        </p:spPr>
        <p:txBody>
          <a:bodyPr wrap="square">
            <a:spAutoFit/>
          </a:bodyPr>
          <a:lstStyle/>
          <a:p>
            <a:pPr algn="ctr"/>
            <a:r>
              <a:rPr lang="en-US" sz="4000" b="1" dirty="0">
                <a:solidFill>
                  <a:srgbClr val="FFFF00"/>
                </a:solidFill>
                <a:effectLst>
                  <a:glow rad="101600">
                    <a:srgbClr val="000000">
                      <a:alpha val="60000"/>
                    </a:srgbClr>
                  </a:glow>
                </a:effectLst>
                <a:latin typeface="Tahoma" pitchFamily="34" charset="0"/>
                <a:ea typeface="Adelon-Light" pitchFamily="2" charset="0"/>
                <a:cs typeface="Tahoma" pitchFamily="34" charset="0"/>
              </a:rPr>
              <a:t>The sins of a Nation reaching to Heaven</a:t>
            </a:r>
          </a:p>
        </p:txBody>
      </p:sp>
      <p:sp>
        <p:nvSpPr>
          <p:cNvPr id="11" name="Rectangle 10"/>
          <p:cNvSpPr/>
          <p:nvPr/>
        </p:nvSpPr>
        <p:spPr>
          <a:xfrm>
            <a:off x="72501" y="4606917"/>
            <a:ext cx="12192000" cy="707886"/>
          </a:xfrm>
          <a:prstGeom prst="rect">
            <a:avLst/>
          </a:prstGeom>
        </p:spPr>
        <p:txBody>
          <a:bodyPr wrap="square">
            <a:spAutoFit/>
          </a:bodyPr>
          <a:lstStyle/>
          <a:p>
            <a:pPr lvl="0" algn="ctr"/>
            <a:r>
              <a:rPr lang="en-US" sz="4000" b="1" dirty="0">
                <a:solidFill>
                  <a:prstClr val="white"/>
                </a:solidFill>
                <a:effectLst>
                  <a:glow rad="101600">
                    <a:srgbClr val="000000">
                      <a:alpha val="60000"/>
                    </a:srgbClr>
                  </a:glow>
                </a:effectLst>
                <a:latin typeface="Tahoma" pitchFamily="34" charset="0"/>
                <a:ea typeface="Adelon-Light" pitchFamily="2" charset="0"/>
                <a:cs typeface="Tahoma" pitchFamily="34" charset="0"/>
              </a:rPr>
              <a:t>Has America’s judgment begun?</a:t>
            </a:r>
          </a:p>
        </p:txBody>
      </p:sp>
      <p:sp>
        <p:nvSpPr>
          <p:cNvPr id="12" name="Rectangle 11"/>
          <p:cNvSpPr/>
          <p:nvPr/>
        </p:nvSpPr>
        <p:spPr>
          <a:xfrm>
            <a:off x="0" y="5314803"/>
            <a:ext cx="12192000" cy="707886"/>
          </a:xfrm>
          <a:prstGeom prst="rect">
            <a:avLst/>
          </a:prstGeom>
        </p:spPr>
        <p:txBody>
          <a:bodyPr wrap="square">
            <a:spAutoFit/>
          </a:bodyPr>
          <a:lstStyle/>
          <a:p>
            <a:pPr lvl="0" algn="ctr"/>
            <a:r>
              <a:rPr lang="en-US" sz="4000" b="1" dirty="0">
                <a:solidFill>
                  <a:srgbClr val="FFFF00"/>
                </a:solidFill>
                <a:effectLst>
                  <a:glow rad="101600">
                    <a:srgbClr val="000000">
                      <a:alpha val="60000"/>
                    </a:srgbClr>
                  </a:glow>
                </a:effectLst>
                <a:latin typeface="Tahoma" pitchFamily="34" charset="0"/>
                <a:ea typeface="Adelon-Light" pitchFamily="2" charset="0"/>
                <a:cs typeface="Tahoma" pitchFamily="34" charset="0"/>
              </a:rPr>
              <a:t>America’s only Hope for God’s Mercy</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1999" cy="6858000"/>
          </a:xfrm>
          <a:prstGeom prst="rect">
            <a:avLst/>
          </a:prstGeom>
          <a:noFill/>
          <a:ln w="9525">
            <a:noFill/>
            <a:miter lim="800000"/>
            <a:headEnd/>
            <a:tailEnd/>
          </a:ln>
          <a:effectLst/>
        </p:spPr>
      </p:pic>
      <p:sp>
        <p:nvSpPr>
          <p:cNvPr id="5" name="TextBox 4"/>
          <p:cNvSpPr txBox="1"/>
          <p:nvPr/>
        </p:nvSpPr>
        <p:spPr>
          <a:xfrm>
            <a:off x="5867400" y="306601"/>
            <a:ext cx="4419600" cy="415498"/>
          </a:xfrm>
          <a:prstGeom prst="rect">
            <a:avLst/>
          </a:prstGeom>
          <a:noFill/>
        </p:spPr>
        <p:txBody>
          <a:bodyPr wrap="square" rtlCol="0">
            <a:spAutoFit/>
          </a:bodyPr>
          <a:lstStyle/>
          <a:p>
            <a:pPr algn="r"/>
            <a:r>
              <a:rPr lang="en-US" sz="2100" dirty="0">
                <a:solidFill>
                  <a:schemeClr val="bg1"/>
                </a:solidFill>
              </a:rPr>
              <a:t>America In Bible Prophecy</a:t>
            </a:r>
          </a:p>
        </p:txBody>
      </p:sp>
      <p:sp>
        <p:nvSpPr>
          <p:cNvPr id="6" name="Rectangle 5"/>
          <p:cNvSpPr/>
          <p:nvPr/>
        </p:nvSpPr>
        <p:spPr>
          <a:xfrm>
            <a:off x="609600" y="397401"/>
            <a:ext cx="11277600" cy="6063198"/>
          </a:xfrm>
          <a:prstGeom prst="rect">
            <a:avLst/>
          </a:prstGeom>
        </p:spPr>
        <p:txBody>
          <a:bodyPr wrap="square">
            <a:spAutoFit/>
          </a:bodyPr>
          <a:lstStyle/>
          <a:p>
            <a:pPr lvl="0"/>
            <a:r>
              <a:rPr lang="en-US" sz="6000" b="1" dirty="0">
                <a:solidFill>
                  <a:srgbClr val="FFFF00"/>
                </a:solidFill>
                <a:effectLst>
                  <a:glow rad="101600">
                    <a:srgbClr val="000000">
                      <a:alpha val="60000"/>
                    </a:srgbClr>
                  </a:glow>
                </a:effectLst>
                <a:latin typeface="Tahoma" pitchFamily="34" charset="0"/>
                <a:ea typeface="Tahoma" pitchFamily="34" charset="0"/>
                <a:cs typeface="Tahoma" pitchFamily="34" charset="0"/>
              </a:rPr>
              <a:t>Psalm 33:12 </a:t>
            </a:r>
          </a:p>
          <a:p>
            <a:pPr lvl="0"/>
            <a:endParaRPr lang="en-US" sz="2800" b="1" dirty="0">
              <a:solidFill>
                <a:srgbClr val="FFFF00"/>
              </a:solidFill>
              <a:effectLst>
                <a:glow rad="101600">
                  <a:srgbClr val="000000">
                    <a:alpha val="60000"/>
                  </a:srgbClr>
                </a:glow>
              </a:effectLst>
              <a:latin typeface="Tahoma" pitchFamily="34" charset="0"/>
              <a:ea typeface="Tahoma" pitchFamily="34" charset="0"/>
              <a:cs typeface="Tahoma" pitchFamily="34" charset="0"/>
            </a:endParaRPr>
          </a:p>
          <a:p>
            <a:pPr lvl="0"/>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Blessed</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is the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nation </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whose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God</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is the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Lord</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the people whom he hath chosen for his own inheritance.</a:t>
            </a: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3"/>
          <a:srcRect/>
          <a:stretch>
            <a:fillRect/>
          </a:stretch>
        </p:blipFill>
        <p:spPr bwMode="auto">
          <a:xfrm>
            <a:off x="0" y="-609600"/>
            <a:ext cx="12192000" cy="7467600"/>
          </a:xfrm>
          <a:prstGeom prst="rect">
            <a:avLst/>
          </a:prstGeom>
          <a:noFill/>
          <a:ln w="9525">
            <a:noFill/>
            <a:miter lim="800000"/>
            <a:headEnd/>
            <a:tailEnd/>
          </a:ln>
          <a:effectLst/>
        </p:spPr>
      </p:pic>
      <p:sp>
        <p:nvSpPr>
          <p:cNvPr id="6" name="TextBox 5"/>
          <p:cNvSpPr txBox="1"/>
          <p:nvPr/>
        </p:nvSpPr>
        <p:spPr>
          <a:xfrm>
            <a:off x="357744" y="177239"/>
            <a:ext cx="6274411" cy="5893921"/>
          </a:xfrm>
          <a:prstGeom prst="rect">
            <a:avLst/>
          </a:prstGeom>
          <a:noFill/>
        </p:spPr>
        <p:txBody>
          <a:bodyPr wrap="square" rtlCol="0">
            <a:spAutoFit/>
          </a:bodyPr>
          <a:lstStyle/>
          <a:p>
            <a:r>
              <a:rPr lang="en-US" sz="29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One of the most frequently asked questions in Bible Prophecy is “</a:t>
            </a:r>
            <a:r>
              <a:rPr lang="en-US" sz="29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Where is America in Bible Prophecy</a:t>
            </a:r>
            <a:r>
              <a:rPr lang="en-US" sz="29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America’s place of prominence in the world today, has caused many to believe that she will always be around as “</a:t>
            </a:r>
            <a:r>
              <a:rPr lang="en-US" sz="2900" b="1" dirty="0">
                <a:solidFill>
                  <a:srgbClr val="FF00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America</a:t>
            </a:r>
            <a:r>
              <a:rPr lang="en-US" sz="29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 </a:t>
            </a:r>
            <a:r>
              <a:rPr lang="en-US" sz="2900" b="1" dirty="0">
                <a:solidFill>
                  <a:srgbClr val="00B0F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Great</a:t>
            </a:r>
            <a:r>
              <a:rPr lang="en-US" sz="29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One would figure that since God has blessed her more than any other nation in history, He must have a place for her in His Prophetic Word.    </a:t>
            </a:r>
          </a:p>
        </p:txBody>
      </p:sp>
      <p:pic>
        <p:nvPicPr>
          <p:cNvPr id="7" name="Picture 6" descr="http://mypamperedpupz.com/January_Newsletter_MyPamperedPupz.com_files/american-eagle-symbol-of-america-i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752600"/>
            <a:ext cx="5155589" cy="38666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3"/>
          <a:srcRect/>
          <a:stretch>
            <a:fillRect/>
          </a:stretch>
        </p:blipFill>
        <p:spPr bwMode="auto">
          <a:xfrm>
            <a:off x="0" y="-609600"/>
            <a:ext cx="12192000" cy="7467600"/>
          </a:xfrm>
          <a:prstGeom prst="rect">
            <a:avLst/>
          </a:prstGeom>
          <a:noFill/>
          <a:ln w="9525">
            <a:noFill/>
            <a:miter lim="800000"/>
            <a:headEnd/>
            <a:tailEnd/>
          </a:ln>
          <a:effectLst/>
        </p:spPr>
      </p:pic>
      <p:pic>
        <p:nvPicPr>
          <p:cNvPr id="7" name="Picture 6" descr="http://mypamperedpupz.com/January_Newsletter_MyPamperedPupz.com_files/american-eagle-symbol-of-america-i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752600"/>
            <a:ext cx="5155589" cy="38666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499D28-2C07-2B49-A55C-032A900B3EB2}"/>
              </a:ext>
            </a:extLst>
          </p:cNvPr>
          <p:cNvSpPr txBox="1"/>
          <p:nvPr/>
        </p:nvSpPr>
        <p:spPr>
          <a:xfrm>
            <a:off x="286117" y="253999"/>
            <a:ext cx="6545872" cy="6124754"/>
          </a:xfrm>
          <a:prstGeom prst="rect">
            <a:avLst/>
          </a:prstGeom>
          <a:noFill/>
        </p:spPr>
        <p:txBody>
          <a:bodyPr wrap="square" rtlCol="0">
            <a:spAutoFit/>
          </a:bodyPr>
          <a:lstStyle/>
          <a:p>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Many have tried to find America in Bible Prophecy and some have even gone to great lengths to make America fit into Bible Prophecy. But I don’t believe America is in Prophecy in the same way as Israel, Russia, Iran and other nations.  Some look at this as a sign that America may not have a place of influence in the future.  My personal belief is that America will be around in the future but will not have the superpower status that we are experiencing today.</a:t>
            </a:r>
            <a:endParaRPr lang="en-US" sz="2800" b="1" dirty="0">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9396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1524002" y="1859340"/>
            <a:ext cx="9143999" cy="3139321"/>
          </a:xfrm>
          <a:prstGeom prst="rect">
            <a:avLst/>
          </a:prstGeom>
        </p:spPr>
        <p:txBody>
          <a:bodyPr wrap="square">
            <a:spAutoFit/>
          </a:bodyPr>
          <a:lstStyle/>
          <a:p>
            <a:pPr algn="ctr"/>
            <a:r>
              <a:rPr lang="en-US" sz="66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Views of America’s</a:t>
            </a:r>
          </a:p>
          <a:p>
            <a:pPr algn="ctr"/>
            <a:r>
              <a:rPr lang="en-US" sz="66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Place in Bible Prophecy</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1"/>
            <a:ext cx="12192000" cy="6857999"/>
          </a:xfrm>
          <a:prstGeom prst="rect">
            <a:avLst/>
          </a:prstGeom>
          <a:noFill/>
          <a:ln w="9525">
            <a:noFill/>
            <a:miter lim="800000"/>
            <a:headEnd/>
            <a:tailEnd/>
          </a:ln>
          <a:effectLst/>
        </p:spPr>
      </p:pic>
      <p:sp>
        <p:nvSpPr>
          <p:cNvPr id="6" name="TextBox 5"/>
          <p:cNvSpPr txBox="1"/>
          <p:nvPr/>
        </p:nvSpPr>
        <p:spPr>
          <a:xfrm>
            <a:off x="3886200" y="762001"/>
            <a:ext cx="8001000" cy="5863144"/>
          </a:xfrm>
          <a:prstGeom prst="rect">
            <a:avLst/>
          </a:prstGeom>
          <a:noFill/>
        </p:spPr>
        <p:txBody>
          <a:bodyPr wrap="square" rtlCol="0">
            <a:spAutoFit/>
          </a:bodyPr>
          <a:lstStyle/>
          <a:p>
            <a:r>
              <a:rPr lang="en-US" sz="2800" b="1" dirty="0">
                <a:solidFill>
                  <a:schemeClr val="bg1"/>
                </a:solidFill>
                <a:effectLst>
                  <a:glow rad="101600">
                    <a:srgbClr val="000000">
                      <a:alpha val="60000"/>
                    </a:srgbClr>
                  </a:glow>
                </a:effectLst>
                <a:latin typeface="Tahoma" pitchFamily="34" charset="0"/>
                <a:ea typeface="Tahoma" pitchFamily="34" charset="0"/>
                <a:cs typeface="Tahoma" pitchFamily="34" charset="0"/>
              </a:rPr>
              <a:t>Dr. David Reagan, America the Beautiful </a:t>
            </a:r>
          </a:p>
          <a:p>
            <a:endParaRPr lang="en-US" sz="1100" b="1" dirty="0">
              <a:solidFill>
                <a:schemeClr val="bg1"/>
              </a:solidFill>
              <a:effectLst>
                <a:glow rad="101600">
                  <a:srgbClr val="000000">
                    <a:alpha val="60000"/>
                  </a:srgbClr>
                </a:glow>
              </a:effectLst>
              <a:latin typeface="Tahoma" pitchFamily="34" charset="0"/>
              <a:ea typeface="Tahoma" pitchFamily="34" charset="0"/>
              <a:cs typeface="Tahoma" pitchFamily="34" charset="0"/>
            </a:endParaRPr>
          </a:p>
          <a:p>
            <a:r>
              <a:rPr lang="en-US" sz="2800" b="1" dirty="0">
                <a:solidFill>
                  <a:schemeClr val="bg1"/>
                </a:solidFill>
                <a:effectLst>
                  <a:glow rad="101600">
                    <a:srgbClr val="000000">
                      <a:alpha val="60000"/>
                    </a:srgbClr>
                  </a:glow>
                </a:effectLst>
                <a:latin typeface="Tahoma" pitchFamily="34" charset="0"/>
                <a:ea typeface="Tahoma" pitchFamily="34" charset="0"/>
                <a:cs typeface="Tahoma" pitchFamily="34" charset="0"/>
              </a:rPr>
              <a:t>“The persistent question about America’s future has motivated many prophecy experts to resort to their imaginations.  The unfortunate result has been the “discovery” of the United States in some very unusual passages…  This imaginative approach to the interpretation of Bible Prophecy is one of several factors that have motivated contempt for the whole field of prophetic studies, prompting many people to write it off as “a playground for fanatics.” pg. 65</a:t>
            </a:r>
          </a:p>
        </p:txBody>
      </p:sp>
      <p:pic>
        <p:nvPicPr>
          <p:cNvPr id="2" name="Picture 1"/>
          <p:cNvPicPr>
            <a:picLocks noChangeAspect="1"/>
          </p:cNvPicPr>
          <p:nvPr/>
        </p:nvPicPr>
        <p:blipFill>
          <a:blip r:embed="rId3"/>
          <a:stretch>
            <a:fillRect/>
          </a:stretch>
        </p:blipFill>
        <p:spPr>
          <a:xfrm>
            <a:off x="257176" y="762000"/>
            <a:ext cx="3781424" cy="52844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pic>
        <p:nvPicPr>
          <p:cNvPr id="1030" name="Picture 6" descr="http://www.raptureready.com/terry/zz-book.jpg"/>
          <p:cNvPicPr>
            <a:picLocks noChangeAspect="1" noChangeArrowheads="1"/>
          </p:cNvPicPr>
          <p:nvPr/>
        </p:nvPicPr>
        <p:blipFill>
          <a:blip r:embed="rId3"/>
          <a:srcRect/>
          <a:stretch>
            <a:fillRect/>
          </a:stretch>
        </p:blipFill>
        <p:spPr bwMode="auto">
          <a:xfrm>
            <a:off x="8625905" y="1066800"/>
            <a:ext cx="3566095" cy="51410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p:cNvSpPr txBox="1"/>
          <p:nvPr/>
        </p:nvSpPr>
        <p:spPr>
          <a:xfrm>
            <a:off x="304800" y="513960"/>
            <a:ext cx="8122790" cy="5693866"/>
          </a:xfrm>
          <a:prstGeom prst="rect">
            <a:avLst/>
          </a:prstGeom>
          <a:noFill/>
        </p:spPr>
        <p:txBody>
          <a:bodyPr wrap="square" rtlCol="0">
            <a:spAutoFit/>
          </a:bodyPr>
          <a:lstStyle/>
          <a:p>
            <a:pPr algn="l" rtl="0"/>
            <a:r>
              <a:rPr lang="en-US" sz="26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Terry James -  The American Apocalypse,</a:t>
            </a:r>
          </a:p>
          <a:p>
            <a:pPr algn="l" rtl="0"/>
            <a:r>
              <a:rPr lang="en-US" sz="26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Is The United States in Bible Prophecy</a:t>
            </a:r>
          </a:p>
          <a:p>
            <a:pPr algn="l" rtl="0"/>
            <a:br>
              <a:rPr lang="en-US" sz="26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br>
            <a:r>
              <a:rPr lang="en-US" sz="26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“The very fact of America’s spectacular achievement…, one would think, secures its place within the final prophetic disposition of nations.  Yet this nation is referenced by name nowhere in Bible Prophecy  That no mention of the most powerful and wealthiest nation in recorded history is made in the Bible seems a profoundly strange omission.  Recognizing and acknowledging that this super nation-state is not even alluded to by name, there nonetheless remains room to ponder.”  Pg. 14.</a:t>
            </a: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76200"/>
            <a:ext cx="12192000" cy="6934200"/>
          </a:xfrm>
          <a:prstGeom prst="rect">
            <a:avLst/>
          </a:prstGeom>
          <a:noFill/>
          <a:ln w="9525">
            <a:noFill/>
            <a:miter lim="800000"/>
            <a:headEnd/>
            <a:tailEnd/>
          </a:ln>
          <a:effectLst/>
        </p:spPr>
      </p:pic>
      <p:pic>
        <p:nvPicPr>
          <p:cNvPr id="9218" name="Picture 2">
            <a:extLst>
              <a:ext uri="{FF2B5EF4-FFF2-40B4-BE49-F238E27FC236}">
                <a16:creationId xmlns:a16="http://schemas.microsoft.com/office/drawing/2014/main" id="{B3E98A53-25FC-B99D-F1BA-639E392B4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3457928" cy="4419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3F91A8-09B2-9EE1-D36E-D4C9E64CC7F2}"/>
              </a:ext>
            </a:extLst>
          </p:cNvPr>
          <p:cNvSpPr/>
          <p:nvPr/>
        </p:nvSpPr>
        <p:spPr>
          <a:xfrm>
            <a:off x="3505200" y="150807"/>
            <a:ext cx="8534400" cy="6386364"/>
          </a:xfrm>
          <a:prstGeom prst="rect">
            <a:avLst/>
          </a:prstGeom>
        </p:spPr>
        <p:txBody>
          <a:bodyPr wrap="square">
            <a:spAutoFit/>
          </a:bodyPr>
          <a:lstStyle/>
          <a:p>
            <a:pPr lvl="0"/>
            <a:r>
              <a:rPr lang="en-US" sz="25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Where is the United States found in the Scriptures?</a:t>
            </a:r>
          </a:p>
          <a:p>
            <a:pPr lvl="0"/>
            <a:endParaRPr lang="en-US" sz="9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5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“Although the United States is not directly mentioned by name in the Bible, some believe the presence of the United States is inferred in the prophetic scriptures, due to the major political, economic, military, and technological roles exercised by the United States in the world today.”  </a:t>
            </a:r>
            <a:br>
              <a:rPr lang="en-US" sz="25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br>
            <a:r>
              <a:rPr lang="en-US" sz="25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br>
              <a:rPr lang="en-US" sz="1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br>
            <a:r>
              <a:rPr lang="en-US" sz="25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“There are many scriptures in the Bible that have been linked to the United States by Bible teachers. Some of the Scriptures that have been used include: Isaiah chapters 13; 14; 18:1, 2; 21, 24; 47:5, 6, 8, 10-13; 48; Jeremiah chapters 50: 12, 16, 23; 51:13, 44, 53; Ezekiel chapters 38:13, 39:6; Daniel 7:4, and Revelation chapters 12:14; 13:11-17; 17; 18 and 19.”</a:t>
            </a:r>
          </a:p>
        </p:txBody>
      </p:sp>
    </p:spTree>
    <p:extLst>
      <p:ext uri="{BB962C8B-B14F-4D97-AF65-F5344CB8AC3E}">
        <p14:creationId xmlns:p14="http://schemas.microsoft.com/office/powerpoint/2010/main" val="32407776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3"/>
          <a:srcRect/>
          <a:stretch>
            <a:fillRect/>
          </a:stretch>
        </p:blipFill>
        <p:spPr bwMode="auto">
          <a:xfrm>
            <a:off x="0" y="0"/>
            <a:ext cx="12192000" cy="6934200"/>
          </a:xfrm>
          <a:prstGeom prst="rect">
            <a:avLst/>
          </a:prstGeom>
          <a:noFill/>
          <a:ln w="9525">
            <a:noFill/>
            <a:miter lim="800000"/>
            <a:headEnd/>
            <a:tailEnd/>
          </a:ln>
          <a:effectLst/>
        </p:spPr>
      </p:pic>
      <p:pic>
        <p:nvPicPr>
          <p:cNvPr id="9218" name="Picture 2">
            <a:extLst>
              <a:ext uri="{FF2B5EF4-FFF2-40B4-BE49-F238E27FC236}">
                <a16:creationId xmlns:a16="http://schemas.microsoft.com/office/drawing/2014/main" id="{B3E98A53-25FC-B99D-F1BA-639E392B4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19200"/>
            <a:ext cx="3457928" cy="4419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3F91A8-09B2-9EE1-D36E-D4C9E64CC7F2}"/>
              </a:ext>
            </a:extLst>
          </p:cNvPr>
          <p:cNvSpPr/>
          <p:nvPr/>
        </p:nvSpPr>
        <p:spPr>
          <a:xfrm>
            <a:off x="3505200" y="150807"/>
            <a:ext cx="8429270" cy="6032421"/>
          </a:xfrm>
          <a:prstGeom prst="rect">
            <a:avLst/>
          </a:prstGeom>
        </p:spPr>
        <p:txBody>
          <a:bodyPr wrap="square">
            <a:spAutoFit/>
          </a:bodyPr>
          <a:lstStyle/>
          <a:p>
            <a:pPr lvl="0"/>
            <a:r>
              <a:rPr lang="en-US" sz="25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Where is the United States found in the Scriptures?</a:t>
            </a:r>
          </a:p>
          <a:p>
            <a:pPr lvl="0"/>
            <a:endParaRPr lang="en-US" sz="25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5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r>
              <a:rPr lang="en-US" sz="2800" b="1" i="0" u="none" strike="noStrike" dirty="0">
                <a:solidFill>
                  <a:schemeClr val="bg1"/>
                </a:solidFill>
                <a:effectLst>
                  <a:glow rad="63500">
                    <a:srgbClr val="000000"/>
                  </a:glow>
                </a:effectLst>
                <a:latin typeface="Tahoma" panose="020B0604030504040204" pitchFamily="34" charset="0"/>
                <a:ea typeface="Tahoma" panose="020B0604030504040204" pitchFamily="34" charset="0"/>
                <a:cs typeface="Tahoma" panose="020B0604030504040204" pitchFamily="34" charset="0"/>
              </a:rPr>
              <a:t>Although God is the only One who knows what the future holds for the United States and the rest of the nations of the world, there are some intriguing prophetic scriptures in both the Old and New Testaments that may provide clues concerning specific nations or kingdoms that will arise on the scene before Christ returns to set up His kingdom. These “end time” nations and kingdoms may already be active in the world today helping establish a global government that will eventually give rise to the “Antichrist.”</a:t>
            </a:r>
            <a:endParaRPr lang="en-US" sz="2500" b="1" dirty="0">
              <a:solidFill>
                <a:schemeClr val="bg1"/>
              </a:solidFill>
              <a:effectLst>
                <a:glow rad="63500">
                  <a:srgbClr val="000000"/>
                </a:glo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47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1"/>
            <a:ext cx="12192000" cy="6857999"/>
          </a:xfrm>
          <a:prstGeom prst="rect">
            <a:avLst/>
          </a:prstGeom>
          <a:noFill/>
          <a:ln w="9525">
            <a:noFill/>
            <a:miter lim="800000"/>
            <a:headEnd/>
            <a:tailEnd/>
          </a:ln>
          <a:effectLst/>
        </p:spPr>
      </p:pic>
      <p:sp>
        <p:nvSpPr>
          <p:cNvPr id="6" name="TextBox 5"/>
          <p:cNvSpPr txBox="1"/>
          <p:nvPr/>
        </p:nvSpPr>
        <p:spPr>
          <a:xfrm>
            <a:off x="114300" y="287056"/>
            <a:ext cx="12192000" cy="646331"/>
          </a:xfrm>
          <a:prstGeom prst="rect">
            <a:avLst/>
          </a:prstGeom>
          <a:noFill/>
        </p:spPr>
        <p:txBody>
          <a:bodyPr wrap="square" rtlCol="0">
            <a:spAutoFit/>
          </a:bodyPr>
          <a:lstStyle/>
          <a:p>
            <a:pPr algn="ctr"/>
            <a:r>
              <a:rPr lang="en-US" sz="3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Views of America’s Place in Bible Prophecy</a:t>
            </a:r>
          </a:p>
        </p:txBody>
      </p:sp>
      <p:sp>
        <p:nvSpPr>
          <p:cNvPr id="7" name="TextBox 6"/>
          <p:cNvSpPr txBox="1"/>
          <p:nvPr/>
        </p:nvSpPr>
        <p:spPr>
          <a:xfrm>
            <a:off x="680081" y="1157884"/>
            <a:ext cx="11049000" cy="1200329"/>
          </a:xfrm>
          <a:prstGeom prst="rect">
            <a:avLst/>
          </a:prstGeom>
          <a:noFill/>
        </p:spPr>
        <p:txBody>
          <a:bodyPr wrap="square" rtlCol="0">
            <a:spAutoFit/>
          </a:bodyPr>
          <a:lstStyle/>
          <a:p>
            <a:pPr lvl="0"/>
            <a:r>
              <a:rPr lang="en-US" sz="3600" b="1" dirty="0">
                <a:solidFill>
                  <a:schemeClr val="bg1"/>
                </a:solidFill>
                <a:effectLst>
                  <a:glow rad="101600">
                    <a:srgbClr val="000000">
                      <a:alpha val="60000"/>
                    </a:srgbClr>
                  </a:glow>
                </a:effectLst>
                <a:latin typeface="Tahoma" pitchFamily="34" charset="0"/>
                <a:ea typeface="Tahoma" pitchFamily="34" charset="0"/>
                <a:cs typeface="Tahoma" pitchFamily="34" charset="0"/>
              </a:rPr>
              <a:t>1) Isaiah 18:2, 7 -  A Scattered and Peeled People (Tall &amp; Smooth)</a:t>
            </a:r>
            <a:endParaRPr lang="en-US" sz="3600" b="1" dirty="0">
              <a:effectLst>
                <a:glow rad="101600">
                  <a:srgbClr val="000000">
                    <a:alpha val="60000"/>
                  </a:srgbClr>
                </a:glow>
              </a:effectLst>
              <a:latin typeface="Tahoma" pitchFamily="34" charset="0"/>
              <a:ea typeface="Tahoma" pitchFamily="34" charset="0"/>
              <a:cs typeface="Tahoma" pitchFamily="34" charset="0"/>
            </a:endParaRPr>
          </a:p>
        </p:txBody>
      </p:sp>
      <p:sp>
        <p:nvSpPr>
          <p:cNvPr id="8" name="TextBox 7"/>
          <p:cNvSpPr txBox="1"/>
          <p:nvPr/>
        </p:nvSpPr>
        <p:spPr>
          <a:xfrm>
            <a:off x="680081" y="2582710"/>
            <a:ext cx="11125200" cy="1200329"/>
          </a:xfrm>
          <a:prstGeom prst="rect">
            <a:avLst/>
          </a:prstGeom>
          <a:noFill/>
        </p:spPr>
        <p:txBody>
          <a:bodyPr wrap="square" rtlCol="0">
            <a:spAutoFit/>
          </a:bodyPr>
          <a:lstStyle/>
          <a:p>
            <a:r>
              <a:rPr lang="en-US" sz="3600" b="1" dirty="0">
                <a:solidFill>
                  <a:srgbClr val="FFFF00"/>
                </a:solidFill>
                <a:effectLst>
                  <a:glow rad="101600">
                    <a:srgbClr val="000000">
                      <a:alpha val="60000"/>
                    </a:srgbClr>
                  </a:glow>
                </a:effectLst>
                <a:latin typeface="Tahoma" pitchFamily="34" charset="0"/>
                <a:ea typeface="Tahoma" pitchFamily="34" charset="0"/>
                <a:cs typeface="Tahoma" pitchFamily="34" charset="0"/>
              </a:rPr>
              <a:t>2) Ezekiel 38:13 - The Merchants of Tarshish and all the Young Lions</a:t>
            </a:r>
            <a:endParaRPr lang="en-US" dirty="0"/>
          </a:p>
        </p:txBody>
      </p:sp>
      <p:sp>
        <p:nvSpPr>
          <p:cNvPr id="9" name="TextBox 8"/>
          <p:cNvSpPr txBox="1"/>
          <p:nvPr/>
        </p:nvSpPr>
        <p:spPr>
          <a:xfrm>
            <a:off x="680081" y="4069353"/>
            <a:ext cx="11125200" cy="646331"/>
          </a:xfrm>
          <a:prstGeom prst="rect">
            <a:avLst/>
          </a:prstGeom>
          <a:noFill/>
        </p:spPr>
        <p:txBody>
          <a:bodyPr wrap="square" rtlCol="0">
            <a:spAutoFit/>
          </a:bodyPr>
          <a:lstStyle/>
          <a:p>
            <a:pPr lvl="0"/>
            <a:r>
              <a:rPr lang="en-US" sz="3600" b="1" dirty="0">
                <a:solidFill>
                  <a:schemeClr val="bg1"/>
                </a:solidFill>
                <a:effectLst>
                  <a:glow rad="101600">
                    <a:srgbClr val="000000">
                      <a:alpha val="60000"/>
                    </a:srgbClr>
                  </a:glow>
                </a:effectLst>
                <a:latin typeface="Tahoma" pitchFamily="34" charset="0"/>
                <a:ea typeface="Tahoma" pitchFamily="34" charset="0"/>
                <a:cs typeface="Tahoma" pitchFamily="34" charset="0"/>
              </a:rPr>
              <a:t>3) Revelation 12:13-17 - The Great Eagle</a:t>
            </a:r>
            <a:endParaRPr lang="en-US" dirty="0"/>
          </a:p>
        </p:txBody>
      </p:sp>
      <p:sp>
        <p:nvSpPr>
          <p:cNvPr id="10" name="TextBox 9"/>
          <p:cNvSpPr txBox="1"/>
          <p:nvPr/>
        </p:nvSpPr>
        <p:spPr>
          <a:xfrm>
            <a:off x="680081" y="5053785"/>
            <a:ext cx="10820399" cy="646331"/>
          </a:xfrm>
          <a:prstGeom prst="rect">
            <a:avLst/>
          </a:prstGeom>
          <a:noFill/>
        </p:spPr>
        <p:txBody>
          <a:bodyPr wrap="square" rtlCol="0">
            <a:spAutoFit/>
          </a:bodyPr>
          <a:lstStyle/>
          <a:p>
            <a:pPr lvl="0"/>
            <a:r>
              <a:rPr lang="en-US" sz="3600" b="1" dirty="0">
                <a:solidFill>
                  <a:srgbClr val="FFFF00"/>
                </a:solidFill>
                <a:effectLst>
                  <a:glow rad="101600">
                    <a:srgbClr val="000000">
                      <a:alpha val="60000"/>
                    </a:srgbClr>
                  </a:glow>
                </a:effectLst>
                <a:latin typeface="Tahoma" pitchFamily="34" charset="0"/>
                <a:ea typeface="Tahoma" pitchFamily="34" charset="0"/>
                <a:cs typeface="Tahoma" pitchFamily="34" charset="0"/>
              </a:rPr>
              <a:t>4) Revelation 18:1-24 - Babylon the Great</a:t>
            </a:r>
            <a:endParaRPr lang="en-US" dirty="0"/>
          </a:p>
        </p:txBody>
      </p:sp>
      <p:sp>
        <p:nvSpPr>
          <p:cNvPr id="11" name="TextBox 10"/>
          <p:cNvSpPr txBox="1"/>
          <p:nvPr/>
        </p:nvSpPr>
        <p:spPr>
          <a:xfrm>
            <a:off x="680081" y="5819856"/>
            <a:ext cx="9634029" cy="646331"/>
          </a:xfrm>
          <a:prstGeom prst="rect">
            <a:avLst/>
          </a:prstGeom>
          <a:noFill/>
        </p:spPr>
        <p:txBody>
          <a:bodyPr wrap="square" rtlCol="0">
            <a:spAutoFit/>
          </a:bodyPr>
          <a:lstStyle/>
          <a:p>
            <a:pPr lvl="0"/>
            <a:r>
              <a:rPr lang="en-US" sz="3600" b="1" dirty="0">
                <a:solidFill>
                  <a:schemeClr val="bg1"/>
                </a:solidFill>
                <a:effectLst>
                  <a:glow rad="101600">
                    <a:srgbClr val="000000"/>
                  </a:glow>
                </a:effectLst>
                <a:latin typeface="Tahoma" pitchFamily="34" charset="0"/>
                <a:ea typeface="Tahoma" pitchFamily="34" charset="0"/>
                <a:cs typeface="Tahoma" pitchFamily="34" charset="0"/>
              </a:rPr>
              <a:t>5) The Name Jerusalem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900" decel="100000" fill="hold"/>
                                        <p:tgtEl>
                                          <p:spTgt spid="1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3"/>
          <a:srcRect/>
          <a:stretch>
            <a:fillRect/>
          </a:stretch>
        </p:blipFill>
        <p:spPr bwMode="auto">
          <a:xfrm>
            <a:off x="0" y="0"/>
            <a:ext cx="12192000" cy="6934200"/>
          </a:xfrm>
          <a:prstGeom prst="rect">
            <a:avLst/>
          </a:prstGeom>
          <a:noFill/>
          <a:ln w="9525">
            <a:noFill/>
            <a:miter lim="800000"/>
            <a:headEnd/>
            <a:tailEnd/>
          </a:ln>
          <a:effectLst/>
        </p:spPr>
      </p:pic>
    </p:spTree>
    <p:extLst>
      <p:ext uri="{BB962C8B-B14F-4D97-AF65-F5344CB8AC3E}">
        <p14:creationId xmlns:p14="http://schemas.microsoft.com/office/powerpoint/2010/main" val="1004740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1524002" y="2571751"/>
            <a:ext cx="9143999" cy="2092881"/>
          </a:xfrm>
          <a:prstGeom prst="rect">
            <a:avLst/>
          </a:prstGeom>
        </p:spPr>
        <p:txBody>
          <a:bodyPr wrap="square">
            <a:spAutoFit/>
          </a:bodyPr>
          <a:lstStyle/>
          <a:p>
            <a:pPr algn="ctr"/>
            <a:r>
              <a:rPr lang="en-US" sz="13000" b="1" dirty="0">
                <a:solidFill>
                  <a:srgbClr val="92D050"/>
                </a:solidFill>
                <a:effectLst>
                  <a:glow rad="101600">
                    <a:srgbClr val="000000">
                      <a:alpha val="60000"/>
                    </a:srgbClr>
                  </a:glow>
                  <a:outerShdw blurRad="38100" dist="38100" dir="2700000" algn="tl">
                    <a:srgbClr val="000000">
                      <a:alpha val="43137"/>
                    </a:srgbClr>
                  </a:outerShdw>
                </a:effectLst>
                <a:latin typeface="Microsoft Sans Serif" pitchFamily="34" charset="0"/>
                <a:ea typeface="Adelon-Light" pitchFamily="2" charset="0"/>
                <a:cs typeface="Microsoft Sans Serif" pitchFamily="34" charset="0"/>
              </a:rPr>
              <a:t>Jerusalem</a:t>
            </a:r>
          </a:p>
        </p:txBody>
      </p:sp>
      <p:sp>
        <p:nvSpPr>
          <p:cNvPr id="7" name="Rectangle 6"/>
          <p:cNvSpPr/>
          <p:nvPr/>
        </p:nvSpPr>
        <p:spPr>
          <a:xfrm>
            <a:off x="2952750" y="2571751"/>
            <a:ext cx="6000750" cy="2092881"/>
          </a:xfrm>
          <a:prstGeom prst="rect">
            <a:avLst/>
          </a:prstGeom>
        </p:spPr>
        <p:txBody>
          <a:bodyPr wrap="square">
            <a:spAutoFit/>
          </a:bodyPr>
          <a:lstStyle/>
          <a:p>
            <a:pPr algn="ctr"/>
            <a:r>
              <a:rPr lang="en-US" sz="13000" b="1" dirty="0" err="1">
                <a:solidFill>
                  <a:srgbClr val="FF0000"/>
                </a:solidFill>
                <a:effectLst>
                  <a:outerShdw blurRad="38100" dist="38100" dir="2700000" algn="tl">
                    <a:srgbClr val="000000">
                      <a:alpha val="43137"/>
                    </a:srgbClr>
                  </a:outerShdw>
                </a:effectLst>
                <a:latin typeface="Microsoft Sans Serif" pitchFamily="34" charset="0"/>
                <a:ea typeface="Adelon-Light" pitchFamily="2" charset="0"/>
                <a:cs typeface="Microsoft Sans Serif" pitchFamily="34" charset="0"/>
              </a:rPr>
              <a:t>u</a:t>
            </a:r>
            <a:r>
              <a:rPr lang="en-US" sz="13000" b="1" dirty="0" err="1">
                <a:solidFill>
                  <a:schemeClr val="bg1"/>
                </a:solidFill>
                <a:effectLst>
                  <a:outerShdw blurRad="38100" dist="38100" dir="2700000" algn="tl">
                    <a:srgbClr val="000000">
                      <a:alpha val="43137"/>
                    </a:srgbClr>
                  </a:outerShdw>
                </a:effectLst>
                <a:latin typeface="Microsoft Sans Serif" pitchFamily="34" charset="0"/>
                <a:ea typeface="Adelon-Light" pitchFamily="2" charset="0"/>
                <a:cs typeface="Microsoft Sans Serif" pitchFamily="34" charset="0"/>
              </a:rPr>
              <a:t>s</a:t>
            </a:r>
            <a:r>
              <a:rPr lang="en-US" sz="13000" b="1" dirty="0" err="1">
                <a:solidFill>
                  <a:schemeClr val="tx2">
                    <a:lumMod val="60000"/>
                    <a:lumOff val="40000"/>
                  </a:schemeClr>
                </a:solidFill>
                <a:effectLst>
                  <a:outerShdw blurRad="38100" dist="38100" dir="2700000" algn="tl">
                    <a:srgbClr val="000000">
                      <a:alpha val="43137"/>
                    </a:srgbClr>
                  </a:outerShdw>
                </a:effectLst>
                <a:latin typeface="Microsoft Sans Serif" pitchFamily="34" charset="0"/>
                <a:ea typeface="Adelon-Light" pitchFamily="2" charset="0"/>
                <a:cs typeface="Microsoft Sans Serif" pitchFamily="34" charset="0"/>
              </a:rPr>
              <a:t>a</a:t>
            </a:r>
            <a:endParaRPr lang="en-US" sz="13000" b="1" dirty="0">
              <a:solidFill>
                <a:schemeClr val="tx2">
                  <a:lumMod val="60000"/>
                  <a:lumOff val="40000"/>
                </a:schemeClr>
              </a:solidFill>
              <a:effectLst>
                <a:outerShdw blurRad="38100" dist="38100" dir="2700000" algn="tl">
                  <a:srgbClr val="000000">
                    <a:alpha val="43137"/>
                  </a:srgbClr>
                </a:outerShdw>
              </a:effectLst>
              <a:latin typeface="Microsoft Sans Serif" pitchFamily="34" charset="0"/>
              <a:ea typeface="Adelon-Light" pitchFamily="2" charset="0"/>
              <a:cs typeface="Microsoft Sans Serif"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934200"/>
          </a:xfrm>
          <a:prstGeom prst="rect">
            <a:avLst/>
          </a:prstGeom>
          <a:noFill/>
          <a:ln w="9525">
            <a:noFill/>
            <a:miter lim="800000"/>
            <a:headEnd/>
            <a:tailEnd/>
          </a:ln>
          <a:effectLst/>
        </p:spPr>
      </p:pic>
      <p:pic>
        <p:nvPicPr>
          <p:cNvPr id="8194" name="Picture 2" descr="Hardcover U. S. &amp; Britain in Prophecy Book">
            <a:extLst>
              <a:ext uri="{FF2B5EF4-FFF2-40B4-BE49-F238E27FC236}">
                <a16:creationId xmlns:a16="http://schemas.microsoft.com/office/drawing/2014/main" id="{E8218B08-9801-20EE-7FD1-B96DB2CFA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914400"/>
            <a:ext cx="3429000" cy="52408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859F3E6-FD2E-9414-B772-288CF6488604}"/>
              </a:ext>
            </a:extLst>
          </p:cNvPr>
          <p:cNvSpPr/>
          <p:nvPr/>
        </p:nvSpPr>
        <p:spPr>
          <a:xfrm>
            <a:off x="3667125" y="318550"/>
            <a:ext cx="8420099" cy="6432530"/>
          </a:xfrm>
          <a:prstGeom prst="rect">
            <a:avLst/>
          </a:prstGeom>
        </p:spPr>
        <p:txBody>
          <a:bodyPr wrap="square">
            <a:spAutoFit/>
          </a:bodyPr>
          <a:lstStyle/>
          <a:p>
            <a:pPr lvl="0"/>
            <a:r>
              <a:rPr lang="en-US" sz="33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Armstrong’s view of United States in Prophecy:</a:t>
            </a:r>
          </a:p>
          <a:p>
            <a:pPr lvl="0"/>
            <a:endParaRPr lang="en-US" sz="1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33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In this book, Armstrong makes the claim that the peoples of the United States, the British Commonwealth  nations and the nations of Northwestern Europe are descendants of the Ten Lost Tribes of Israel. This belief, called British Israelism, formed the central basis of the theology of the Worldwide Church of God. </a:t>
            </a:r>
            <a:r>
              <a:rPr lang="en-US" sz="3300" b="1" i="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Wikipedia</a:t>
            </a:r>
            <a:endParaRPr lang="en-US" sz="3300" b="1" i="1" dirty="0">
              <a:solidFill>
                <a:schemeClr val="bg1"/>
              </a:solidFill>
              <a:effectLst>
                <a:glow rad="101600">
                  <a:srgbClr val="000000">
                    <a:alpha val="60000"/>
                  </a:srgb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853881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1"/>
            <a:ext cx="12192000" cy="6857999"/>
          </a:xfrm>
          <a:prstGeom prst="rect">
            <a:avLst/>
          </a:prstGeom>
          <a:noFill/>
          <a:ln w="9525">
            <a:noFill/>
            <a:miter lim="800000"/>
            <a:headEnd/>
            <a:tailEnd/>
          </a:ln>
          <a:effectLst/>
        </p:spPr>
      </p:pic>
      <p:sp>
        <p:nvSpPr>
          <p:cNvPr id="6" name="Rectangle 5"/>
          <p:cNvSpPr/>
          <p:nvPr/>
        </p:nvSpPr>
        <p:spPr>
          <a:xfrm>
            <a:off x="762000" y="1905000"/>
            <a:ext cx="10668000" cy="2862322"/>
          </a:xfrm>
          <a:prstGeom prst="rect">
            <a:avLst/>
          </a:prstGeom>
        </p:spPr>
        <p:txBody>
          <a:bodyPr wrap="square">
            <a:spAutoFit/>
          </a:bodyPr>
          <a:lstStyle/>
          <a:p>
            <a:pPr algn="ctr"/>
            <a:r>
              <a:rPr lang="en-US" sz="6000" b="1" dirty="0">
                <a:ln w="18415" cmpd="sng">
                  <a:solidFill>
                    <a:srgbClr val="FFFFFF"/>
                  </a:solidFill>
                  <a:prstDash val="solid"/>
                </a:ln>
                <a:solidFill>
                  <a:srgbClr val="FFFFFF"/>
                </a:solidFill>
                <a:effectLst>
                  <a:glow rad="139700">
                    <a:srgbClr val="000000">
                      <a:alpha val="40000"/>
                    </a:srgbClr>
                  </a:glow>
                  <a:outerShdw blurRad="63500" dir="3600000" algn="tl" rotWithShape="0">
                    <a:srgbClr val="000000">
                      <a:alpha val="70000"/>
                    </a:srgbClr>
                  </a:outerShdw>
                </a:effectLst>
                <a:latin typeface="Tahoma" pitchFamily="34" charset="0"/>
                <a:ea typeface="Tahoma" pitchFamily="34" charset="0"/>
                <a:cs typeface="Tahoma" pitchFamily="34" charset="0"/>
              </a:rPr>
              <a:t>My observations of</a:t>
            </a:r>
          </a:p>
          <a:p>
            <a:pPr algn="ctr"/>
            <a:r>
              <a:rPr lang="en-US" sz="6000" b="1" dirty="0">
                <a:ln w="18415" cmpd="sng">
                  <a:solidFill>
                    <a:srgbClr val="FFFFFF"/>
                  </a:solidFill>
                  <a:prstDash val="solid"/>
                </a:ln>
                <a:solidFill>
                  <a:srgbClr val="FFFFFF"/>
                </a:solidFill>
                <a:effectLst>
                  <a:glow rad="139700">
                    <a:srgbClr val="000000">
                      <a:alpha val="40000"/>
                    </a:srgbClr>
                  </a:glow>
                  <a:outerShdw blurRad="63500" dir="3600000" algn="tl" rotWithShape="0">
                    <a:srgbClr val="000000">
                      <a:alpha val="70000"/>
                    </a:srgbClr>
                  </a:outerShdw>
                </a:effectLst>
                <a:latin typeface="Tahoma" pitchFamily="34" charset="0"/>
                <a:ea typeface="Tahoma" pitchFamily="34" charset="0"/>
                <a:cs typeface="Tahoma" pitchFamily="34" charset="0"/>
              </a:rPr>
              <a:t>America in</a:t>
            </a:r>
          </a:p>
          <a:p>
            <a:pPr algn="ctr"/>
            <a:r>
              <a:rPr lang="en-US" sz="6000" b="1" dirty="0">
                <a:ln w="18415" cmpd="sng">
                  <a:solidFill>
                    <a:srgbClr val="FFFFFF"/>
                  </a:solidFill>
                  <a:prstDash val="solid"/>
                </a:ln>
                <a:solidFill>
                  <a:srgbClr val="FFFFFF"/>
                </a:solidFill>
                <a:effectLst>
                  <a:glow rad="139700">
                    <a:srgbClr val="000000">
                      <a:alpha val="40000"/>
                    </a:srgbClr>
                  </a:glow>
                  <a:outerShdw blurRad="63500" dir="3600000" algn="tl" rotWithShape="0">
                    <a:srgbClr val="000000">
                      <a:alpha val="70000"/>
                    </a:srgbClr>
                  </a:outerShdw>
                </a:effectLst>
                <a:latin typeface="Tahoma" pitchFamily="34" charset="0"/>
                <a:ea typeface="Tahoma" pitchFamily="34" charset="0"/>
                <a:cs typeface="Tahoma" pitchFamily="34" charset="0"/>
              </a:rPr>
              <a:t>Bible Prophecy</a:t>
            </a: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7" name="TextBox 6"/>
          <p:cNvSpPr txBox="1"/>
          <p:nvPr/>
        </p:nvSpPr>
        <p:spPr>
          <a:xfrm>
            <a:off x="4879147" y="504319"/>
            <a:ext cx="7122319" cy="5909310"/>
          </a:xfrm>
          <a:prstGeom prst="rect">
            <a:avLst/>
          </a:prstGeom>
          <a:noFill/>
        </p:spPr>
        <p:txBody>
          <a:bodyPr wrap="square" rtlCol="0">
            <a:spAutoFit/>
          </a:bodyPr>
          <a:lstStyle/>
          <a:p>
            <a:r>
              <a:rPr lang="en-US" sz="2700" b="1" dirty="0">
                <a:solidFill>
                  <a:schemeClr val="bg1"/>
                </a:solidFill>
                <a:effectLst>
                  <a:glow rad="101600">
                    <a:srgbClr val="000000">
                      <a:alpha val="60000"/>
                    </a:srgbClr>
                  </a:glow>
                </a:effectLst>
                <a:latin typeface="Tahoma" pitchFamily="34" charset="0"/>
                <a:ea typeface="Tahoma" pitchFamily="34" charset="0"/>
                <a:cs typeface="Tahoma" pitchFamily="34" charset="0"/>
              </a:rPr>
              <a:t>I do believe that America is in Bible Prophecy, but not in the examples we have just seen.  America can be found when it is compared to Israel in its’ relationship with God.  God will respond favorably or unfavorably to America as long as she obeys His Word.  As long as Israel obeyed and honored God, she was a blessed nation.  America was founded on Godly principles. The forefathers of this great nation knew that in order for America to be a great nation, in the eyes of God, it must first obey and honor the God of Heaven.  </a:t>
            </a:r>
          </a:p>
        </p:txBody>
      </p:sp>
      <p:sp>
        <p:nvSpPr>
          <p:cNvPr id="2" name="AutoShape 2" descr="data:image/jpeg;base64,/9j/4AAQSkZJRgABAQAAAQABAAD/2wCEAAkGBhQSERQUExQWFRUWFxcYFRgXFxQXFRgYFBgVFRQVFRYXHCYeFxwkGRcXHy8gJCcpLC0sFx4xNTAqNSYrLCkBCQoKDgwOGg8PGiwkHyQsLCwsKSwpLCwsKSwsLCwsKSwpLCwsLCwpLCksLCktLCksKSksLCwsLCwsLCwsLCwsKf/AABEIAMIBAwMBIgACEQEDEQH/xAAcAAAABwEBAAAAAAAAAAAAAAAAAgMEBQYHAQj/xABAEAACAAQDBQUGBAQFBAMAAAABAgADESEEEjEFBkFRYSJxgZGhBxMyscHwFEJi0SMzUnKCkrLh8RVDg6JzwtL/xAAaAQACAwEBAAAAAAAAAAAAAAAAAQIDBAUG/8QALxEAAgIBAwIEBQMFAQAAAAAAAAECEQMEITESQQUTUaEUIjKBkUJS0WFxweHwFf/aAAwDAQACEQMRAD8AzPc3df8AHzxJ/ESpBOhmlqt+mWAKM3QkdI9F7hbgy9mS5iLMaaZhUuzKq/CCKACtrk0JOseVlekb7jvammy5GCw/u3nzfw8l52aYcyh0B+IglmNzQ2ApzFHk6nSQ0QPtH2TsTBM0oyJpnlahZMxwEJFULGYSoBqLAGg4RkE0ipyggVsCQSB1IAr5CNE9rW8GE2gZGKwzdsoZU6W4yzFKnNLYjRhRnGYEiwjOYdNIAQIECAAQIVwmEaa4RBVj8IqASeQrqTwHGHuythTJ2Kl4ahSY7ZaMCCupJKmh0EAEaDC6ODCc6QUZkYUZSVYHUFTQjzi+blbqycTgsV/EltNmKolgijyJktmZc5Oiv2RmFqFq0pElPpFVlIjueOzZTIxRwVYWKsMrDwjlI0qnwRO54GaOUgRKkI6BHCIk9kbtYjFfyZZYcWNFQf4mt4RZNneyPFvmzvKSnUtXrYRFyihlG91BDJjVJPsRbNV8SMlLFE7VeV2oBSl+ukdPsZJTszznDfmQUIOmhtFblBj3MskuUYMOEXbA7t4uaodJLFSKggUBHO8Nt6fZ9PwbaGamXNnRfhp8QZdadY3DdTDUwOGpf+DL/wBIjLmxRlTRrwameFNIzDA7k4tiM2RB1YfIRZtn+zav8yf4IP3i9TMKrWYA+ENm2KPyEiKPhsZe/EdR2dETI9muE/MXbvNPlD/D7hYNNJI8TUQsJc5OOaHEralPiBETWGC4RRLVZpcyf5FJOx5afAiAf2isHxGEDKVIFDwtSFJeLVtCIORE0qKG2zD99t0/wrmZLH8IntL/AEE8R+k+kVegMb9vDs4TENQCCKEcweBjDNtbLOFnGWa5DeWTxHLvGkZs2P8AUjq6PUX8kxnljhg8CM1nToSYQm8uFysEIiSZXKI2pAhekCJWQ6CvwriMU0xszGrUUV6IoRRbkqgeEJAQosqsdhKzzQZTWEGF4XEmFMNsyZOcJKRpjtWiqKsaXIUak04C8Smm42wQzgQ9w2xZrz5cj3brMmOqBWVg1WNPhN4eb37v/gsXNkVzKpBlt/VLcBpbd9DQ9QYzkiGEbf7L9tPjMOffqpeSfdy5zBSxJUsEYm4qoIPBgSLmsYhEzgN8cVIkiTJmmXLqTRAoYksrEl6ZtVXjanfWMlaGmXnf/wBnU2dOm4nD9tiVMyVYNoqs6tWjUNM2nxA3rGebN2jOwc/OtUmISrKwIrwZHXWnSLZt7e/8fs8FjlxMhlMyhKiZLce7ZwBzJSq8O42ohNYa43Bmqbb9qLPhJbyZMh/yOZyCbMktQkJlYZSjC6t+lhQaRmjYouxLUqTU0AUX5BQAO4CG4Y3669ePzEXXcj2azMZSbNPupNbf1v8A21sB+o+AiUH0Ce5Xtl7Jm4masqSpZ2NByHNmP5QNSTGtbu+yGTJ7WJPv3talJS9y6t3tQdItmw93JWFoklAo4826sdSe+LCsuotb75xKeVy4EkRWH2YAoCIAo0AAFB0Ah5hMKBYcYkcPKv4R1ZFDmp9j7MU2SEZsqgpSwv6mo9I6MKD2gNNIee6DU5EfWEpyUI5XHnpBYFfx+zy7g0BHaVvEG1OMHlkYdEQaCiqvTQADjD5WrMYDj2ulrfURGTcD21Z+2VNq142FP36QWFDvD49XFrHlDlZkQO05KoeyxB6XINiAOA1hzszaGcBWs9NDYmlKkDx9YkImVnx3ODwENgYWR4QBvdIdUEGEtRoKQZSIOCOUIY2nSqgiKPvLu6k8FHHcRYg8wYvrxD7Vw16wwuuDIdp7jzpP8v8AjL0+Md68fCIGZKKmjAg8iCD6xtbSxAm4FHFHVXH6gD84zz06e6Ohi18oqpKzEiIIwjVMduNhn+FCh/QxHoaj0iv472dMLy5vg609V/aKXgmjbHXYpc7FIpAiffcjE1sqnqHWnrAiPRL0LPOx/uX5KtvNs3D4ecZOHnNPyWmTcoVGcaiUKk5RpmJudLaxiGCiFUWO3BUeaYZjBVYi4JBFCCLEEXBB4GOkQUHuix8UI3f2bbyTtoYQnFKCZDqJc80qzAHtEEWK5gpcEfzBoamD7/7n4LF0n4qccM0tApmVQBqFiQVYUZqkkAEE3jIl9oGLl4aXhpDiRKlg/wAqzszVzs0w1btV0FBpyiak77fjdmzsHijWciB8PNOrmSQ2Rifz5AwB/NWmvxc9wadltlQ29s2VImlJOITErU9tFmKLGgrnFDUX7JIiOgQImIFYECL57NNyfxDjETlrKU9hSOy7Dia6qOXE9BcAd7i+zL3qpiMV8DCqSrgsODTDwB1CjXjyjXcGgC0pSmlLCnIcoJmNBQC1j4wrh0pa1eXG3HrEGxpDqTci9rUPHxiVliv35Q0lSgNeMPpABA++P/ELsMDigHfChl1Wg4j51/eOstRC8taCEIJKFgOUJ4lSVtqKHxv+0LzhTSEkup++6GAzlSgD1p6Qy2iDLlGnxE1Hf9/OJVFt4CvSInHdrKTfQBeLHW/IcTABTvaDtP8ADy6lu096CoFQOHHj6RWcJtqZi1lGTVZqmrEHTLS56GLXvVsFMV/GxDECWBlVTluxFyfDSIDABMOiiWFBKgtS1c5olTxNBe0WdhF52XtpZgAJAfiK68yPGJRWjJtp1LJUhSilmoTUU+ZrTziWwHtMUSZYMtnfJ2qMKAr2bk35cIjLZWSjFykorlmkK8Kq4jL5/tMmH4JSj+5i3lQCGE7f7FNoyr/ag/8AtWMz1OM6MPC9Q+Ul9/4s2BqQzxqArGPzd6MU2s+Z4ED/AE0hud4sSNMRN/zt9TFfxcfQv/8AHyVvJe5ouIYqekKy50ZxJ36xCWmZZq9QFfwZRTzBiw7I3klz/gYg8Ub4l69R1EaoZYz4Odm0uTF9S+5Z80CsNZTEwuRyPgYtMxwoOQjsEM3oYEAjPtl+xCc1DOnJLFrIC58zQfOLXs72LYNB/EMyaerZR5JSLxL5Q6UwOch0V3Cez/AS/hw0qvNlDnzasSA2DhwKCRKHdLT9okYK0ICpbX3PwkwkNh5R6hFB8wKxSNt+yGU1Th3Ms/0tVk8/iHmY1DF6w0aBMDz3tzdDE4Q/xZZy/wBa9pPMaeNIho9LT5YIIIBB1BuPGKDvT7M5U2r4akp7nL/22/8Awe60MDM9j7NOInypK2Mx1WvKpufAVPhHpfB7PWVLWWgyoqhVA4DQffWMm9mm4s5cWZ09CiySVAOpdhYqRqADWo5iNaxy5VBuV0NCaryMRkCEjY0MOkfhx1FePOIOdtUhtLjzNbVHMGGeI3jYMcopwAJBFdCReoNeFj8ogiVF7OgP2a0rC8uZyisbt70JPJlg0dACVYgO1dWVPip1pSJ7D40A3te/I9fn4w9hExIuIVywjLYUNIWzwCA+kIOuW/D/AJMFn4k5RQQf3wK9aXEQ8yLdWS6WtxvOai9f97RFY00UX7TGvcCaU6RKYmcFDk/lAp46esV/eDFZaksFAoW0J5IgHU3pExFf3r2gFlzEOhyhafpBBNeFbivSvKMtkbVmSHKg57ZRxF/6K8hbzi37WxgdxLWpfMLkEgVNgOdhXrEBvVsyXh1SbNbtk9lQQTbhlrWnXnFqFxyMdsbSIR6N8dq6GhANKAmtxr+8NNg4czFZZYJaihaC5NczVPL9ogMbtJpxvQcgooL60A1P+0apuNsxcPIDMq+8pVq9tr6CgrS0Hah36FaNjQ/dIUQw+3gkj3pZaUa9AKUJ1ERqRwskOltHtdPlWWCku4q0JkQo0JmII0SGeKWGQmsjBlJVgagiJLELEfOWNGNnOzxs07c/b4xMvk6/GB8x0MWCMR2dtOZh5gmSzQjUcCOIMa7sHbq4mSrIVJoM4/Mp4hh9Y6WOfUjzeowPG7XA/PdHIVqeXygRaZixzE0MHQwekcERGAwmxhRjCEw2MAiMxBvDdoXnG8INAgYm0N2WphdjHFSJAOMHIKioN9YXxEw0sSK6ggEEdQdfCHOG7Kiv1hpNkZ3re3EW9YrZJDNdnJxWlbjjSutOkRuN2EmUgUGpvzrWtND/ALcDFilShp6Ej5gw22phQUbUG3CvGvC504QIdlP2LswVxqS2KzRM7L2DAGUnuqFgQBUctCYbbnb8YyTn/wCoYecZYNHmmW/ZPFmUChAGpHTXhPytmEMszOEmKMpcUZJiAVHvBYGhrS4YV635ido+/TJ8amtcqES6XqSSTmuPhGvG0ctSzYpuKjd0amoTV2W3Z28EorWW4ZT8NGBU8Oy30rD+XjbA1tp31+xGZbJ2KJUwFD2eHCnS8XLH7S9xhmmEVyKWoLk3oqgDUk0AEXa3JKGP5eSrHBORNoam57POtB4wwx+LytmQ2Fb1t2RevODysVUCtiBpyPGvWsVrfPaTyZUwywGJU5R+rhrz08ekcvHkjfTe9/8AI09D5JLaG8QaUs0MRzA5i1Kmw4GpMUbaO/sppihR8LH+Y1aC2ZuzYMR9AKxBLjXn4RgSe0A66gjKShA62pfnSKNtGTlaxtypQ+IpHoMNuKvkxT2dIu28e/zEZcJJXKLGYVY3oR2VtThryEVnbU15kmW04lpjFbmubjX0pbgY5sbaE1EIVaqAdc1udCPrAx2DmTMsxiDUWArQAm5HnCrJKdPhe5L5FG+463J2VLmYpRMBIUFgATWopQ2IMarMARQEGWwtTgOFIpW4+wWWrVF+ND9ReL4uHXQkaa6fKL2UlT29ggcz5+0DcWFbeJiBWJneSVRXly7uxGnKIHDynQZXFGU/8X+9IxavHcVM7XhOdqbxPh7/AHHUEMGVo4Y5h6RiM0WiPmLEiwhjM1i6BkzIZOIGExTS3BRmU8CpIPmIVeXDWYsaYuznZFW5Zpe+GLAAE9vEIT5lSTAivy8QKCsCItzXdklDC96X4R6cZ46DapjG8Xv5jJn/AHcg5S1VfW59YicTi5ky7zHf+5mb5mLZauK4Rkh4Rkf1SS9/4Nxm45Bq6DvZR8zCRxyEGjqe5gfkYwrJCU5QIitW/QsfhCS+v2/2bZO1hBjGNYXa06UexNmL3MaeWkTeD9oWIT+YFmjuyN5rb0i+Ooj3MWTw/JHeLs0Z4EuIPZG9kjE2Vsr37D2b/Dwbw8om5LxoTT4MMouLpknhyxQ6QlJllTrqefPpBsLKenTqY62zBrU1N+MQY0KsvD6VhF1I/N/mr6QvJQ8oVYit1PhX5CACInZU+KnO9DXlwHzhrPUF8rLfuNOnP0izf9Nl0qB15+YMMJ7ZTSrgfpGYeRBpGbPkyQ3irLMcYvkhZeFAcN8Ivrr0twiZM+iD7539YSVXoe0s0GtwMkwdCNG9O4w1mzanoBQeZP1Mc3PleTG0+V7ehohDpkSeEFYgt85f8KJvZrad/wA4hN/nyym7ifKojhQhTvvZuT+Yy7/rAVcrCuTMAeQZs1QOt/GkQM5WmvlSrU0qaAAcyTYX49I5ipta+MWbcfZctgGKCZPJY9o/w5YFgTXielSekezjJwhstzlzinKxDAqZcqgVTpmCGprw7WXWvDrxiWwOxS8wkq9BehoL/wB1AOlhFvkbv3ExnzUNhlKJUaa3MTbSWZfiSnKhp4V184tg5V8xRKr2IDDYZ1TQADhY91aQqi5qGvRgfS/CFpqBQaqR1vTwNbQTA4ardk6ihBoQYmyKIvaezVBY1uw/NoPKKzsDdifip09VZDkym7ahq3FtLRcdq4O+VjQGwJrasJ7i/wAHFmSAMzyznNQD2DUMP6hU0te8RlFTjTLcWWWKanHkbyPZXPPxTZa9wY/tDxPZM35sSPBP3MaKic445jP8PjNj8R1D7+xnE72UGnZxAPen7GKvtjcDEyiSoEwfo1/ymNocxD4s3MP4eHYivEM36nf2MHmyypIYEEaggg+RhCatRG07S2PJnik1A3I6MO5heKPtr2fOlWkHOP6GoH8Do3pFcsEo7o149bDJtLYoRECF5+GKsQQVINwRQjoQY7E1kB432JxYVIhFGhUNWOYz0MQhhriHhxNaghi7ROKKMsq2ORxo6IKxiwzsSYRpns5xE+bLLTGzoGypm+KwqatxFKC94zRo2X2c7OK4OWTqwLDuYk18qRqwcnL1zSgv7lsScAAKCFHSoN6Q2eT2qClBrT6wtPc0ovnGhs5SQ1AoYcAk0oB8hCa4M6n/AJhYYYnUesCAM2H/AFeHCG7IxOvnQjypCkyWxICqD6edNYN/0ivxmpPDh5QwIDF4tBNMvMuZRUkEKRXTKOXfDbPUmuvTRuo6xd8LgJcpbKBzsKk8axA7f2VLmXUZHoTUUGv9Q/MNbRmyaaM31Pksjka2GmzJ+nT6RBe07E0kmnH6kw/2WxVsjWIt3jgQTqNfKIH2nTOwijiflePM+XKGr8p+qOnGScOr+jMrKX+/v/mJrdjawkT6MhZGFGrYcONvM9YbyJGW+vPn3j9okJQBj2UY0jlSkXpNqy3ynMqEVGXQinOtQdINMxxZuzMI7yGB7iIZ4HYKvLDV4D7I7qXgi7tuDZrV6UhlWw7OJP5iteoKmH2BNCDp1084XwexjlowqQK11ESw2OMqMB32+cRbGIbWwyz5RHGlxxrzHjFGl4adKmSp0oh3kTLq1uzcUB5FWOv0i94iUJbA3CNy/KeB7ohNqyxKnZj8D0VuR/pboa2hoTNBzVFeYhNjEbu3Nrh1XUpVeehqvhlI+USDmFQxKabRDT2iSxb0ERU0wdxCRMEcwYwmTEgGjopNSoJ5kAx2FWkjr5wIjRKzJ80LShasEwmDdzRVZzyUEn0ielbn4thUSGA6lR6Exxqb4PZeZGO82l9yvYp4aCJPauxp8on3kp1A40qPMWiMURNKkUympu0wEwQwZ4KYkitjnZWzzPnS5Q/OwHhxPlWPQeCw4lS1VRSigAcgAAB6RlPsp2ZmxLTiLItB/c2p8FB/zCNWmTtekbMSqN+pxNbPqydPoHTW/jDuWgMR8pr3iRkNW/KLTELiXS/GB7msKSaanwgM9YAG7NSw9ISxGNCCF5625ARFHDFjVtK2gAN+JZrmyjXr/tDdTmzMdPukLziKdB6wjONqePeYYyLxL1ev9PoDSKrvx25i9BWLocH2TXjbx0r99Yru1Nkkq7OCGHwjmFHa+vlHOy6Zy1UMq4XP+C+GTpxuJn82TTSE0FDExiMLEPPFHjqplVFl2Xt10W9GUWIOvhFiwOKDm1R0MUrZWIo1NQRfw+usaFh9mLQOOleff984TIUS+ziTTvp1vEphU1ENtmkCg56Hu1EPZy0a3GIANMVh1cFWGtf94om2VmSlmS5hzSx8DHUA6Kx4r+rUWjQJzg6xA7x4bNJYqvvCAcyVFWXjkJ0biOoiSYmhtuZtcMipXWuuoYCtD3gHyi0M0YPg94/w07LKYhWpQkXUi61B04gjgRFuke0+aBSZKVuqsUPTgRFeTLGDqRpxaTJmi5Q3LxjJsRzvEFI9oWGmGj5pR/UKr/mWtB3gRKy8SrjMjKynipBHmInCSlumUzxTxupKg5MFJgEwWsSKzlY7HKwIBk7s7AS0sihQOQAHkIcYudQRyS4AMR2MxFT3QkvQG23bGs81hjiN2sPNFXlLXmBlPpD0iDu9BDcU+RxnKO8XRStp+ztD/JcqeTXHnqIqW09gTpH8xDT+oXXzGnjGt1gFQbEVB1imWCL42NePW5I/VuRXszk5MJm4uzHwFvpFwkzQTbwir7Oxqy5FRRVq5A0AAJp3CJnZmI/hh21bQd8WKNKjJkn1ScvUkDLo9uPmT9B1iQl/dNOohngGqa8fpDpXoe77CiEwQ/UVjitWvL6QjMnga/ffCczF0Wp/4EJIBafOr4cIazjU0HD5mG2DxfvXt8IuT10H30iRky8zdB84AI2bKrTvgzYe9aWAt33MS34QFqcBfxhWfhQKeNYB2V/HS8qAcbffrCG1EAVS1+B8QaxMvgc1zzAEJ7SwIsvQ+sAig4vdxmVmUVya9QNKdwiibck5T1Eb1s/DCjCn5RXvEZPv9sMy6zAOyWYeINafOJxHZWdnYkFlI6Rt2Ewf8Ecwo8bR502ZNb8TLlrXtTALdSK+lTHo/d/asvEyQ0tgaDKaHQi30pEpKhNlfk7TMtmRrD4kPIrTMvlfx6RYcLtITZdQa86fPuiH3h2YHoRZm+E8A68+huD3w03S2hLbMo7ExSVdCdGWxBHIj5xFoCenTvy6VIvyJ0MN9prQZ9Do40BI+R414w3xs0WvSjBeqmxXwrDjHOHQ1vajDmP3GvnEQMT39MiZWZJNHBOdaUNjQn/iGOB2hnlgnXQ+HOLHvJu0io+Umq5vJsrS2HMEZh3xRNlTspZD3j77ojqIdcL9DboM3l5K7MlnaO4XHzJTZpbsh5qaV7xo3jCRaEyYwR2OzOpbMu+yPaF+XEr/AORB/qT6jyi24THJNXNLdXXmprTv5HoYxyFcLinltmlsyNzUkHx5joY0xztcnPy6KMt4bGyQIziVv5iQAD7tqcSpqe/KwHpAi3zoGP4PKbHi59BQcYjoVe/GsJkRejGcJhNmiM3h3lk4NM01rn4UW7t3Dl1NBGc7W9p2JnVEkCSnMUaZTq5svgPGAaTZq7GgqbDmbDziL27vNIwiB5j3JAVVILtehIFdBep6U1tGG7SxMx2rMmNMJ4szMf8A2hLCyc7KuZVrarkKo6kwA1To0rYW0Wx+JCLbCSVBmE2zn8o7iRWnIHnFiw29i4jHDDSrhFJJGlQVFPWKBtPeeXhsKMHgmrW86cBTOx+LL8ugES3sewgVp+Ib9MpT1btv6BYBM2XDOFWg1Nz98ob43bSyxrcX/wBz1iE2rtr3amhCk9RoPlTjGS7yb8M7FZLdng1614k/Qc78ojVjNew+8qu65iczglV40FBpwFxU8yBAG2jiMQZaUMuTRpzcAfySx1Op5Bf1CMT3f3inic+QGZiJwWVK0opJ4DyoNOJjat3djrhMOsrPWlXnTCfjmNeZMJPDhfgBD4EyZw+JEiSzta1SBw5AAcfqYndiKSmdtW0A4AxS8M5x01chIwyUI4GYb1fouWw/uryi9y5oWX4V+/KIsYrLnjMB3+kGfEAkju+sVOZt2k0KPiJ8h18vWGmw97VnYyZLU1CmnipIYfPygoRfFUad0VjeHeJJU+WlRVuvAEVPqPOJzHY9ZSszEAKpYk6AAEknyjzJvjve07aLz5bErLOWXyIWmavRmr4UhpAektmTK1bg1adwJEUz2nmuDJH5Jik9xJU+pELbobzLOwYmKdAbcQf6e+oIiv7E3slY5psqYAwCvnU1pd2Wn/qDUcxDSAySYJkmcs9RTK1VPAlaVHqB4xZvZxvgcLj3ckrIm5veLqFDN2X/AMJIqeVYv+8u7+HOGYZVRVl1U8rVHr84yvY+xJi4oSXUhpst1APHMhK+tIlyTjTNu27jsspyx0YMp5CorSnSvnFJ2mjtO/F4dqTFHbGoYKQ1xx7Oa/6ViR3tmNh9nylezZAhvcFQRQnuGWvMiM02Jvi0mYC1aCgtxA6dwECIJGm4HeFcXKnyx2ZqZldTqLnK19RaoMTWzNr56K/xMgIbupXyJEUraWHzAYzCAGYnxqP+5Ky9pOpsCIgN2d6yXmyWNs7TJFdR26vL8VJp1hNDW5Nb57WEvEy1ZSFcNLdvyUemUqf0t2qcLxmmLUy5rKbFSQfAkRoO9eITESWVj2yHyf8AySG+H/EhJHfGeYvFGZQtqbluJNApJ8q95MPsCtMeyMeNG8+EOw1YiFW1D5xwTmlmlf2jPPAnvE6WPVuP17kzAhjL2oPzWh1Lnq2hBjLKEo8o3wzQn9LFIEcgREmegHWkU3fnfhcEoRAHnsKqp0UX7b09Bx7oozbyz5KllnTBTQZ2pXlQmKli8Y86Y02axd2NSTqToPQAeEbsU+tXRw9Rp/Jkldh8TjHnO0ya5d21ZjU/7DoI6ssClK8PXQCEZac9B84c4chmAoaVtfQcSbRcRghpPuxgghadMqTakJsICtrewhjQNz8bkbCyK0VEmYqcf1TAVlA9AhQ+MUIp+0PJ+0WrNI7PvAENOCLQBPJVHhCFRJ7172PiZhCmkoGgpYsLip6GukVyBDrZmB97MVSwRdXckAKo+I1PHkOJIgEX32ZbJSQj46fRRRllFtAoqJs35qP8XMRYsbPbFyfezQ0rC6y5R7MycVJrMnU0WtgnieEVrYO2FxeNRAi/h8OjCRLItmqqSWcfmOYqaG3ZrDXfzfUTm9xILZE7LMbEleyad9LnjWAVGr7k7WR5JdfhzMo5UVig+VfGJvbO2BLkMa9PQW82pGR+zTboEgSa9v3jADjlNGLebRK+0LegImRTYA/4mIOUff0grcCv7173PKP8J6TGNa8lFQTfnYDxhp7KNrmXjQpPx3qeYu1+oqfCKdNxJmOzMak/YhzsTH+4ny5v9DAnu0b0JhjrY3v2ubaErBED4n7Kjrz8NfCPPBi6+0bfb8TPyy2DSgpVTrdiCzLXoAvcTzikGEtiS4LPulvi2ElT5dCQ6kpSlnpTjwI/0xBYefMlljLZlYgqSpIJDaisNkNCKcPsRN7KVJs+UWARPeIr1NgKgsSTpW/nDQ0i+e0LeH3bSZJPZLoJvVZeT60i5bH2VKnjDznAzyZilG40Nip5g1PjGGb4bb/FYp3HwgkL1FdfH9o1T2ebWLYCWSbqyqf/ABlh55QDCZXwR3tt2uAUkDU38OP0+xGRVie3428cXi3mVsOyvcpP1r6RAQwRYd1N7XwkwVJaUSuZeQFbr4E2h3vzsj3GIGIkke7mtnWn5WIDmnQ3I8YqcS+KxzPgpSk2SayjuC5lHhmb0hDDY/agcZlNGrKmU5OoMuZTvopiMYjMeV6dxvSEzHDAOxeW1RSFJy5l6rp3Q2VrwvIe/wB+MMsi72Y2pHVahrBitCYI0BXwOhjn5+esCGtY5EOiPoW+fk/c/wAj7auLzNlGi+p4w2l2vyhKDOaWgjFRVIjPI5yc5BpTXHrD1cTLIyiqCpJJ7RNPhUAcIjgYFYkRU2kO8RPFaqtBwBv5wMUpzE6X4WHgOENS0daYSdYY+uxV3rSCufvvhPMYGaER6gVjhgQICJad254w+DxGI/OzLKk/3FWzN4Bq94iskQdsU2RUr2VJYDhVqVPoISZybwErJvdbay4aesw0FmFeVR2T3VAhrt7bLYmZmOgsvdpU99IjSYEMTYZDC+GAo1TS1R16Dr+0NoUDQDQeWmZo46U1jsuYVIINCOMFnYhnIzGtAAO4aQDtUBYdScUyAlDZgQRqK0I05itQYY3gwJpACYGESmzd4pkiU8tDZrqa/CSCjEDjVTTvAMRTGC1gInTAjkCEIEKid2MvANm9APpCUCAYKx2OQIBBgKwasJ1gAwDsPON4JWATAgBu2CBAgQCBAgQIABAgQIABAgQIABAgQIABAgQIABBkEcgQABxHIECAACFk0gQIBoVIsYaQIEAM5BiYECARyBAgQACBAgQACBAgQACBAgQACBAgQACsAQIEADgIOQgQIEMZ/9k="/>
          <p:cNvSpPr>
            <a:spLocks noChangeAspect="1" noChangeArrowheads="1"/>
          </p:cNvSpPr>
          <p:nvPr/>
        </p:nvSpPr>
        <p:spPr bwMode="auto">
          <a:xfrm>
            <a:off x="2714627" y="186928"/>
            <a:ext cx="1850231" cy="1385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 name="AutoShape 4" descr="data:image/jpeg;base64,/9j/4AAQSkZJRgABAQAAAQABAAD/2wCEAAkGBhQSERQUExQWFRUWFxcYFRgXFxQXFRgYFBgVFRQVFRYXHCYeFxwkGRcXHy8gJCcpLC0sFx4xNTAqNSYrLCkBCQoKDgwOGg8PGiwkHyQsLCwsKSwpLCwsKSwsLCwsKSwpLCwsLCwpLCksLCktLCksKSksLCwsLCwsLCwsLCwsKf/AABEIAMIBAwMBIgACEQEDEQH/xAAcAAAABwEBAAAAAAAAAAAAAAAAAgMEBQYHAQj/xABAEAACAAQDBQUGBAQFBAMAAAABAgADESEEEjEFBkFRYSJxgZGhBxMyscHwFEJi0SMzUnKCkrLh8RVDg6JzwtL/xAAaAQACAwEBAAAAAAAAAAAAAAAAAQIDBAUG/8QALxEAAgIBAwIEBQMFAQAAAAAAAAECEQMEITESQQUTUaEUIjKBkUJS0WFxweHwFf/aAAwDAQACEQMRAD8AzPc3df8AHzxJ/ESpBOhmlqt+mWAKM3QkdI9F7hbgy9mS5iLMaaZhUuzKq/CCKACtrk0JOseVlekb7jvammy5GCw/u3nzfw8l52aYcyh0B+IglmNzQ2ApzFHk6nSQ0QPtH2TsTBM0oyJpnlahZMxwEJFULGYSoBqLAGg4RkE0ipyggVsCQSB1IAr5CNE9rW8GE2gZGKwzdsoZU6W4yzFKnNLYjRhRnGYEiwjOYdNIAQIECAAQIVwmEaa4RBVj8IqASeQrqTwHGHuythTJ2Kl4ahSY7ZaMCCupJKmh0EAEaDC6ODCc6QUZkYUZSVYHUFTQjzi+blbqycTgsV/EltNmKolgijyJktmZc5Oiv2RmFqFq0pElPpFVlIjueOzZTIxRwVYWKsMrDwjlI0qnwRO54GaOUgRKkI6BHCIk9kbtYjFfyZZYcWNFQf4mt4RZNneyPFvmzvKSnUtXrYRFyihlG91BDJjVJPsRbNV8SMlLFE7VeV2oBSl+ukdPsZJTszznDfmQUIOmhtFblBj3MskuUYMOEXbA7t4uaodJLFSKggUBHO8Nt6fZ9PwbaGamXNnRfhp8QZdadY3DdTDUwOGpf+DL/wBIjLmxRlTRrwameFNIzDA7k4tiM2RB1YfIRZtn+zav8yf4IP3i9TMKrWYA+ENm2KPyEiKPhsZe/EdR2dETI9muE/MXbvNPlD/D7hYNNJI8TUQsJc5OOaHEralPiBETWGC4RRLVZpcyf5FJOx5afAiAf2isHxGEDKVIFDwtSFJeLVtCIORE0qKG2zD99t0/wrmZLH8IntL/AEE8R+k+kVegMb9vDs4TENQCCKEcweBjDNtbLOFnGWa5DeWTxHLvGkZs2P8AUjq6PUX8kxnljhg8CM1nToSYQm8uFysEIiSZXKI2pAhekCJWQ6CvwriMU0xszGrUUV6IoRRbkqgeEJAQosqsdhKzzQZTWEGF4XEmFMNsyZOcJKRpjtWiqKsaXIUak04C8Smm42wQzgQ9w2xZrz5cj3brMmOqBWVg1WNPhN4eb37v/gsXNkVzKpBlt/VLcBpbd9DQ9QYzkiGEbf7L9tPjMOffqpeSfdy5zBSxJUsEYm4qoIPBgSLmsYhEzgN8cVIkiTJmmXLqTRAoYksrEl6ZtVXjanfWMlaGmXnf/wBnU2dOm4nD9tiVMyVYNoqs6tWjUNM2nxA3rGebN2jOwc/OtUmISrKwIrwZHXWnSLZt7e/8fs8FjlxMhlMyhKiZLce7ZwBzJSq8O42ohNYa43Bmqbb9qLPhJbyZMh/yOZyCbMktQkJlYZSjC6t+lhQaRmjYouxLUqTU0AUX5BQAO4CG4Y3669ePzEXXcj2azMZSbNPupNbf1v8A21sB+o+AiUH0Ce5Xtl7Jm4masqSpZ2NByHNmP5QNSTGtbu+yGTJ7WJPv3talJS9y6t3tQdItmw93JWFoklAo4826sdSe+LCsuotb75xKeVy4EkRWH2YAoCIAo0AAFB0Ah5hMKBYcYkcPKv4R1ZFDmp9j7MU2SEZsqgpSwv6mo9I6MKD2gNNIee6DU5EfWEpyUI5XHnpBYFfx+zy7g0BHaVvEG1OMHlkYdEQaCiqvTQADjD5WrMYDj2ulrfURGTcD21Z+2VNq142FP36QWFDvD49XFrHlDlZkQO05KoeyxB6XINiAOA1hzszaGcBWs9NDYmlKkDx9YkImVnx3ODwENgYWR4QBvdIdUEGEtRoKQZSIOCOUIY2nSqgiKPvLu6k8FHHcRYg8wYvrxD7Vw16wwuuDIdp7jzpP8v8AjL0+Md68fCIGZKKmjAg8iCD6xtbSxAm4FHFHVXH6gD84zz06e6Ohi18oqpKzEiIIwjVMduNhn+FCh/QxHoaj0iv472dMLy5vg609V/aKXgmjbHXYpc7FIpAiffcjE1sqnqHWnrAiPRL0LPOx/uX5KtvNs3D4ecZOHnNPyWmTcoVGcaiUKk5RpmJudLaxiGCiFUWO3BUeaYZjBVYi4JBFCCLEEXBB4GOkQUHuix8UI3f2bbyTtoYQnFKCZDqJc80qzAHtEEWK5gpcEfzBoamD7/7n4LF0n4qccM0tApmVQBqFiQVYUZqkkAEE3jIl9oGLl4aXhpDiRKlg/wAqzszVzs0w1btV0FBpyiak77fjdmzsHijWciB8PNOrmSQ2Rifz5AwB/NWmvxc9wadltlQ29s2VImlJOITErU9tFmKLGgrnFDUX7JIiOgQImIFYECL57NNyfxDjETlrKU9hSOy7Dia6qOXE9BcAd7i+zL3qpiMV8DCqSrgsODTDwB1CjXjyjXcGgC0pSmlLCnIcoJmNBQC1j4wrh0pa1eXG3HrEGxpDqTci9rUPHxiVliv35Q0lSgNeMPpABA++P/ELsMDigHfChl1Wg4j51/eOstRC8taCEIJKFgOUJ4lSVtqKHxv+0LzhTSEkup++6GAzlSgD1p6Qy2iDLlGnxE1Hf9/OJVFt4CvSInHdrKTfQBeLHW/IcTABTvaDtP8ADy6lu096CoFQOHHj6RWcJtqZi1lGTVZqmrEHTLS56GLXvVsFMV/GxDECWBlVTluxFyfDSIDABMOiiWFBKgtS1c5olTxNBe0WdhF52XtpZgAJAfiK68yPGJRWjJtp1LJUhSilmoTUU+ZrTziWwHtMUSZYMtnfJ2qMKAr2bk35cIjLZWSjFykorlmkK8Kq4jL5/tMmH4JSj+5i3lQCGE7f7FNoyr/ag/8AtWMz1OM6MPC9Q+Ul9/4s2BqQzxqArGPzd6MU2s+Z4ED/AE0hud4sSNMRN/zt9TFfxcfQv/8AHyVvJe5ouIYqekKy50ZxJ36xCWmZZq9QFfwZRTzBiw7I3klz/gYg8Ub4l69R1EaoZYz4Odm0uTF9S+5Z80CsNZTEwuRyPgYtMxwoOQjsEM3oYEAjPtl+xCc1DOnJLFrIC58zQfOLXs72LYNB/EMyaerZR5JSLxL5Q6UwOch0V3Cez/AS/hw0qvNlDnzasSA2DhwKCRKHdLT9okYK0ICpbX3PwkwkNh5R6hFB8wKxSNt+yGU1Th3Ms/0tVk8/iHmY1DF6w0aBMDz3tzdDE4Q/xZZy/wBa9pPMaeNIho9LT5YIIIBB1BuPGKDvT7M5U2r4akp7nL/22/8Awe60MDM9j7NOInypK2Mx1WvKpufAVPhHpfB7PWVLWWgyoqhVA4DQffWMm9mm4s5cWZ09CiySVAOpdhYqRqADWo5iNaxy5VBuV0NCaryMRkCEjY0MOkfhx1FePOIOdtUhtLjzNbVHMGGeI3jYMcopwAJBFdCReoNeFj8ogiVF7OgP2a0rC8uZyisbt70JPJlg0dACVYgO1dWVPip1pSJ7D40A3te/I9fn4w9hExIuIVywjLYUNIWzwCA+kIOuW/D/AJMFn4k5RQQf3wK9aXEQ8yLdWS6WtxvOai9f97RFY00UX7TGvcCaU6RKYmcFDk/lAp46esV/eDFZaksFAoW0J5IgHU3pExFf3r2gFlzEOhyhafpBBNeFbivSvKMtkbVmSHKg57ZRxF/6K8hbzi37WxgdxLWpfMLkEgVNgOdhXrEBvVsyXh1SbNbtk9lQQTbhlrWnXnFqFxyMdsbSIR6N8dq6GhANKAmtxr+8NNg4czFZZYJaihaC5NczVPL9ogMbtJpxvQcgooL60A1P+0apuNsxcPIDMq+8pVq9tr6CgrS0Hah36FaNjQ/dIUQw+3gkj3pZaUa9AKUJ1ERqRwskOltHtdPlWWCku4q0JkQo0JmII0SGeKWGQmsjBlJVgagiJLELEfOWNGNnOzxs07c/b4xMvk6/GB8x0MWCMR2dtOZh5gmSzQjUcCOIMa7sHbq4mSrIVJoM4/Mp4hh9Y6WOfUjzeowPG7XA/PdHIVqeXygRaZixzE0MHQwekcERGAwmxhRjCEw2MAiMxBvDdoXnG8INAgYm0N2WphdjHFSJAOMHIKioN9YXxEw0sSK6ggEEdQdfCHOG7Kiv1hpNkZ3re3EW9YrZJDNdnJxWlbjjSutOkRuN2EmUgUGpvzrWtND/ALcDFilShp6Ej5gw22phQUbUG3CvGvC504QIdlP2LswVxqS2KzRM7L2DAGUnuqFgQBUctCYbbnb8YyTn/wCoYecZYNHmmW/ZPFmUChAGpHTXhPytmEMszOEmKMpcUZJiAVHvBYGhrS4YV635ido+/TJ8amtcqES6XqSSTmuPhGvG0ctSzYpuKjd0amoTV2W3Z28EorWW4ZT8NGBU8Oy30rD+XjbA1tp31+xGZbJ2KJUwFD2eHCnS8XLH7S9xhmmEVyKWoLk3oqgDUk0AEXa3JKGP5eSrHBORNoam57POtB4wwx+LytmQ2Fb1t2RevODysVUCtiBpyPGvWsVrfPaTyZUwywGJU5R+rhrz08ekcvHkjfTe9/8AI09D5JLaG8QaUs0MRzA5i1Kmw4GpMUbaO/sppihR8LH+Y1aC2ZuzYMR9AKxBLjXn4RgSe0A66gjKShA62pfnSKNtGTlaxtypQ+IpHoMNuKvkxT2dIu28e/zEZcJJXKLGYVY3oR2VtThryEVnbU15kmW04lpjFbmubjX0pbgY5sbaE1EIVaqAdc1udCPrAx2DmTMsxiDUWArQAm5HnCrJKdPhe5L5FG+463J2VLmYpRMBIUFgATWopQ2IMarMARQEGWwtTgOFIpW4+wWWrVF+ND9ReL4uHXQkaa6fKL2UlT29ggcz5+0DcWFbeJiBWJneSVRXly7uxGnKIHDynQZXFGU/8X+9IxavHcVM7XhOdqbxPh7/AHHUEMGVo4Y5h6RiM0WiPmLEiwhjM1i6BkzIZOIGExTS3BRmU8CpIPmIVeXDWYsaYuznZFW5Zpe+GLAAE9vEIT5lSTAivy8QKCsCItzXdklDC96X4R6cZ46DapjG8Xv5jJn/AHcg5S1VfW59YicTi5ky7zHf+5mb5mLZauK4Rkh4Rkf1SS9/4Nxm45Bq6DvZR8zCRxyEGjqe5gfkYwrJCU5QIitW/QsfhCS+v2/2bZO1hBjGNYXa06UexNmL3MaeWkTeD9oWIT+YFmjuyN5rb0i+Ooj3MWTw/JHeLs0Z4EuIPZG9kjE2Vsr37D2b/Dwbw8om5LxoTT4MMouLpknhyxQ6QlJllTrqefPpBsLKenTqY62zBrU1N+MQY0KsvD6VhF1I/N/mr6QvJQ8oVYit1PhX5CACInZU+KnO9DXlwHzhrPUF8rLfuNOnP0izf9Nl0qB15+YMMJ7ZTSrgfpGYeRBpGbPkyQ3irLMcYvkhZeFAcN8Ivrr0twiZM+iD7539YSVXoe0s0GtwMkwdCNG9O4w1mzanoBQeZP1Mc3PleTG0+V7ehohDpkSeEFYgt85f8KJvZrad/wA4hN/nyym7ifKojhQhTvvZuT+Yy7/rAVcrCuTMAeQZs1QOt/GkQM5WmvlSrU0qaAAcyTYX49I5ipta+MWbcfZctgGKCZPJY9o/w5YFgTXielSekezjJwhstzlzinKxDAqZcqgVTpmCGprw7WXWvDrxiWwOxS8wkq9BehoL/wB1AOlhFvkbv3ExnzUNhlKJUaa3MTbSWZfiSnKhp4V184tg5V8xRKr2IDDYZ1TQADhY91aQqi5qGvRgfS/CFpqBQaqR1vTwNbQTA4ardk6ihBoQYmyKIvaezVBY1uw/NoPKKzsDdifip09VZDkym7ahq3FtLRcdq4O+VjQGwJrasJ7i/wAHFmSAMzyznNQD2DUMP6hU0te8RlFTjTLcWWWKanHkbyPZXPPxTZa9wY/tDxPZM35sSPBP3MaKic445jP8PjNj8R1D7+xnE72UGnZxAPen7GKvtjcDEyiSoEwfo1/ymNocxD4s3MP4eHYivEM36nf2MHmyypIYEEaggg+RhCatRG07S2PJnik1A3I6MO5heKPtr2fOlWkHOP6GoH8Do3pFcsEo7o149bDJtLYoRECF5+GKsQQVINwRQjoQY7E1kB432JxYVIhFGhUNWOYz0MQhhriHhxNaghi7ROKKMsq2ORxo6IKxiwzsSYRpns5xE+bLLTGzoGypm+KwqatxFKC94zRo2X2c7OK4OWTqwLDuYk18qRqwcnL1zSgv7lsScAAKCFHSoN6Q2eT2qClBrT6wtPc0ovnGhs5SQ1AoYcAk0oB8hCa4M6n/AJhYYYnUesCAM2H/AFeHCG7IxOvnQjypCkyWxICqD6edNYN/0ivxmpPDh5QwIDF4tBNMvMuZRUkEKRXTKOXfDbPUmuvTRuo6xd8LgJcpbKBzsKk8axA7f2VLmXUZHoTUUGv9Q/MNbRmyaaM31Pksjka2GmzJ+nT6RBe07E0kmnH6kw/2WxVsjWIt3jgQTqNfKIH2nTOwijiflePM+XKGr8p+qOnGScOr+jMrKX+/v/mJrdjawkT6MhZGFGrYcONvM9YbyJGW+vPn3j9okJQBj2UY0jlSkXpNqy3ynMqEVGXQinOtQdINMxxZuzMI7yGB7iIZ4HYKvLDV4D7I7qXgi7tuDZrV6UhlWw7OJP5iteoKmH2BNCDp1084XwexjlowqQK11ESw2OMqMB32+cRbGIbWwyz5RHGlxxrzHjFGl4adKmSp0oh3kTLq1uzcUB5FWOv0i94iUJbA3CNy/KeB7ohNqyxKnZj8D0VuR/pboa2hoTNBzVFeYhNjEbu3Nrh1XUpVeehqvhlI+USDmFQxKabRDT2iSxb0ERU0wdxCRMEcwYwmTEgGjopNSoJ5kAx2FWkjr5wIjRKzJ80LShasEwmDdzRVZzyUEn0ielbn4thUSGA6lR6Exxqb4PZeZGO82l9yvYp4aCJPauxp8on3kp1A40qPMWiMURNKkUympu0wEwQwZ4KYkitjnZWzzPnS5Q/OwHhxPlWPQeCw4lS1VRSigAcgAAB6RlPsp2ZmxLTiLItB/c2p8FB/zCNWmTtekbMSqN+pxNbPqydPoHTW/jDuWgMR8pr3iRkNW/KLTELiXS/GB7msKSaanwgM9YAG7NSw9ISxGNCCF5625ARFHDFjVtK2gAN+JZrmyjXr/tDdTmzMdPukLziKdB6wjONqePeYYyLxL1ev9PoDSKrvx25i9BWLocH2TXjbx0r99Yru1Nkkq7OCGHwjmFHa+vlHOy6Zy1UMq4XP+C+GTpxuJn82TTSE0FDExiMLEPPFHjqplVFl2Xt10W9GUWIOvhFiwOKDm1R0MUrZWIo1NQRfw+usaFh9mLQOOleff984TIUS+ziTTvp1vEphU1ENtmkCg56Hu1EPZy0a3GIANMVh1cFWGtf94om2VmSlmS5hzSx8DHUA6Kx4r+rUWjQJzg6xA7x4bNJYqvvCAcyVFWXjkJ0biOoiSYmhtuZtcMipXWuuoYCtD3gHyi0M0YPg94/w07LKYhWpQkXUi61B04gjgRFuke0+aBSZKVuqsUPTgRFeTLGDqRpxaTJmi5Q3LxjJsRzvEFI9oWGmGj5pR/UKr/mWtB3gRKy8SrjMjKynipBHmInCSlumUzxTxupKg5MFJgEwWsSKzlY7HKwIBk7s7AS0sihQOQAHkIcYudQRyS4AMR2MxFT3QkvQG23bGs81hjiN2sPNFXlLXmBlPpD0iDu9BDcU+RxnKO8XRStp+ztD/JcqeTXHnqIqW09gTpH8xDT+oXXzGnjGt1gFQbEVB1imWCL42NePW5I/VuRXszk5MJm4uzHwFvpFwkzQTbwir7Oxqy5FRRVq5A0AAJp3CJnZmI/hh21bQd8WKNKjJkn1ScvUkDLo9uPmT9B1iQl/dNOohngGqa8fpDpXoe77CiEwQ/UVjitWvL6QjMnga/ffCczF0Wp/4EJIBafOr4cIazjU0HD5mG2DxfvXt8IuT10H30iRky8zdB84AI2bKrTvgzYe9aWAt33MS34QFqcBfxhWfhQKeNYB2V/HS8qAcbffrCG1EAVS1+B8QaxMvgc1zzAEJ7SwIsvQ+sAig4vdxmVmUVya9QNKdwiibck5T1Eb1s/DCjCn5RXvEZPv9sMy6zAOyWYeINafOJxHZWdnYkFlI6Rt2Ewf8Ecwo8bR502ZNb8TLlrXtTALdSK+lTHo/d/asvEyQ0tgaDKaHQi30pEpKhNlfk7TMtmRrD4kPIrTMvlfx6RYcLtITZdQa86fPuiH3h2YHoRZm+E8A68+huD3w03S2hLbMo7ExSVdCdGWxBHIj5xFoCenTvy6VIvyJ0MN9prQZ9Do40BI+R414w3xs0WvSjBeqmxXwrDjHOHQ1vajDmP3GvnEQMT39MiZWZJNHBOdaUNjQn/iGOB2hnlgnXQ+HOLHvJu0io+Umq5vJsrS2HMEZh3xRNlTspZD3j77ojqIdcL9DboM3l5K7MlnaO4XHzJTZpbsh5qaV7xo3jCRaEyYwR2OzOpbMu+yPaF+XEr/AORB/qT6jyi24THJNXNLdXXmprTv5HoYxyFcLinltmlsyNzUkHx5joY0xztcnPy6KMt4bGyQIziVv5iQAD7tqcSpqe/KwHpAi3zoGP4PKbHi59BQcYjoVe/GsJkRejGcJhNmiM3h3lk4NM01rn4UW7t3Dl1NBGc7W9p2JnVEkCSnMUaZTq5svgPGAaTZq7GgqbDmbDziL27vNIwiB5j3JAVVILtehIFdBep6U1tGG7SxMx2rMmNMJ4szMf8A2hLCyc7KuZVrarkKo6kwA1To0rYW0Wx+JCLbCSVBmE2zn8o7iRWnIHnFiw29i4jHDDSrhFJJGlQVFPWKBtPeeXhsKMHgmrW86cBTOx+LL8ugES3sewgVp+Ib9MpT1btv6BYBM2XDOFWg1Nz98ob43bSyxrcX/wBz1iE2rtr3amhCk9RoPlTjGS7yb8M7FZLdng1614k/Qc78ojVjNew+8qu65iczglV40FBpwFxU8yBAG2jiMQZaUMuTRpzcAfySx1Op5Bf1CMT3f3inic+QGZiJwWVK0opJ4DyoNOJjat3djrhMOsrPWlXnTCfjmNeZMJPDhfgBD4EyZw+JEiSzta1SBw5AAcfqYndiKSmdtW0A4AxS8M5x01chIwyUI4GYb1fouWw/uryi9y5oWX4V+/KIsYrLnjMB3+kGfEAkju+sVOZt2k0KPiJ8h18vWGmw97VnYyZLU1CmnipIYfPygoRfFUad0VjeHeJJU+WlRVuvAEVPqPOJzHY9ZSszEAKpYk6AAEknyjzJvjve07aLz5bErLOWXyIWmavRmr4UhpAektmTK1bg1adwJEUz2nmuDJH5Jik9xJU+pELbobzLOwYmKdAbcQf6e+oIiv7E3slY5psqYAwCvnU1pd2Wn/qDUcxDSAySYJkmcs9RTK1VPAlaVHqB4xZvZxvgcLj3ckrIm5veLqFDN2X/AMJIqeVYv+8u7+HOGYZVRVl1U8rVHr84yvY+xJi4oSXUhpst1APHMhK+tIlyTjTNu27jsspyx0YMp5CorSnSvnFJ2mjtO/F4dqTFHbGoYKQ1xx7Oa/6ViR3tmNh9nylezZAhvcFQRQnuGWvMiM02Jvi0mYC1aCgtxA6dwECIJGm4HeFcXKnyx2ZqZldTqLnK19RaoMTWzNr56K/xMgIbupXyJEUraWHzAYzCAGYnxqP+5Ky9pOpsCIgN2d6yXmyWNs7TJFdR26vL8VJp1hNDW5Nb57WEvEy1ZSFcNLdvyUemUqf0t2qcLxmmLUy5rKbFSQfAkRoO9eITESWVj2yHyf8AySG+H/EhJHfGeYvFGZQtqbluJNApJ8q95MPsCtMeyMeNG8+EOw1YiFW1D5xwTmlmlf2jPPAnvE6WPVuP17kzAhjL2oPzWh1Lnq2hBjLKEo8o3wzQn9LFIEcgREmegHWkU3fnfhcEoRAHnsKqp0UX7b09Bx7oozbyz5KllnTBTQZ2pXlQmKli8Y86Y02axd2NSTqToPQAeEbsU+tXRw9Rp/Jkldh8TjHnO0ya5d21ZjU/7DoI6ssClK8PXQCEZac9B84c4chmAoaVtfQcSbRcRghpPuxgghadMqTakJsICtrewhjQNz8bkbCyK0VEmYqcf1TAVlA9AhQ+MUIp+0PJ+0WrNI7PvAENOCLQBPJVHhCFRJ7172PiZhCmkoGgpYsLip6GukVyBDrZmB97MVSwRdXckAKo+I1PHkOJIgEX32ZbJSQj46fRRRllFtAoqJs35qP8XMRYsbPbFyfezQ0rC6y5R7MycVJrMnU0WtgnieEVrYO2FxeNRAi/h8OjCRLItmqqSWcfmOYqaG3ZrDXfzfUTm9xILZE7LMbEleyad9LnjWAVGr7k7WR5JdfhzMo5UVig+VfGJvbO2BLkMa9PQW82pGR+zTboEgSa9v3jADjlNGLebRK+0LegImRTYA/4mIOUff0grcCv7173PKP8J6TGNa8lFQTfnYDxhp7KNrmXjQpPx3qeYu1+oqfCKdNxJmOzMak/YhzsTH+4ny5v9DAnu0b0JhjrY3v2ubaErBED4n7Kjrz8NfCPPBi6+0bfb8TPyy2DSgpVTrdiCzLXoAvcTzikGEtiS4LPulvi2ElT5dCQ6kpSlnpTjwI/0xBYefMlljLZlYgqSpIJDaisNkNCKcPsRN7KVJs+UWARPeIr1NgKgsSTpW/nDQ0i+e0LeH3bSZJPZLoJvVZeT60i5bH2VKnjDznAzyZilG40Nip5g1PjGGb4bb/FYp3HwgkL1FdfH9o1T2ebWLYCWSbqyqf/ABlh55QDCZXwR3tt2uAUkDU38OP0+xGRVie3428cXi3mVsOyvcpP1r6RAQwRYd1N7XwkwVJaUSuZeQFbr4E2h3vzsj3GIGIkke7mtnWn5WIDmnQ3I8YqcS+KxzPgpSk2SayjuC5lHhmb0hDDY/agcZlNGrKmU5OoMuZTvopiMYjMeV6dxvSEzHDAOxeW1RSFJy5l6rp3Q2VrwvIe/wB+MMsi72Y2pHVahrBitCYI0BXwOhjn5+esCGtY5EOiPoW+fk/c/wAj7auLzNlGi+p4w2l2vyhKDOaWgjFRVIjPI5yc5BpTXHrD1cTLIyiqCpJJ7RNPhUAcIjgYFYkRU2kO8RPFaqtBwBv5wMUpzE6X4WHgOENS0daYSdYY+uxV3rSCufvvhPMYGaER6gVjhgQICJad254w+DxGI/OzLKk/3FWzN4Bq94iskQdsU2RUr2VJYDhVqVPoISZybwErJvdbay4aesw0FmFeVR2T3VAhrt7bLYmZmOgsvdpU99IjSYEMTYZDC+GAo1TS1R16Dr+0NoUDQDQeWmZo46U1jsuYVIINCOMFnYhnIzGtAAO4aQDtUBYdScUyAlDZgQRqK0I05itQYY3gwJpACYGESmzd4pkiU8tDZrqa/CSCjEDjVTTvAMRTGC1gInTAjkCEIEKid2MvANm9APpCUCAYKx2OQIBBgKwasJ1gAwDsPON4JWATAgBu2CBAgQCBAgQIABAgQIABAgQIABAgQIABAgQIABBkEcgQABxHIECAACFk0gQIBoVIsYaQIEAM5BiYECARyBAgQACBAgQACBAgQACBAgQACBAgQACsAQIEADgIOQgQIEMZ/9k="/>
          <p:cNvSpPr>
            <a:spLocks noChangeAspect="1" noChangeArrowheads="1"/>
          </p:cNvSpPr>
          <p:nvPr/>
        </p:nvSpPr>
        <p:spPr bwMode="auto">
          <a:xfrm>
            <a:off x="2828927" y="301228"/>
            <a:ext cx="1850231" cy="1385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30" name="Picture 6" descr="http://mypamperedpupz.com/January_Newsletter_MyPamperedPupz.com_files/american-eagle-symbol-of-america-i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26" y="1774043"/>
            <a:ext cx="4657455" cy="3493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9" name="Rectangle 8"/>
          <p:cNvSpPr/>
          <p:nvPr/>
        </p:nvSpPr>
        <p:spPr>
          <a:xfrm>
            <a:off x="347562" y="520511"/>
            <a:ext cx="7312628" cy="5816977"/>
          </a:xfrm>
          <a:prstGeom prst="rect">
            <a:avLst/>
          </a:prstGeom>
        </p:spPr>
        <p:txBody>
          <a:bodyPr wrap="square">
            <a:spAutoFit/>
          </a:bodyPr>
          <a:lstStyle/>
          <a:p>
            <a:pPr lvl="0"/>
            <a:r>
              <a:rPr lang="en-US" sz="31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America was a great nation at one time, but today she has lost her moral footing.  It was known as a Christian nation, and looked upon as the moral conscience of the world.  Almighty God has blessed America with great wealth, strength and influence.  But somewhere in the abundances of her blessings, she has forgotten the God of her forefathers who made her great.  The Scriptures declare:</a:t>
            </a:r>
          </a:p>
        </p:txBody>
      </p:sp>
      <p:pic>
        <p:nvPicPr>
          <p:cNvPr id="2" name="Picture 1">
            <a:extLst>
              <a:ext uri="{FF2B5EF4-FFF2-40B4-BE49-F238E27FC236}">
                <a16:creationId xmlns:a16="http://schemas.microsoft.com/office/drawing/2014/main" id="{C4BB8523-BA9B-4819-9ADC-0935C844DC33}"/>
              </a:ext>
            </a:extLst>
          </p:cNvPr>
          <p:cNvPicPr>
            <a:picLocks noChangeAspect="1"/>
          </p:cNvPicPr>
          <p:nvPr/>
        </p:nvPicPr>
        <p:blipFill>
          <a:blip r:embed="rId3"/>
          <a:stretch>
            <a:fillRect/>
          </a:stretch>
        </p:blipFill>
        <p:spPr>
          <a:xfrm>
            <a:off x="7909930" y="1752600"/>
            <a:ext cx="3782590" cy="6858000"/>
          </a:xfrm>
          <a:prstGeom prst="rect">
            <a:avLst/>
          </a:prstGeom>
        </p:spPr>
      </p:pic>
    </p:spTree>
    <p:extLst>
      <p:ext uri="{BB962C8B-B14F-4D97-AF65-F5344CB8AC3E}">
        <p14:creationId xmlns:p14="http://schemas.microsoft.com/office/powerpoint/2010/main" val="191458023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TextBox 5"/>
          <p:cNvSpPr txBox="1"/>
          <p:nvPr/>
        </p:nvSpPr>
        <p:spPr>
          <a:xfrm>
            <a:off x="609600" y="1143000"/>
            <a:ext cx="11125200" cy="4278094"/>
          </a:xfrm>
          <a:prstGeom prst="rect">
            <a:avLst/>
          </a:prstGeom>
          <a:noFill/>
        </p:spPr>
        <p:txBody>
          <a:bodyPr wrap="square" rtlCol="0">
            <a:spAutoFit/>
          </a:bodyPr>
          <a:lstStyle/>
          <a:p>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Luke 12:48</a:t>
            </a:r>
            <a:endPar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en-US" sz="1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“…For unto whomsoever </a:t>
            </a:r>
            <a:r>
              <a:rPr lang="en-US" sz="6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much</a:t>
            </a: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is </a:t>
            </a:r>
            <a:r>
              <a:rPr lang="en-US" sz="6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given</a:t>
            </a: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him shall be </a:t>
            </a:r>
            <a:r>
              <a:rPr lang="en-US" sz="6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much required</a:t>
            </a: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1524000" y="2891389"/>
            <a:ext cx="9144000" cy="1446550"/>
          </a:xfrm>
          <a:prstGeom prst="rect">
            <a:avLst/>
          </a:prstGeom>
        </p:spPr>
        <p:txBody>
          <a:bodyPr wrap="square">
            <a:spAutoFit/>
          </a:bodyPr>
          <a:lstStyle/>
          <a:p>
            <a:pPr algn="ctr"/>
            <a:r>
              <a:rPr lang="en-US" sz="44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The Founders of America</a:t>
            </a:r>
          </a:p>
          <a:p>
            <a:pPr algn="ctr"/>
            <a:r>
              <a:rPr lang="en-US" sz="44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in their own words!</a:t>
            </a:r>
          </a:p>
        </p:txBody>
      </p:sp>
      <p:pic>
        <p:nvPicPr>
          <p:cNvPr id="8" name="Picture 7" descr="george-washington-big.jpg"/>
          <p:cNvPicPr>
            <a:picLocks noChangeAspect="1"/>
          </p:cNvPicPr>
          <p:nvPr/>
        </p:nvPicPr>
        <p:blipFill>
          <a:blip r:embed="rId3"/>
          <a:stretch>
            <a:fillRect/>
          </a:stretch>
        </p:blipFill>
        <p:spPr>
          <a:xfrm>
            <a:off x="727581" y="405682"/>
            <a:ext cx="1935008" cy="2446849"/>
          </a:xfrm>
          <a:prstGeom prst="ellipse">
            <a:avLst/>
          </a:prstGeom>
          <a:ln>
            <a:noFill/>
          </a:ln>
          <a:effectLst>
            <a:softEdge rad="112500"/>
          </a:effectLst>
        </p:spPr>
      </p:pic>
      <p:pic>
        <p:nvPicPr>
          <p:cNvPr id="9" name="Picture 8" descr="James-Madison.jpg"/>
          <p:cNvPicPr>
            <a:picLocks noChangeAspect="1"/>
          </p:cNvPicPr>
          <p:nvPr/>
        </p:nvPicPr>
        <p:blipFill>
          <a:blip r:embed="rId4"/>
          <a:stretch>
            <a:fillRect/>
          </a:stretch>
        </p:blipFill>
        <p:spPr>
          <a:xfrm>
            <a:off x="965559" y="3634325"/>
            <a:ext cx="2215791" cy="2752765"/>
          </a:xfrm>
          <a:prstGeom prst="ellipse">
            <a:avLst/>
          </a:prstGeom>
          <a:ln>
            <a:noFill/>
          </a:ln>
          <a:effectLst>
            <a:softEdge rad="112500"/>
          </a:effectLst>
        </p:spPr>
      </p:pic>
      <p:pic>
        <p:nvPicPr>
          <p:cNvPr id="10" name="Picture 9" descr="Benjamin-Rush-Peale-1783.jpg"/>
          <p:cNvPicPr>
            <a:picLocks noChangeAspect="1"/>
          </p:cNvPicPr>
          <p:nvPr/>
        </p:nvPicPr>
        <p:blipFill>
          <a:blip r:embed="rId5"/>
          <a:stretch>
            <a:fillRect/>
          </a:stretch>
        </p:blipFill>
        <p:spPr>
          <a:xfrm>
            <a:off x="3423461" y="310603"/>
            <a:ext cx="2215791" cy="2631253"/>
          </a:xfrm>
          <a:prstGeom prst="ellipse">
            <a:avLst/>
          </a:prstGeom>
          <a:ln>
            <a:noFill/>
          </a:ln>
          <a:effectLst>
            <a:softEdge rad="112500"/>
          </a:effectLst>
        </p:spPr>
      </p:pic>
      <p:pic>
        <p:nvPicPr>
          <p:cNvPr id="11" name="Picture 10" descr="Daniel-Webster-2.jpg"/>
          <p:cNvPicPr>
            <a:picLocks noChangeAspect="1"/>
          </p:cNvPicPr>
          <p:nvPr/>
        </p:nvPicPr>
        <p:blipFill>
          <a:blip r:embed="rId6"/>
          <a:stretch>
            <a:fillRect/>
          </a:stretch>
        </p:blipFill>
        <p:spPr>
          <a:xfrm>
            <a:off x="5388953" y="4264582"/>
            <a:ext cx="1953485" cy="2593418"/>
          </a:xfrm>
          <a:prstGeom prst="ellipse">
            <a:avLst/>
          </a:prstGeom>
          <a:ln>
            <a:noFill/>
          </a:ln>
          <a:effectLst>
            <a:softEdge rad="112500"/>
          </a:effectLst>
        </p:spPr>
      </p:pic>
      <p:pic>
        <p:nvPicPr>
          <p:cNvPr id="12" name="Picture 11" descr="noah-webster.gif"/>
          <p:cNvPicPr>
            <a:picLocks noChangeAspect="1"/>
          </p:cNvPicPr>
          <p:nvPr/>
        </p:nvPicPr>
        <p:blipFill>
          <a:blip r:embed="rId7"/>
          <a:stretch>
            <a:fillRect/>
          </a:stretch>
        </p:blipFill>
        <p:spPr>
          <a:xfrm>
            <a:off x="6654288" y="369839"/>
            <a:ext cx="2132212" cy="2622621"/>
          </a:xfrm>
          <a:prstGeom prst="ellipse">
            <a:avLst/>
          </a:prstGeom>
          <a:ln>
            <a:noFill/>
          </a:ln>
          <a:effectLst>
            <a:softEdge rad="112500"/>
          </a:effectLst>
        </p:spPr>
      </p:pic>
      <p:pic>
        <p:nvPicPr>
          <p:cNvPr id="13" name="Picture 12" descr="john-Hancock.jpg"/>
          <p:cNvPicPr>
            <a:picLocks noChangeAspect="1"/>
          </p:cNvPicPr>
          <p:nvPr/>
        </p:nvPicPr>
        <p:blipFill>
          <a:blip r:embed="rId8"/>
          <a:stretch>
            <a:fillRect/>
          </a:stretch>
        </p:blipFill>
        <p:spPr>
          <a:xfrm>
            <a:off x="9220200" y="3712272"/>
            <a:ext cx="2132212" cy="2674818"/>
          </a:xfrm>
          <a:prstGeom prst="ellipse">
            <a:avLst/>
          </a:prstGeom>
          <a:ln>
            <a:noFill/>
          </a:ln>
          <a:effectLst>
            <a:softEdge rad="112500"/>
          </a:effectLst>
        </p:spPr>
      </p:pic>
      <p:pic>
        <p:nvPicPr>
          <p:cNvPr id="14" name="Picture 2" descr="http://holidays.bfn.org/lincoln/miller.jpg"/>
          <p:cNvPicPr>
            <a:picLocks noChangeAspect="1" noChangeArrowheads="1"/>
          </p:cNvPicPr>
          <p:nvPr/>
        </p:nvPicPr>
        <p:blipFill>
          <a:blip r:embed="rId9"/>
          <a:srcRect/>
          <a:stretch>
            <a:fillRect/>
          </a:stretch>
        </p:blipFill>
        <p:spPr bwMode="auto">
          <a:xfrm>
            <a:off x="9688305" y="470910"/>
            <a:ext cx="2050185" cy="2636893"/>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TextBox 5"/>
          <p:cNvSpPr txBox="1"/>
          <p:nvPr/>
        </p:nvSpPr>
        <p:spPr>
          <a:xfrm>
            <a:off x="4419600" y="642814"/>
            <a:ext cx="7546694" cy="5755422"/>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FIRSTHOME" pitchFamily="2" charset="0"/>
                <a:ea typeface="Adelon-Light" pitchFamily="2" charset="0"/>
              </a:rPr>
              <a:t>James Madison </a:t>
            </a:r>
          </a:p>
          <a:p>
            <a:r>
              <a:rPr lang="en-US" sz="2800" dirty="0">
                <a:solidFill>
                  <a:srgbClr val="FFFF00"/>
                </a:solidFill>
                <a:effectLst>
                  <a:outerShdw blurRad="38100" dist="38100" dir="2700000" algn="tl">
                    <a:srgbClr val="000000">
                      <a:alpha val="43137"/>
                    </a:srgbClr>
                  </a:outerShdw>
                </a:effectLst>
                <a:latin typeface="FIRSTHOME" pitchFamily="2" charset="0"/>
                <a:ea typeface="Adelon-Light" pitchFamily="2" charset="0"/>
              </a:rPr>
              <a:t>SIGNER OF THE CONSTITUTION</a:t>
            </a:r>
            <a:r>
              <a:rPr lang="en-US" sz="2800" dirty="0">
                <a:solidFill>
                  <a:schemeClr val="bg1"/>
                </a:solidFill>
                <a:effectLst>
                  <a:outerShdw blurRad="38100" dist="38100" dir="2700000" algn="tl">
                    <a:srgbClr val="000000">
                      <a:alpha val="43137"/>
                    </a:srgbClr>
                  </a:outerShdw>
                </a:effectLst>
                <a:latin typeface="FIRSTHOME" pitchFamily="2" charset="0"/>
                <a:ea typeface="Adelon-Light" pitchFamily="2" charset="0"/>
              </a:rPr>
              <a:t>; AUTHOR OF THE FEDERALIST PAPERS; FRAMER OF THE BILL OF RIGHTS; SECRETARY OF STATE; FOURTH PRESIDENT OF THE UNITED STATES</a:t>
            </a:r>
          </a:p>
          <a:p>
            <a:endParaRPr lang="en-US" sz="2800" dirty="0">
              <a:solidFill>
                <a:schemeClr val="bg1"/>
              </a:solidFill>
              <a:effectLst>
                <a:outerShdw blurRad="38100" dist="38100" dir="2700000" algn="tl">
                  <a:srgbClr val="000000">
                    <a:alpha val="43137"/>
                  </a:srgbClr>
                </a:outerShdw>
              </a:effectLst>
              <a:latin typeface="Adelon-Light" pitchFamily="2" charset="0"/>
              <a:ea typeface="Adelon-Light" pitchFamily="2" charset="0"/>
            </a:endParaRPr>
          </a:p>
          <a:p>
            <a:r>
              <a:rPr lang="en-US" sz="3600" b="1" dirty="0">
                <a:solidFill>
                  <a:schemeClr val="bg1"/>
                </a:solidFill>
                <a:effectLst>
                  <a:outerShdw blurRad="38100" dist="38100" dir="2700000" algn="tl">
                    <a:srgbClr val="000000">
                      <a:alpha val="43137"/>
                    </a:srgbClr>
                  </a:outerShdw>
                </a:effectLst>
                <a:latin typeface="FIRSTHOME" pitchFamily="2" charset="0"/>
                <a:ea typeface="Adelon-Light" pitchFamily="2" charset="0"/>
              </a:rPr>
              <a:t>“A watchful eye must be kept on ourselves lest, while we are building ideal monuments of renown and bliss here, we neglect to have our names </a:t>
            </a:r>
            <a:r>
              <a:rPr lang="en-US" sz="3600" b="1" dirty="0">
                <a:solidFill>
                  <a:srgbClr val="FFFF00"/>
                </a:solidFill>
                <a:effectLst>
                  <a:outerShdw blurRad="38100" dist="38100" dir="2700000" algn="tl">
                    <a:srgbClr val="000000">
                      <a:alpha val="43137"/>
                    </a:srgbClr>
                  </a:outerShdw>
                </a:effectLst>
                <a:latin typeface="FIRSTHOME" pitchFamily="2" charset="0"/>
                <a:ea typeface="Adelon-Light" pitchFamily="2" charset="0"/>
              </a:rPr>
              <a:t>enrolled in the Annals of Heaven</a:t>
            </a:r>
            <a:r>
              <a:rPr lang="en-US" sz="3600" b="1" dirty="0">
                <a:solidFill>
                  <a:schemeClr val="bg1"/>
                </a:solidFill>
                <a:effectLst>
                  <a:outerShdw blurRad="38100" dist="38100" dir="2700000" algn="tl">
                    <a:srgbClr val="000000">
                      <a:alpha val="43137"/>
                    </a:srgbClr>
                  </a:outerShdw>
                </a:effectLst>
                <a:latin typeface="FIRSTHOME" pitchFamily="2" charset="0"/>
                <a:ea typeface="Adelon-Light" pitchFamily="2" charset="0"/>
              </a:rPr>
              <a:t>.”</a:t>
            </a:r>
          </a:p>
          <a:p>
            <a:endParaRPr lang="en-US" sz="1200" dirty="0"/>
          </a:p>
        </p:txBody>
      </p:sp>
      <p:pic>
        <p:nvPicPr>
          <p:cNvPr id="7" name="Picture 6" descr="James-Madison.jpg"/>
          <p:cNvPicPr>
            <a:picLocks noChangeAspect="1"/>
          </p:cNvPicPr>
          <p:nvPr/>
        </p:nvPicPr>
        <p:blipFill>
          <a:blip r:embed="rId3"/>
          <a:stretch>
            <a:fillRect/>
          </a:stretch>
        </p:blipFill>
        <p:spPr>
          <a:xfrm>
            <a:off x="225706" y="838200"/>
            <a:ext cx="4318181" cy="53646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152400"/>
            <a:ext cx="12191999" cy="7010400"/>
          </a:xfrm>
          <a:prstGeom prst="rect">
            <a:avLst/>
          </a:prstGeom>
          <a:noFill/>
          <a:ln w="9525">
            <a:noFill/>
            <a:miter lim="800000"/>
            <a:headEnd/>
            <a:tailEnd/>
          </a:ln>
          <a:effectLst/>
        </p:spPr>
      </p:pic>
      <p:sp>
        <p:nvSpPr>
          <p:cNvPr id="6" name="TextBox 5"/>
          <p:cNvSpPr txBox="1"/>
          <p:nvPr/>
        </p:nvSpPr>
        <p:spPr>
          <a:xfrm>
            <a:off x="457200" y="36990"/>
            <a:ext cx="7498615" cy="6432530"/>
          </a:xfrm>
          <a:prstGeom prst="rect">
            <a:avLst/>
          </a:prstGeom>
          <a:noFill/>
        </p:spPr>
        <p:txBody>
          <a:bodyPr wrap="square" rtlCol="0">
            <a:spAutoFit/>
          </a:bodyPr>
          <a:lstStyle/>
          <a:p>
            <a:r>
              <a:rPr lang="en-US" sz="4000" dirty="0">
                <a:solidFill>
                  <a:schemeClr val="bg1"/>
                </a:solidFill>
                <a:latin typeface="FIRSTHOME" pitchFamily="2" charset="0"/>
                <a:ea typeface="Adelon-Light" pitchFamily="2" charset="0"/>
              </a:rPr>
              <a:t>Benjamin Rush </a:t>
            </a:r>
          </a:p>
          <a:p>
            <a:r>
              <a:rPr lang="en-US" sz="2000" b="1" dirty="0">
                <a:solidFill>
                  <a:srgbClr val="FFFF00"/>
                </a:solidFill>
                <a:latin typeface="FIRSTHOME" pitchFamily="2" charset="0"/>
                <a:ea typeface="Adelon-Light" pitchFamily="2" charset="0"/>
              </a:rPr>
              <a:t>SIGNER OF THE DECLARATION OF INDEPENDENCE</a:t>
            </a:r>
            <a:r>
              <a:rPr lang="en-US" sz="2000" b="1" dirty="0">
                <a:solidFill>
                  <a:schemeClr val="bg1"/>
                </a:solidFill>
                <a:latin typeface="FIRSTHOME" pitchFamily="2" charset="0"/>
                <a:ea typeface="Adelon-Light" pitchFamily="2" charset="0"/>
              </a:rPr>
              <a:t>; SURGEON GENERAL OF THE CONTINENTAL ARMY; RATIFIER OF THE U. S. CONSTITUTION; “FATHER OF AMERICAN MEDICINE”; TREASURER OF THE U. S. MINT; “FATHER OF PUBLIC SCHOOLS UNDER THE CONSTITUTION”</a:t>
            </a:r>
          </a:p>
          <a:p>
            <a:endParaRPr lang="en-US" sz="2000" dirty="0">
              <a:solidFill>
                <a:schemeClr val="bg1"/>
              </a:solidFill>
              <a:latin typeface="Adelon-Light" pitchFamily="2" charset="0"/>
              <a:ea typeface="Adelon-Light" pitchFamily="2" charset="0"/>
            </a:endParaRPr>
          </a:p>
          <a:p>
            <a:r>
              <a:rPr lang="en-US" sz="2800" b="1" dirty="0">
                <a:solidFill>
                  <a:schemeClr val="bg1"/>
                </a:solidFill>
                <a:effectLst>
                  <a:outerShdw blurRad="38100" dist="38100" dir="2700000" algn="tl">
                    <a:srgbClr val="000000">
                      <a:alpha val="43137"/>
                    </a:srgbClr>
                  </a:outerShdw>
                </a:effectLst>
                <a:latin typeface="FIRSTHOME" pitchFamily="2" charset="0"/>
                <a:ea typeface="Adelon-Light" pitchFamily="2" charset="0"/>
              </a:rPr>
              <a:t>The Gospel of Jesus Christ prescribes the wisest rules for just conduct in every situation of life. Happy they who are enabled to obey them in all situations! . . . My only hope of salvation is in the infinite transcendent love of God manifested to the world by the death of His Son upon the Cross. Nothing but His blood will wash away my sins (Acts 22:16). I rely exclusively upon it. Come, Lord Jesus! Come quickly! (Revelation 22:20)</a:t>
            </a:r>
          </a:p>
        </p:txBody>
      </p:sp>
      <p:pic>
        <p:nvPicPr>
          <p:cNvPr id="7" name="Picture 6" descr="Benjamin-Rush-Peale-1783.jpg"/>
          <p:cNvPicPr>
            <a:picLocks noChangeAspect="1"/>
          </p:cNvPicPr>
          <p:nvPr/>
        </p:nvPicPr>
        <p:blipFill>
          <a:blip r:embed="rId3"/>
          <a:stretch>
            <a:fillRect/>
          </a:stretch>
        </p:blipFill>
        <p:spPr>
          <a:xfrm>
            <a:off x="8080141" y="1050895"/>
            <a:ext cx="4111858" cy="48828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pic>
        <p:nvPicPr>
          <p:cNvPr id="12290" name="Picture 2" descr="http://holidays.bfn.org/lincoln/miller.jpg"/>
          <p:cNvPicPr>
            <a:picLocks noChangeAspect="1" noChangeArrowheads="1"/>
          </p:cNvPicPr>
          <p:nvPr/>
        </p:nvPicPr>
        <p:blipFill>
          <a:blip r:embed="rId3"/>
          <a:srcRect/>
          <a:stretch>
            <a:fillRect/>
          </a:stretch>
        </p:blipFill>
        <p:spPr bwMode="auto">
          <a:xfrm>
            <a:off x="399880" y="1030920"/>
            <a:ext cx="3962400" cy="50963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4350443" y="124249"/>
            <a:ext cx="7696199" cy="6609502"/>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delon-Light" pitchFamily="2" charset="0"/>
                <a:ea typeface="Adelon-Light" pitchFamily="2" charset="0"/>
              </a:rPr>
              <a:t>Abraham Lincoln, </a:t>
            </a:r>
            <a:r>
              <a:rPr lang="en-US" sz="2000" b="1" dirty="0">
                <a:solidFill>
                  <a:schemeClr val="bg1"/>
                </a:solidFill>
              </a:rPr>
              <a:t> </a:t>
            </a:r>
            <a:r>
              <a:rPr lang="en-US" sz="2400" b="1" dirty="0">
                <a:solidFill>
                  <a:schemeClr val="bg1"/>
                </a:solidFill>
              </a:rPr>
              <a:t>SERVED IN THE U.S. HOUSE OF REPRESENTATIVES  (1847–1849), </a:t>
            </a:r>
            <a:r>
              <a:rPr lang="en-US" sz="2400" b="1" dirty="0">
                <a:solidFill>
                  <a:srgbClr val="FFFF00"/>
                </a:solidFill>
              </a:rPr>
              <a:t>THE SIXTEENTH PRESIDENT OF THE UNITED STATES</a:t>
            </a:r>
            <a:r>
              <a:rPr lang="en-US" sz="2400" b="1" dirty="0">
                <a:solidFill>
                  <a:schemeClr val="bg1"/>
                </a:solidFill>
                <a:latin typeface="Adelon-Light" pitchFamily="2" charset="0"/>
                <a:ea typeface="Adelon-Light" pitchFamily="2" charset="0"/>
              </a:rPr>
              <a:t> (</a:t>
            </a:r>
            <a:r>
              <a:rPr lang="en-US" sz="2400" b="1" dirty="0">
                <a:solidFill>
                  <a:schemeClr val="bg1"/>
                </a:solidFill>
              </a:rPr>
              <a:t>1861-1865).</a:t>
            </a:r>
            <a:endParaRPr lang="en-US" sz="2000" b="1" dirty="0">
              <a:solidFill>
                <a:schemeClr val="bg1"/>
              </a:solidFill>
              <a:latin typeface="Adelon-Light" pitchFamily="2" charset="0"/>
              <a:ea typeface="Adelon-Light" pitchFamily="2" charset="0"/>
            </a:endParaRPr>
          </a:p>
          <a:p>
            <a:endParaRPr lang="en-US" sz="600" dirty="0">
              <a:solidFill>
                <a:schemeClr val="bg1"/>
              </a:solidFill>
              <a:latin typeface="Adelon-Light" pitchFamily="2" charset="0"/>
              <a:ea typeface="Adelon-Light" pitchFamily="2" charset="0"/>
            </a:endParaRPr>
          </a:p>
          <a:p>
            <a:r>
              <a:rPr lang="en-US" sz="2400" b="1" dirty="0">
                <a:solidFill>
                  <a:schemeClr val="bg1"/>
                </a:solidFill>
                <a:latin typeface="FIRSTHOME" pitchFamily="2" charset="0"/>
                <a:ea typeface="Adelon-Light" pitchFamily="2" charset="0"/>
              </a:rPr>
              <a:t>“The Lord is always on the side of the right, but it is my constant anxiety and prayer that I and  this nation should be on the Lord’s side.”</a:t>
            </a:r>
          </a:p>
          <a:p>
            <a:endParaRPr lang="en-US" sz="1000" b="1" dirty="0">
              <a:solidFill>
                <a:schemeClr val="bg1"/>
              </a:solidFill>
              <a:latin typeface="FIRSTHOME" pitchFamily="2" charset="0"/>
              <a:ea typeface="Adelon-Light" pitchFamily="2" charset="0"/>
            </a:endParaRPr>
          </a:p>
          <a:p>
            <a:r>
              <a:rPr lang="en-US" sz="2400" b="1" dirty="0">
                <a:solidFill>
                  <a:schemeClr val="bg1"/>
                </a:solidFill>
                <a:latin typeface="FIRSTHOME" pitchFamily="2" charset="0"/>
                <a:ea typeface="Adelon-Light" pitchFamily="2" charset="0"/>
              </a:rPr>
              <a:t>“We have been the recipients of the choicest bounties of Heaven.  We have been preserved these many years in peace and prosperity.  We have grown in numbers, wealth and power as no other nation has ever grown.”</a:t>
            </a:r>
          </a:p>
          <a:p>
            <a:endParaRPr lang="en-US" sz="1100" b="1" dirty="0">
              <a:solidFill>
                <a:schemeClr val="bg1"/>
              </a:solidFill>
              <a:latin typeface="FIRSTHOME" pitchFamily="2" charset="0"/>
              <a:ea typeface="Adelon-Light" pitchFamily="2" charset="0"/>
            </a:endParaRPr>
          </a:p>
          <a:p>
            <a:r>
              <a:rPr lang="en-US" sz="2400" b="1" dirty="0">
                <a:solidFill>
                  <a:schemeClr val="bg1"/>
                </a:solidFill>
                <a:latin typeface="FIRSTHOME" pitchFamily="2" charset="0"/>
                <a:ea typeface="Adelon-Light" pitchFamily="2" charset="0"/>
              </a:rPr>
              <a:t>“But we have forgotten God.  We have forgotten the gracious Hand which preserved us in peace, and multiplied and enriched and strengthened us; and we have vainly imagined, in the deceitfulness of our hearts, that all these blessings were produced by some superior wisdom and virtue of our own.”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3CA507-558C-8648-B109-FEDBB58EDF94}"/>
              </a:ext>
            </a:extLst>
          </p:cNvPr>
          <p:cNvSpPr/>
          <p:nvPr/>
        </p:nvSpPr>
        <p:spPr>
          <a:xfrm>
            <a:off x="0" y="109058"/>
            <a:ext cx="12192000"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glow rad="101600">
                    <a:srgbClr val="002060">
                      <a:alpha val="60000"/>
                    </a:srgbClr>
                  </a:glow>
                  <a:outerShdw blurRad="38100" dist="38100" dir="2700000" algn="tl">
                    <a:srgbClr val="000000">
                      <a:alpha val="43137"/>
                    </a:srgbClr>
                  </a:outerShdw>
                </a:effectLst>
                <a:uLnTx/>
                <a:uFillTx/>
                <a:latin typeface="Bernard MT Condensed" pitchFamily="18" charset="0"/>
                <a:ea typeface="+mn-ea"/>
                <a:cs typeface="+mn-cs"/>
              </a:rPr>
              <a:t>According To Prophecy Ministries Resources</a:t>
            </a:r>
            <a:endParaRPr kumimoji="0" lang="en-US" sz="1600" b="0" i="0" u="none" strike="noStrike" kern="1200" cap="none" spc="0" normalizeH="0" baseline="0" noProof="0" dirty="0">
              <a:ln>
                <a:noFill/>
              </a:ln>
              <a:solidFill>
                <a:srgbClr val="FFFFFF"/>
              </a:solidFill>
              <a:effectLst>
                <a:glow rad="101600">
                  <a:srgbClr val="002060">
                    <a:alpha val="60000"/>
                  </a:srgbClr>
                </a:glow>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
        <p:nvSpPr>
          <p:cNvPr id="4" name="Rectangle 3">
            <a:extLst>
              <a:ext uri="{FF2B5EF4-FFF2-40B4-BE49-F238E27FC236}">
                <a16:creationId xmlns:a16="http://schemas.microsoft.com/office/drawing/2014/main" id="{776CA93F-7B84-B345-A136-B2E4BCA456F3}"/>
              </a:ext>
            </a:extLst>
          </p:cNvPr>
          <p:cNvSpPr>
            <a:spLocks noChangeArrowheads="1"/>
          </p:cNvSpPr>
          <p:nvPr/>
        </p:nvSpPr>
        <p:spPr bwMode="auto">
          <a:xfrm>
            <a:off x="0" y="6116655"/>
            <a:ext cx="12192000" cy="596151"/>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glow rad="101600">
                    <a:srgbClr val="002060">
                      <a:alpha val="60000"/>
                    </a:srgbClr>
                  </a:glow>
                  <a:outerShdw blurRad="38100" dist="38100" dir="2700000" algn="tl">
                    <a:srgbClr val="000000">
                      <a:alpha val="43137"/>
                    </a:srgbClr>
                  </a:outerShdw>
                </a:effectLst>
                <a:uLnTx/>
                <a:uFillTx/>
                <a:latin typeface="Bernard MT Condensed" pitchFamily="18" charset="0"/>
                <a:ea typeface="+mn-ea"/>
                <a:cs typeface="+mn-cs"/>
              </a:rPr>
              <a:t>Resources from According To Prophecy Ministries</a:t>
            </a:r>
            <a:endParaRPr kumimoji="0" lang="en-US" sz="1600" b="0" i="0" u="none" strike="noStrike" kern="1200" cap="none" spc="0" normalizeH="0" baseline="0" noProof="0" dirty="0">
              <a:ln>
                <a:noFill/>
              </a:ln>
              <a:solidFill>
                <a:srgbClr val="FFFFFF"/>
              </a:solidFill>
              <a:effectLst>
                <a:glow rad="101600">
                  <a:srgbClr val="002060">
                    <a:alpha val="60000"/>
                  </a:srgbClr>
                </a:glow>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5" name="Picture 4">
            <a:extLst>
              <a:ext uri="{FF2B5EF4-FFF2-40B4-BE49-F238E27FC236}">
                <a16:creationId xmlns:a16="http://schemas.microsoft.com/office/drawing/2014/main" id="{A739042F-9328-4EB1-B5DE-21CB10C35D9A}"/>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2" descr="101 Answers to Questions About the Book of Revelation">
            <a:extLst>
              <a:ext uri="{FF2B5EF4-FFF2-40B4-BE49-F238E27FC236}">
                <a16:creationId xmlns:a16="http://schemas.microsoft.com/office/drawing/2014/main" id="{807E0EBE-166B-CA41-8486-D33ECF727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23741"/>
            <a:ext cx="3505200" cy="47990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EDCD091-8C91-354F-B444-18DB95E238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422434"/>
            <a:ext cx="4645793" cy="44061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6B5C8CF-76C5-F103-03B1-5DB680A5191D}"/>
              </a:ext>
            </a:extLst>
          </p:cNvPr>
          <p:cNvPicPr>
            <a:picLocks noChangeAspect="1"/>
          </p:cNvPicPr>
          <p:nvPr/>
        </p:nvPicPr>
        <p:blipFill>
          <a:blip r:embed="rId5"/>
          <a:stretch>
            <a:fillRect/>
          </a:stretch>
        </p:blipFill>
        <p:spPr>
          <a:xfrm>
            <a:off x="381000" y="802891"/>
            <a:ext cx="4158919" cy="5448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285870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TextBox 5"/>
          <p:cNvSpPr txBox="1"/>
          <p:nvPr/>
        </p:nvSpPr>
        <p:spPr>
          <a:xfrm>
            <a:off x="360101" y="410225"/>
            <a:ext cx="7978991" cy="6037550"/>
          </a:xfrm>
          <a:prstGeom prst="rect">
            <a:avLst/>
          </a:prstGeom>
          <a:noFill/>
        </p:spPr>
        <p:txBody>
          <a:bodyPr wrap="square" rtlCol="0">
            <a:spAutoFit/>
          </a:bodyPr>
          <a:lstStyle/>
          <a:p>
            <a:r>
              <a:rPr lang="en-US" sz="3200" b="1" dirty="0">
                <a:solidFill>
                  <a:schemeClr val="bg1"/>
                </a:solidFill>
                <a:latin typeface="Adelon-Light" pitchFamily="2" charset="0"/>
                <a:ea typeface="Adelon-Light" pitchFamily="2" charset="0"/>
              </a:rPr>
              <a:t>Daniel Webster </a:t>
            </a:r>
          </a:p>
          <a:p>
            <a:r>
              <a:rPr lang="en-US" sz="2000" b="1" dirty="0">
                <a:solidFill>
                  <a:srgbClr val="FFFF00"/>
                </a:solidFill>
                <a:latin typeface="Adelon-Light" pitchFamily="2" charset="0"/>
                <a:ea typeface="Adelon-Light" pitchFamily="2" charset="0"/>
              </a:rPr>
              <a:t>U. S. SENATOR; SECRETARY OF STATE</a:t>
            </a:r>
            <a:r>
              <a:rPr lang="en-US" sz="2000" b="1" dirty="0">
                <a:solidFill>
                  <a:schemeClr val="bg1"/>
                </a:solidFill>
                <a:latin typeface="Adelon-Light" pitchFamily="2" charset="0"/>
                <a:ea typeface="Adelon-Light" pitchFamily="2" charset="0"/>
              </a:rPr>
              <a:t>; “DEFENDER OF THE CONSTITUTION”</a:t>
            </a:r>
          </a:p>
          <a:p>
            <a:endParaRPr lang="en-US" sz="1400" dirty="0">
              <a:solidFill>
                <a:schemeClr val="bg1"/>
              </a:solidFill>
              <a:latin typeface="Adelon-Light" pitchFamily="2" charset="0"/>
              <a:ea typeface="Adelon-Light" pitchFamily="2" charset="0"/>
            </a:endParaRPr>
          </a:p>
          <a:p>
            <a:r>
              <a:rPr lang="en-US" sz="2800" b="1" dirty="0">
                <a:solidFill>
                  <a:schemeClr val="bg1"/>
                </a:solidFill>
                <a:latin typeface="FIRSTHOME" pitchFamily="2" charset="0"/>
                <a:ea typeface="Adelon-Light" pitchFamily="2" charset="0"/>
              </a:rPr>
              <a:t>The Christian religion – its general principles – must ever be regarded among us as the foundation of civil society.</a:t>
            </a:r>
            <a:r>
              <a:rPr lang="en-US" sz="2800" b="1" baseline="30000" dirty="0">
                <a:solidFill>
                  <a:schemeClr val="bg1"/>
                </a:solidFill>
                <a:latin typeface="FIRSTHOME" pitchFamily="2" charset="0"/>
                <a:ea typeface="Adelon-Light" pitchFamily="2" charset="0"/>
              </a:rPr>
              <a:t> </a:t>
            </a:r>
            <a:r>
              <a:rPr lang="en-US" sz="2800" b="1" dirty="0">
                <a:solidFill>
                  <a:schemeClr val="bg1"/>
                </a:solidFill>
                <a:latin typeface="FIRSTHOME" pitchFamily="2" charset="0"/>
                <a:ea typeface="Adelon-Light" pitchFamily="2" charset="0"/>
              </a:rPr>
              <a:t> </a:t>
            </a:r>
          </a:p>
          <a:p>
            <a:endParaRPr lang="en-US" sz="1100" b="1" dirty="0">
              <a:solidFill>
                <a:schemeClr val="bg1"/>
              </a:solidFill>
              <a:latin typeface="FIRSTHOME" pitchFamily="2" charset="0"/>
              <a:ea typeface="Adelon-Light" pitchFamily="2" charset="0"/>
            </a:endParaRPr>
          </a:p>
          <a:p>
            <a:r>
              <a:rPr lang="en-US" sz="2800" b="1" dirty="0">
                <a:solidFill>
                  <a:schemeClr val="bg1"/>
                </a:solidFill>
                <a:latin typeface="FIRSTHOME" pitchFamily="2" charset="0"/>
                <a:ea typeface="Adelon-Light" pitchFamily="2" charset="0"/>
              </a:rPr>
              <a:t>Whatever makes men good Christians, makes them good citizens.</a:t>
            </a:r>
            <a:endParaRPr lang="en-US" sz="2800" b="1" baseline="30000" dirty="0">
              <a:solidFill>
                <a:schemeClr val="bg1"/>
              </a:solidFill>
              <a:latin typeface="FIRSTHOME" pitchFamily="2" charset="0"/>
              <a:ea typeface="Adelon-Light" pitchFamily="2" charset="0"/>
            </a:endParaRPr>
          </a:p>
          <a:p>
            <a:endParaRPr lang="en-US" sz="2000" b="1" baseline="30000" dirty="0">
              <a:solidFill>
                <a:schemeClr val="bg1"/>
              </a:solidFill>
              <a:latin typeface="FIRSTHOME" pitchFamily="2" charset="0"/>
              <a:ea typeface="Adelon-Light" pitchFamily="2" charset="0"/>
            </a:endParaRPr>
          </a:p>
          <a:p>
            <a:r>
              <a:rPr lang="en-US" sz="2800" b="1" dirty="0">
                <a:solidFill>
                  <a:schemeClr val="bg1"/>
                </a:solidFill>
                <a:latin typeface="FIRSTHOME" pitchFamily="2" charset="0"/>
                <a:ea typeface="Adelon-Light" pitchFamily="2" charset="0"/>
              </a:rPr>
              <a:t>To the free and universal reading of the Bible… men [are] much indebted for right views of civil liberty.</a:t>
            </a:r>
            <a:r>
              <a:rPr lang="en-US" sz="2800" b="1" baseline="30000" dirty="0">
                <a:solidFill>
                  <a:schemeClr val="bg1"/>
                </a:solidFill>
                <a:latin typeface="FIRSTHOME" pitchFamily="2" charset="0"/>
                <a:ea typeface="Adelon-Light" pitchFamily="2" charset="0"/>
              </a:rPr>
              <a:t> </a:t>
            </a:r>
            <a:r>
              <a:rPr lang="en-US" sz="2800" b="1" dirty="0">
                <a:solidFill>
                  <a:schemeClr val="bg1"/>
                </a:solidFill>
                <a:latin typeface="FIRSTHOME" pitchFamily="2" charset="0"/>
                <a:ea typeface="Adelon-Light" pitchFamily="2" charset="0"/>
              </a:rPr>
              <a:t> </a:t>
            </a:r>
          </a:p>
          <a:p>
            <a:endParaRPr lang="en-US" sz="1400" b="1" dirty="0">
              <a:solidFill>
                <a:schemeClr val="bg1"/>
              </a:solidFill>
              <a:latin typeface="FIRSTHOME" pitchFamily="2" charset="0"/>
              <a:ea typeface="Adelon-Light" pitchFamily="2" charset="0"/>
            </a:endParaRPr>
          </a:p>
          <a:p>
            <a:r>
              <a:rPr lang="en-US" sz="2800" b="1" dirty="0">
                <a:solidFill>
                  <a:schemeClr val="bg1"/>
                </a:solidFill>
                <a:latin typeface="FIRSTHOME" pitchFamily="2" charset="0"/>
                <a:ea typeface="Adelon-Light" pitchFamily="2" charset="0"/>
              </a:rPr>
              <a:t>The Bible is a book… which teaches man his own individual responsibility, his own dignity, and his equality with his fellow man.</a:t>
            </a:r>
            <a:endParaRPr lang="en-US" b="1" dirty="0">
              <a:solidFill>
                <a:schemeClr val="bg1"/>
              </a:solidFill>
              <a:latin typeface="FIRSTHOME" pitchFamily="2" charset="0"/>
              <a:ea typeface="Adelon-Light" pitchFamily="2" charset="0"/>
            </a:endParaRPr>
          </a:p>
        </p:txBody>
      </p:sp>
      <p:pic>
        <p:nvPicPr>
          <p:cNvPr id="7" name="Picture 6" descr="Daniel-Webster-2.jpg"/>
          <p:cNvPicPr>
            <a:picLocks noChangeAspect="1"/>
          </p:cNvPicPr>
          <p:nvPr/>
        </p:nvPicPr>
        <p:blipFill>
          <a:blip r:embed="rId3"/>
          <a:stretch>
            <a:fillRect/>
          </a:stretch>
        </p:blipFill>
        <p:spPr>
          <a:xfrm>
            <a:off x="8560571" y="1060513"/>
            <a:ext cx="3409950" cy="45270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934200"/>
          </a:xfrm>
          <a:prstGeom prst="rect">
            <a:avLst/>
          </a:prstGeom>
          <a:noFill/>
          <a:ln w="9525">
            <a:noFill/>
            <a:miter lim="800000"/>
            <a:headEnd/>
            <a:tailEnd/>
          </a:ln>
          <a:effectLst/>
        </p:spPr>
      </p:pic>
      <p:sp>
        <p:nvSpPr>
          <p:cNvPr id="6" name="TextBox 5"/>
          <p:cNvSpPr txBox="1"/>
          <p:nvPr/>
        </p:nvSpPr>
        <p:spPr>
          <a:xfrm>
            <a:off x="4185500" y="66169"/>
            <a:ext cx="7722994" cy="6801862"/>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FIRSTHOME" pitchFamily="2" charset="0"/>
                <a:ea typeface="Adelon-Light" pitchFamily="2" charset="0"/>
              </a:rPr>
              <a:t>Noah Webster</a:t>
            </a:r>
          </a:p>
          <a:p>
            <a:r>
              <a:rPr lang="en-US" sz="2400" b="1" dirty="0">
                <a:solidFill>
                  <a:schemeClr val="bg1"/>
                </a:solidFill>
                <a:latin typeface="FIRSTHOME" pitchFamily="2" charset="0"/>
                <a:ea typeface="Adelon-Light" pitchFamily="2" charset="0"/>
              </a:rPr>
              <a:t>REVOLUTIONARY SOLDIER; JUDGE; LEGISLATOR; EDUCATOR; </a:t>
            </a:r>
            <a:r>
              <a:rPr lang="en-US" sz="2400" b="1" dirty="0">
                <a:solidFill>
                  <a:srgbClr val="FFFF00"/>
                </a:solidFill>
                <a:latin typeface="FIRSTHOME" pitchFamily="2" charset="0"/>
                <a:ea typeface="Adelon-Light" pitchFamily="2" charset="0"/>
              </a:rPr>
              <a:t>“SCHOOLMASTER TO AMERICA”</a:t>
            </a:r>
            <a:r>
              <a:rPr lang="en-US" sz="2400" b="1" i="1" dirty="0">
                <a:latin typeface="FIRSTHOME" pitchFamily="2" charset="0"/>
              </a:rPr>
              <a:t> </a:t>
            </a:r>
            <a:r>
              <a:rPr lang="en-US" sz="3200" b="1" dirty="0">
                <a:solidFill>
                  <a:srgbClr val="FFFF00"/>
                </a:solidFill>
                <a:latin typeface="FIRSTHOME" pitchFamily="2" charset="0"/>
                <a:ea typeface="Adelon-Light" pitchFamily="2" charset="0"/>
              </a:rPr>
              <a:t>Author of the first American Speller and the first Dictionary .</a:t>
            </a:r>
          </a:p>
          <a:p>
            <a:endParaRPr lang="en-US" sz="2000" dirty="0">
              <a:solidFill>
                <a:srgbClr val="FFFF00"/>
              </a:solidFill>
              <a:effectLst>
                <a:outerShdw blurRad="38100" dist="38100" dir="2700000" algn="tl">
                  <a:srgbClr val="000000">
                    <a:alpha val="43137"/>
                  </a:srgbClr>
                </a:outerShdw>
              </a:effectLst>
              <a:latin typeface="Adelon-Light" pitchFamily="2" charset="0"/>
              <a:ea typeface="Adelon-Light" pitchFamily="2" charset="0"/>
            </a:endParaRPr>
          </a:p>
          <a:p>
            <a:r>
              <a:rPr lang="en-US" sz="2800" b="1" dirty="0">
                <a:solidFill>
                  <a:schemeClr val="bg1"/>
                </a:solidFill>
                <a:effectLst>
                  <a:outerShdw blurRad="38100" dist="38100" dir="2700000" algn="tl">
                    <a:srgbClr val="000000">
                      <a:alpha val="43137"/>
                    </a:srgbClr>
                  </a:outerShdw>
                </a:effectLst>
                <a:latin typeface="FIRSTHOME" pitchFamily="2" charset="0"/>
                <a:ea typeface="Adelon-Light" pitchFamily="2" charset="0"/>
              </a:rPr>
              <a:t>“</a:t>
            </a:r>
            <a:r>
              <a:rPr lang="en-US" sz="2800" b="1" dirty="0">
                <a:solidFill>
                  <a:schemeClr val="bg1"/>
                </a:solidFill>
                <a:latin typeface="FIRSTHOME" pitchFamily="2" charset="0"/>
                <a:ea typeface="Adelon-Light" pitchFamily="2" charset="0"/>
              </a:rPr>
              <a:t>The Christian religion, in its purity, is the basis, or rather the source of all genuine freedom in government. . . . and I am persuaded that no civil government of a republican form can exist and be durable in which the principles of that religion have not a controlling influence.”</a:t>
            </a:r>
          </a:p>
          <a:p>
            <a:endParaRPr lang="en-US" sz="1200" b="1" dirty="0">
              <a:solidFill>
                <a:schemeClr val="bg1"/>
              </a:solidFill>
              <a:latin typeface="FIRSTHOME" pitchFamily="2" charset="0"/>
              <a:ea typeface="Adelon-Light" pitchFamily="2" charset="0"/>
            </a:endParaRPr>
          </a:p>
          <a:p>
            <a:r>
              <a:rPr lang="en-US" sz="2800" b="1" dirty="0">
                <a:solidFill>
                  <a:schemeClr val="bg1"/>
                </a:solidFill>
                <a:latin typeface="FIRSTHOME" pitchFamily="2" charset="0"/>
                <a:ea typeface="Adelon-Light" pitchFamily="2" charset="0"/>
              </a:rPr>
              <a:t>“The moral principles and precepts found in the Scriptures ought to form the basis of all our civil constitutions and laws.”</a:t>
            </a:r>
          </a:p>
        </p:txBody>
      </p:sp>
      <p:pic>
        <p:nvPicPr>
          <p:cNvPr id="7" name="Picture 6" descr="noah-webster.gif"/>
          <p:cNvPicPr>
            <a:picLocks noChangeAspect="1"/>
          </p:cNvPicPr>
          <p:nvPr/>
        </p:nvPicPr>
        <p:blipFill>
          <a:blip r:embed="rId3"/>
          <a:stretch>
            <a:fillRect/>
          </a:stretch>
        </p:blipFill>
        <p:spPr>
          <a:xfrm>
            <a:off x="609600" y="1357544"/>
            <a:ext cx="3624148" cy="44576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a:effectLst/>
        </p:spPr>
      </p:pic>
      <p:sp>
        <p:nvSpPr>
          <p:cNvPr id="6" name="TextBox 5"/>
          <p:cNvSpPr txBox="1"/>
          <p:nvPr/>
        </p:nvSpPr>
        <p:spPr>
          <a:xfrm>
            <a:off x="304800" y="663092"/>
            <a:ext cx="11811000" cy="5170646"/>
          </a:xfrm>
          <a:prstGeom prst="rect">
            <a:avLst/>
          </a:prstGeom>
          <a:noFill/>
        </p:spPr>
        <p:txBody>
          <a:bodyPr wrap="square" rtlCol="0">
            <a:spAutoFit/>
          </a:bodyPr>
          <a:lstStyle/>
          <a:p>
            <a:pPr algn="ct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Proverbs 29:2 </a:t>
            </a:r>
          </a:p>
          <a:p>
            <a:endParaRPr lang="en-US" sz="2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“When the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righteous</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are in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authority</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people</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rejoice</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but when the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wicked</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beareth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rule</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people mourn</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TextBox 5"/>
          <p:cNvSpPr txBox="1"/>
          <p:nvPr/>
        </p:nvSpPr>
        <p:spPr>
          <a:xfrm>
            <a:off x="0" y="981809"/>
            <a:ext cx="12192000" cy="4770537"/>
          </a:xfrm>
          <a:prstGeom prst="rect">
            <a:avLst/>
          </a:prstGeom>
          <a:noFill/>
        </p:spPr>
        <p:txBody>
          <a:bodyPr wrap="square" rtlCol="0">
            <a:spAutoFit/>
          </a:bodyPr>
          <a:lstStyle/>
          <a:p>
            <a:pPr algn="ct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Proverbs 14:34 </a:t>
            </a:r>
          </a:p>
          <a:p>
            <a:endPar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en-US" sz="6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“Righteousness</a:t>
            </a: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6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exalteth</a:t>
            </a: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 </a:t>
            </a:r>
            <a:r>
              <a:rPr lang="en-US" sz="6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nation</a:t>
            </a: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but </a:t>
            </a:r>
            <a:r>
              <a:rPr lang="en-US" sz="6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sin</a:t>
            </a:r>
            <a:r>
              <a:rPr lang="en-US" sz="6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is a  reproach to any people.”</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24002" y="857251"/>
            <a:ext cx="9143999" cy="5143277"/>
          </a:xfrm>
          <a:prstGeom prst="rect">
            <a:avLst/>
          </a:prstGeom>
          <a:noFill/>
          <a:ln w="9525">
            <a:noFill/>
            <a:miter lim="800000"/>
            <a:headEnd/>
            <a:tailEnd/>
          </a:ln>
          <a:effectLst/>
        </p:spPr>
      </p:pic>
      <p:pic>
        <p:nvPicPr>
          <p:cNvPr id="1028" name="Picture 4" descr="http://www.visitingdc.com/images/capitol-building-picture.jpg"/>
          <p:cNvPicPr>
            <a:picLocks noChangeAspect="1" noChangeArrowheads="1"/>
          </p:cNvPicPr>
          <p:nvPr/>
        </p:nvPicPr>
        <p:blipFill>
          <a:blip r:embed="rId3"/>
          <a:srcRect/>
          <a:stretch>
            <a:fillRect/>
          </a:stretch>
        </p:blipFill>
        <p:spPr bwMode="auto">
          <a:xfrm>
            <a:off x="-1066800" y="-152400"/>
            <a:ext cx="14020800" cy="7391400"/>
          </a:xfrm>
          <a:prstGeom prst="rect">
            <a:avLst/>
          </a:prstGeom>
          <a:ln>
            <a:noFill/>
          </a:ln>
          <a:effectLst>
            <a:softEdge rad="112500"/>
          </a:effectLst>
        </p:spPr>
      </p:pic>
      <p:sp>
        <p:nvSpPr>
          <p:cNvPr id="6" name="TextBox 5"/>
          <p:cNvSpPr txBox="1"/>
          <p:nvPr/>
        </p:nvSpPr>
        <p:spPr>
          <a:xfrm>
            <a:off x="1524002" y="4937146"/>
            <a:ext cx="9143999" cy="1015663"/>
          </a:xfrm>
          <a:prstGeom prst="rect">
            <a:avLst/>
          </a:prstGeom>
          <a:noFill/>
        </p:spPr>
        <p:txBody>
          <a:bodyPr wrap="square" rtlCol="0">
            <a:spAutoFit/>
          </a:bodyPr>
          <a:lstStyle/>
          <a:p>
            <a:pPr algn="ctr"/>
            <a:r>
              <a:rPr lang="en-US" sz="3000" b="1" dirty="0">
                <a:solidFill>
                  <a:schemeClr val="bg1"/>
                </a:solidFill>
                <a:effectLst>
                  <a:glow rad="139700">
                    <a:srgbClr val="000000"/>
                  </a:glow>
                  <a:outerShdw blurRad="38100" dist="38100" dir="2700000" algn="tl">
                    <a:srgbClr val="000000">
                      <a:alpha val="43137"/>
                    </a:srgbClr>
                  </a:outerShdw>
                </a:effectLst>
                <a:latin typeface="FIRSTHOME" pitchFamily="2" charset="0"/>
              </a:rPr>
              <a:t>Spiritual Heritage Tour at the </a:t>
            </a:r>
          </a:p>
          <a:p>
            <a:pPr algn="ctr"/>
            <a:r>
              <a:rPr lang="en-US" sz="3000" b="1" dirty="0">
                <a:solidFill>
                  <a:schemeClr val="bg1"/>
                </a:solidFill>
                <a:effectLst>
                  <a:glow rad="139700">
                    <a:srgbClr val="000000"/>
                  </a:glow>
                  <a:outerShdw blurRad="38100" dist="38100" dir="2700000" algn="tl">
                    <a:srgbClr val="000000">
                      <a:alpha val="43137"/>
                    </a:srgbClr>
                  </a:outerShdw>
                </a:effectLst>
                <a:latin typeface="FIRSTHOME" pitchFamily="2" charset="0"/>
              </a:rPr>
              <a:t> Capital in Washington D.C.</a:t>
            </a:r>
          </a:p>
        </p:txBody>
      </p:sp>
    </p:spTree>
    <p:extLst>
      <p:ext uri="{BB962C8B-B14F-4D97-AF65-F5344CB8AC3E}">
        <p14:creationId xmlns:p14="http://schemas.microsoft.com/office/powerpoint/2010/main" val="14893178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667004" y="857251"/>
            <a:ext cx="6859487" cy="5143277"/>
          </a:xfrm>
          <a:prstGeom prst="rect">
            <a:avLst/>
          </a:prstGeom>
          <a:noFill/>
          <a:ln w="9525">
            <a:noFill/>
            <a:miter lim="800000"/>
            <a:headEnd/>
            <a:tailEnd/>
          </a:ln>
          <a:effectLst/>
        </p:spPr>
      </p:pic>
      <p:pic>
        <p:nvPicPr>
          <p:cNvPr id="1028" name="Picture 4" descr="http://www.aoc.gov/cc/photo-gallery/images/70224_hr.jpg"/>
          <p:cNvPicPr>
            <a:picLocks noChangeAspect="1" noChangeArrowheads="1"/>
          </p:cNvPicPr>
          <p:nvPr/>
        </p:nvPicPr>
        <p:blipFill>
          <a:blip r:embed="rId3" cstate="print"/>
          <a:srcRect/>
          <a:stretch>
            <a:fillRect/>
          </a:stretch>
        </p:blipFill>
        <p:spPr bwMode="auto">
          <a:xfrm>
            <a:off x="-152400" y="0"/>
            <a:ext cx="12344400" cy="693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918" y="533400"/>
            <a:ext cx="12192000"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FIRSTHOME" pitchFamily="2" charset="0"/>
              </a:rPr>
              <a:t>Painting of Pilgrims leaving Holland</a:t>
            </a:r>
          </a:p>
          <a:p>
            <a:pPr algn="ctr"/>
            <a:r>
              <a:rPr lang="en-US" sz="4000" b="1" dirty="0">
                <a:solidFill>
                  <a:schemeClr val="bg1"/>
                </a:solidFill>
                <a:effectLst>
                  <a:outerShdw blurRad="38100" dist="38100" dir="2700000" algn="tl">
                    <a:srgbClr val="000000">
                      <a:alpha val="43137"/>
                    </a:srgbClr>
                  </a:outerShdw>
                </a:effectLst>
                <a:latin typeface="FIRSTHOME" pitchFamily="2" charset="0"/>
              </a:rPr>
              <a:t>in the Capitol’s Rotunda</a:t>
            </a:r>
          </a:p>
        </p:txBody>
      </p:sp>
    </p:spTree>
    <p:extLst>
      <p:ext uri="{BB962C8B-B14F-4D97-AF65-F5344CB8AC3E}">
        <p14:creationId xmlns:p14="http://schemas.microsoft.com/office/powerpoint/2010/main" val="41594390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cahontas-Picture-in-Captiols-Rotunda.jpg"/>
          <p:cNvPicPr>
            <a:picLocks noChangeAspect="1"/>
          </p:cNvPicPr>
          <p:nvPr/>
        </p:nvPicPr>
        <p:blipFill>
          <a:blip r:embed="rId2" cstate="print"/>
          <a:stretch>
            <a:fillRect/>
          </a:stretch>
        </p:blipFill>
        <p:spPr>
          <a:xfrm>
            <a:off x="-152400" y="-152400"/>
            <a:ext cx="12420600" cy="739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 y="609600"/>
            <a:ext cx="12191999" cy="1446550"/>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FIRSTHOME" pitchFamily="2" charset="0"/>
              </a:rPr>
              <a:t>The Baptism of Pocahontas in</a:t>
            </a:r>
          </a:p>
          <a:p>
            <a:pPr algn="ctr"/>
            <a:r>
              <a:rPr lang="en-US" sz="4400" b="1" dirty="0">
                <a:solidFill>
                  <a:schemeClr val="bg1"/>
                </a:solidFill>
                <a:effectLst>
                  <a:outerShdw blurRad="38100" dist="38100" dir="2700000" algn="tl">
                    <a:srgbClr val="000000">
                      <a:alpha val="43137"/>
                    </a:srgbClr>
                  </a:outerShdw>
                </a:effectLst>
                <a:latin typeface="FIRSTHOME" pitchFamily="2" charset="0"/>
              </a:rPr>
              <a:t>the Capitol’s Rotunda</a:t>
            </a:r>
          </a:p>
        </p:txBody>
      </p:sp>
    </p:spTree>
    <p:extLst>
      <p:ext uri="{BB962C8B-B14F-4D97-AF65-F5344CB8AC3E}">
        <p14:creationId xmlns:p14="http://schemas.microsoft.com/office/powerpoint/2010/main" val="37419679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304800"/>
            <a:ext cx="12191999" cy="7175377"/>
          </a:xfrm>
          <a:prstGeom prst="rect">
            <a:avLst/>
          </a:prstGeom>
          <a:noFill/>
          <a:ln w="9525">
            <a:noFill/>
            <a:miter lim="800000"/>
            <a:headEnd/>
            <a:tailEnd/>
          </a:ln>
          <a:effectLst/>
        </p:spPr>
      </p:pic>
      <p:pic>
        <p:nvPicPr>
          <p:cNvPr id="32772" name="Picture 4" descr="Thomas Jefferson"/>
          <p:cNvPicPr>
            <a:picLocks noChangeAspect="1" noChangeArrowheads="1"/>
          </p:cNvPicPr>
          <p:nvPr/>
        </p:nvPicPr>
        <p:blipFill>
          <a:blip r:embed="rId3"/>
          <a:srcRect/>
          <a:stretch>
            <a:fillRect/>
          </a:stretch>
        </p:blipFill>
        <p:spPr bwMode="auto">
          <a:xfrm>
            <a:off x="613586" y="902494"/>
            <a:ext cx="2055514" cy="25855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774" name="Picture 6" descr="Napoleon I"/>
          <p:cNvPicPr>
            <a:picLocks noChangeAspect="1" noChangeArrowheads="1"/>
          </p:cNvPicPr>
          <p:nvPr/>
        </p:nvPicPr>
        <p:blipFill>
          <a:blip r:embed="rId4"/>
          <a:srcRect/>
          <a:stretch>
            <a:fillRect/>
          </a:stretch>
        </p:blipFill>
        <p:spPr bwMode="auto">
          <a:xfrm>
            <a:off x="2646767" y="2209800"/>
            <a:ext cx="2042765" cy="25614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776" name="Picture 8" descr="Sir William Blackstone"/>
          <p:cNvPicPr>
            <a:picLocks noChangeAspect="1" noChangeArrowheads="1"/>
          </p:cNvPicPr>
          <p:nvPr/>
        </p:nvPicPr>
        <p:blipFill>
          <a:blip r:embed="rId5"/>
          <a:srcRect/>
          <a:stretch>
            <a:fillRect/>
          </a:stretch>
        </p:blipFill>
        <p:spPr bwMode="auto">
          <a:xfrm>
            <a:off x="613586" y="3742913"/>
            <a:ext cx="2055514" cy="24023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4541685" y="240058"/>
            <a:ext cx="7393289"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FIRSTHOME" pitchFamily="2" charset="0"/>
              </a:rPr>
              <a:t>Relief Portraits Plaques of Lawgivers</a:t>
            </a:r>
          </a:p>
        </p:txBody>
      </p:sp>
      <p:sp>
        <p:nvSpPr>
          <p:cNvPr id="13" name="TextBox 12"/>
          <p:cNvSpPr txBox="1"/>
          <p:nvPr/>
        </p:nvSpPr>
        <p:spPr>
          <a:xfrm>
            <a:off x="7067550" y="5200650"/>
            <a:ext cx="1543050" cy="300082"/>
          </a:xfrm>
          <a:prstGeom prst="rect">
            <a:avLst/>
          </a:prstGeom>
          <a:noFill/>
        </p:spPr>
        <p:txBody>
          <a:bodyPr wrap="square" rtlCol="0">
            <a:spAutoFit/>
          </a:bodyPr>
          <a:lstStyle/>
          <a:p>
            <a:endParaRPr lang="en-US" sz="1350" dirty="0"/>
          </a:p>
        </p:txBody>
      </p:sp>
      <p:sp>
        <p:nvSpPr>
          <p:cNvPr id="15" name="TextBox 14"/>
          <p:cNvSpPr txBox="1"/>
          <p:nvPr/>
        </p:nvSpPr>
        <p:spPr>
          <a:xfrm>
            <a:off x="4970461" y="2057400"/>
            <a:ext cx="6876133" cy="4524315"/>
          </a:xfrm>
          <a:prstGeom prst="rect">
            <a:avLst/>
          </a:prstGeom>
          <a:noFill/>
        </p:spPr>
        <p:txBody>
          <a:bodyPr wrap="square" rtlCol="0">
            <a:spAutoFit/>
          </a:bodyPr>
          <a:lstStyle/>
          <a:p>
            <a:r>
              <a:rPr lang="en-US" sz="3600" b="1" dirty="0">
                <a:solidFill>
                  <a:schemeClr val="bg1"/>
                </a:solidFill>
                <a:latin typeface="FIRSTHOME" pitchFamily="2" charset="0"/>
              </a:rPr>
              <a:t>The plaques each measure 28 inches in diameter. The eleven profiles in the eastern half of the chamber face left and the eleven in the western half face right, so that all look towards the full-face relief of Moses in the center of the north wall.</a:t>
            </a:r>
            <a:endParaRPr lang="en-US" sz="3600" b="1" dirty="0">
              <a:solidFill>
                <a:schemeClr val="bg1"/>
              </a:solidFill>
              <a:effectLst>
                <a:outerShdw blurRad="38100" dist="38100" dir="2700000" algn="tl">
                  <a:srgbClr val="000000">
                    <a:alpha val="43137"/>
                  </a:srgbClr>
                </a:outerShdw>
              </a:effectLst>
              <a:latin typeface="FIRSTHOME" pitchFamily="2" charset="0"/>
            </a:endParaRPr>
          </a:p>
        </p:txBody>
      </p:sp>
      <p:sp>
        <p:nvSpPr>
          <p:cNvPr id="16" name="TextBox 15"/>
          <p:cNvSpPr txBox="1"/>
          <p:nvPr/>
        </p:nvSpPr>
        <p:spPr>
          <a:xfrm>
            <a:off x="4970461" y="929203"/>
            <a:ext cx="6535739" cy="1077218"/>
          </a:xfrm>
          <a:prstGeom prst="rect">
            <a:avLst/>
          </a:prstGeom>
          <a:no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latin typeface="FIRSTHOME" pitchFamily="2" charset="0"/>
              </a:rPr>
              <a:t>The United States Capitol Building,</a:t>
            </a:r>
          </a:p>
          <a:p>
            <a:r>
              <a:rPr lang="en-US" sz="3200" b="1" dirty="0">
                <a:solidFill>
                  <a:srgbClr val="FFFF00"/>
                </a:solidFill>
                <a:effectLst>
                  <a:outerShdw blurRad="38100" dist="38100" dir="2700000" algn="tl">
                    <a:srgbClr val="000000">
                      <a:alpha val="43137"/>
                    </a:srgbClr>
                  </a:outerShdw>
                </a:effectLst>
                <a:latin typeface="FIRSTHOME" pitchFamily="2" charset="0"/>
              </a:rPr>
              <a:t>Home of the House and Senate</a:t>
            </a:r>
          </a:p>
        </p:txBody>
      </p:sp>
      <p:pic>
        <p:nvPicPr>
          <p:cNvPr id="12" name="Picture 2" descr="Moses"/>
          <p:cNvPicPr>
            <a:picLocks noChangeAspect="1" noChangeArrowheads="1"/>
          </p:cNvPicPr>
          <p:nvPr/>
        </p:nvPicPr>
        <p:blipFill>
          <a:blip r:embed="rId6"/>
          <a:srcRect/>
          <a:stretch>
            <a:fillRect/>
          </a:stretch>
        </p:blipFill>
        <p:spPr bwMode="auto">
          <a:xfrm>
            <a:off x="345406" y="1004453"/>
            <a:ext cx="4763751" cy="5476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655157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2774"/>
                                        </p:tgtEl>
                                        <p:attrNameLst>
                                          <p:attrName>style.visibility</p:attrName>
                                        </p:attrNameLst>
                                      </p:cBhvr>
                                      <p:to>
                                        <p:strVal val="visible"/>
                                      </p:to>
                                    </p:set>
                                    <p:animEffect transition="in" filter="fade">
                                      <p:cBhvr>
                                        <p:cTn id="13" dur="1000"/>
                                        <p:tgtEl>
                                          <p:spTgt spid="32774"/>
                                        </p:tgtEl>
                                      </p:cBhvr>
                                    </p:animEffect>
                                    <p:anim calcmode="lin" valueType="num">
                                      <p:cBhvr>
                                        <p:cTn id="14" dur="1000" fill="hold"/>
                                        <p:tgtEl>
                                          <p:spTgt spid="32774"/>
                                        </p:tgtEl>
                                        <p:attrNameLst>
                                          <p:attrName>ppt_x</p:attrName>
                                        </p:attrNameLst>
                                      </p:cBhvr>
                                      <p:tavLst>
                                        <p:tav tm="0">
                                          <p:val>
                                            <p:strVal val="#ppt_x"/>
                                          </p:val>
                                        </p:tav>
                                        <p:tav tm="100000">
                                          <p:val>
                                            <p:strVal val="#ppt_x"/>
                                          </p:val>
                                        </p:tav>
                                      </p:tavLst>
                                    </p:anim>
                                    <p:anim calcmode="lin" valueType="num">
                                      <p:cBhvr>
                                        <p:cTn id="15" dur="1000" fill="hold"/>
                                        <p:tgtEl>
                                          <p:spTgt spid="3277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2776"/>
                                        </p:tgtEl>
                                        <p:attrNameLst>
                                          <p:attrName>style.visibility</p:attrName>
                                        </p:attrNameLst>
                                      </p:cBhvr>
                                      <p:to>
                                        <p:strVal val="visible"/>
                                      </p:to>
                                    </p:set>
                                    <p:animEffect transition="in" filter="fade">
                                      <p:cBhvr>
                                        <p:cTn id="19" dur="1000"/>
                                        <p:tgtEl>
                                          <p:spTgt spid="32776"/>
                                        </p:tgtEl>
                                      </p:cBhvr>
                                    </p:animEffect>
                                    <p:anim calcmode="lin" valueType="num">
                                      <p:cBhvr>
                                        <p:cTn id="20" dur="1000" fill="hold"/>
                                        <p:tgtEl>
                                          <p:spTgt spid="32776"/>
                                        </p:tgtEl>
                                        <p:attrNameLst>
                                          <p:attrName>ppt_x</p:attrName>
                                        </p:attrNameLst>
                                      </p:cBhvr>
                                      <p:tavLst>
                                        <p:tav tm="0">
                                          <p:val>
                                            <p:strVal val="#ppt_x"/>
                                          </p:val>
                                        </p:tav>
                                        <p:tav tm="100000">
                                          <p:val>
                                            <p:strVal val="#ppt_x"/>
                                          </p:val>
                                        </p:tav>
                                      </p:tavLst>
                                    </p:anim>
                                    <p:anim calcmode="lin" valueType="num">
                                      <p:cBhvr>
                                        <p:cTn id="21" dur="1000" fill="hold"/>
                                        <p:tgtEl>
                                          <p:spTgt spid="3277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152400" y="2367171"/>
            <a:ext cx="12192000" cy="2123658"/>
          </a:xfrm>
          <a:prstGeom prst="rect">
            <a:avLst/>
          </a:prstGeom>
        </p:spPr>
        <p:txBody>
          <a:bodyPr wrap="square">
            <a:spAutoFit/>
          </a:bodyPr>
          <a:lstStyle/>
          <a:p>
            <a:pPr algn="ctr"/>
            <a:r>
              <a:rPr lang="en-US" sz="66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The sins of a Nation reaching to Heaven</a:t>
            </a: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1999" cy="70104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8CEE4262-25CA-40EB-895F-6EF5A3738E9F}"/>
              </a:ext>
            </a:extLst>
          </p:cNvPr>
          <p:cNvPicPr>
            <a:picLocks noChangeAspect="1"/>
          </p:cNvPicPr>
          <p:nvPr/>
        </p:nvPicPr>
        <p:blipFill>
          <a:blip r:embed="rId3"/>
          <a:stretch>
            <a:fillRect/>
          </a:stretch>
        </p:blipFill>
        <p:spPr>
          <a:xfrm>
            <a:off x="314268" y="1028701"/>
            <a:ext cx="3945965" cy="52958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6">
            <a:extLst>
              <a:ext uri="{FF2B5EF4-FFF2-40B4-BE49-F238E27FC236}">
                <a16:creationId xmlns:a16="http://schemas.microsoft.com/office/drawing/2014/main" id="{36235FD1-BD75-4788-B27D-D0584FE52E68}"/>
              </a:ext>
            </a:extLst>
          </p:cNvPr>
          <p:cNvSpPr/>
          <p:nvPr/>
        </p:nvSpPr>
        <p:spPr>
          <a:xfrm>
            <a:off x="4290389" y="533400"/>
            <a:ext cx="7620000" cy="5847755"/>
          </a:xfrm>
          <a:prstGeom prst="rect">
            <a:avLst/>
          </a:prstGeom>
        </p:spPr>
        <p:txBody>
          <a:bodyPr wrap="square">
            <a:spAutoFit/>
          </a:bodyPr>
          <a:lstStyle/>
          <a:p>
            <a:pPr lvl="0"/>
            <a:r>
              <a:rPr lang="en-US" sz="3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Dr. Reagan, asserts the brutal fact that our nation has turned its back on the One who has blessed us so abundantly.  He contends that our fundamental problem is not Systemic Racism.  Rather, it is Systemic Godlessness.  We are a nation that has forgotten God.  The consequences are apostate churches and a society consumed with immorality and violence.</a:t>
            </a:r>
          </a:p>
        </p:txBody>
      </p:sp>
    </p:spTree>
    <p:extLst>
      <p:ext uri="{BB962C8B-B14F-4D97-AF65-F5344CB8AC3E}">
        <p14:creationId xmlns:p14="http://schemas.microsoft.com/office/powerpoint/2010/main" val="205991995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79006C7-410B-4D20-A096-76A29825BBBA}"/>
              </a:ext>
            </a:extLst>
          </p:cNvPr>
          <p:cNvPicPr>
            <a:picLocks noChangeAspect="1" noChangeArrowheads="1"/>
          </p:cNvPicPr>
          <p:nvPr/>
        </p:nvPicPr>
        <p:blipFill>
          <a:blip r:embed="rId3"/>
          <a:srcRect/>
          <a:stretch>
            <a:fillRect/>
          </a:stretch>
        </p:blipFill>
        <p:spPr bwMode="auto">
          <a:xfrm>
            <a:off x="0" y="0"/>
            <a:ext cx="12192000" cy="6934200"/>
          </a:xfrm>
          <a:prstGeom prst="rect">
            <a:avLst/>
          </a:prstGeom>
          <a:noFill/>
          <a:ln w="9525">
            <a:noFill/>
            <a:miter lim="800000"/>
            <a:headEnd/>
            <a:tailEnd/>
          </a:ln>
          <a:effectLst/>
        </p:spPr>
      </p:pic>
      <p:pic>
        <p:nvPicPr>
          <p:cNvPr id="21" name="Picture 20">
            <a:extLst>
              <a:ext uri="{FF2B5EF4-FFF2-40B4-BE49-F238E27FC236}">
                <a16:creationId xmlns:a16="http://schemas.microsoft.com/office/drawing/2014/main" id="{75C89356-BC87-B44F-8523-431BAB962BFB}"/>
              </a:ext>
            </a:extLst>
          </p:cNvPr>
          <p:cNvPicPr>
            <a:picLocks noChangeAspect="1"/>
          </p:cNvPicPr>
          <p:nvPr/>
        </p:nvPicPr>
        <p:blipFill>
          <a:blip r:embed="rId4"/>
          <a:stretch>
            <a:fillRect/>
          </a:stretch>
        </p:blipFill>
        <p:spPr>
          <a:xfrm>
            <a:off x="201793" y="969523"/>
            <a:ext cx="3537217" cy="4892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2" name="Rectangle 21">
            <a:extLst>
              <a:ext uri="{FF2B5EF4-FFF2-40B4-BE49-F238E27FC236}">
                <a16:creationId xmlns:a16="http://schemas.microsoft.com/office/drawing/2014/main" id="{48220FB4-0345-A04A-8449-4C0F1D514A7F}"/>
              </a:ext>
            </a:extLst>
          </p:cNvPr>
          <p:cNvSpPr/>
          <p:nvPr/>
        </p:nvSpPr>
        <p:spPr>
          <a:xfrm>
            <a:off x="38798" y="73456"/>
            <a:ext cx="12153202"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glow rad="101600">
                    <a:srgbClr val="002060">
                      <a:alpha val="60000"/>
                    </a:srgbClr>
                  </a:glow>
                  <a:outerShdw blurRad="38100" dist="38100" dir="2700000" algn="tl">
                    <a:srgbClr val="000000">
                      <a:alpha val="43137"/>
                    </a:srgbClr>
                  </a:outerShdw>
                </a:effectLst>
                <a:uLnTx/>
                <a:uFillTx/>
                <a:latin typeface="Bernard MT Condensed" pitchFamily="18" charset="0"/>
                <a:ea typeface="+mn-ea"/>
                <a:cs typeface="+mn-cs"/>
              </a:rPr>
              <a:t>According To Prophecy Ministries Resources</a:t>
            </a:r>
            <a:endParaRPr kumimoji="0" lang="en-US" sz="1600" b="0" i="0" u="none" strike="noStrike" kern="1200" cap="none" spc="0" normalizeH="0" baseline="0" noProof="0" dirty="0">
              <a:ln>
                <a:noFill/>
              </a:ln>
              <a:solidFill>
                <a:srgbClr val="FFFFFF"/>
              </a:solidFill>
              <a:effectLst>
                <a:glow rad="101600">
                  <a:srgbClr val="002060">
                    <a:alpha val="60000"/>
                  </a:srgbClr>
                </a:glow>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
        <p:nvSpPr>
          <p:cNvPr id="23" name="Rectangle 22">
            <a:extLst>
              <a:ext uri="{FF2B5EF4-FFF2-40B4-BE49-F238E27FC236}">
                <a16:creationId xmlns:a16="http://schemas.microsoft.com/office/drawing/2014/main" id="{5ED2C280-D9C8-644F-BED6-776F5DDE38D3}"/>
              </a:ext>
            </a:extLst>
          </p:cNvPr>
          <p:cNvSpPr>
            <a:spLocks noChangeArrowheads="1"/>
          </p:cNvSpPr>
          <p:nvPr/>
        </p:nvSpPr>
        <p:spPr bwMode="auto">
          <a:xfrm>
            <a:off x="0" y="6122495"/>
            <a:ext cx="12192000" cy="596151"/>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glow rad="101600">
                    <a:srgbClr val="002060">
                      <a:alpha val="60000"/>
                    </a:srgbClr>
                  </a:glow>
                  <a:outerShdw blurRad="38100" dist="38100" dir="2700000" algn="tl">
                    <a:srgbClr val="000000">
                      <a:alpha val="43137"/>
                    </a:srgbClr>
                  </a:outerShdw>
                </a:effectLst>
                <a:uLnTx/>
                <a:uFillTx/>
                <a:latin typeface="Bernard MT Condensed" pitchFamily="18" charset="0"/>
                <a:ea typeface="+mn-ea"/>
                <a:cs typeface="+mn-cs"/>
              </a:rPr>
              <a:t>Resources from According To Prophecy Ministries</a:t>
            </a:r>
            <a:endParaRPr kumimoji="0" lang="en-US" sz="1200" b="0" i="0" u="none" strike="noStrike" kern="1200" cap="none" spc="0" normalizeH="0" baseline="0" noProof="0" dirty="0">
              <a:ln>
                <a:noFill/>
              </a:ln>
              <a:solidFill>
                <a:srgbClr val="FFFFFF"/>
              </a:solidFill>
              <a:effectLst>
                <a:glow rad="101600">
                  <a:srgbClr val="002060">
                    <a:alpha val="60000"/>
                  </a:srgbClr>
                </a:glow>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20" name="Picture 19">
            <a:extLst>
              <a:ext uri="{FF2B5EF4-FFF2-40B4-BE49-F238E27FC236}">
                <a16:creationId xmlns:a16="http://schemas.microsoft.com/office/drawing/2014/main" id="{A9B749B0-FBA5-FA4C-A8CE-D03288B2AAE1}"/>
              </a:ext>
            </a:extLst>
          </p:cNvPr>
          <p:cNvPicPr>
            <a:picLocks noChangeAspect="1"/>
          </p:cNvPicPr>
          <p:nvPr/>
        </p:nvPicPr>
        <p:blipFill>
          <a:blip r:embed="rId5"/>
          <a:stretch>
            <a:fillRect/>
          </a:stretch>
        </p:blipFill>
        <p:spPr>
          <a:xfrm>
            <a:off x="2172330" y="1106028"/>
            <a:ext cx="3489062" cy="48531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a:extLst>
              <a:ext uri="{FF2B5EF4-FFF2-40B4-BE49-F238E27FC236}">
                <a16:creationId xmlns:a16="http://schemas.microsoft.com/office/drawing/2014/main" id="{6D55FA80-4A3D-F345-91B3-BA025187BE56}"/>
              </a:ext>
            </a:extLst>
          </p:cNvPr>
          <p:cNvPicPr>
            <a:picLocks noChangeAspect="1"/>
          </p:cNvPicPr>
          <p:nvPr/>
        </p:nvPicPr>
        <p:blipFill>
          <a:blip r:embed="rId6"/>
          <a:stretch>
            <a:fillRect/>
          </a:stretch>
        </p:blipFill>
        <p:spPr>
          <a:xfrm>
            <a:off x="4781880" y="1948487"/>
            <a:ext cx="3220852" cy="40092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a:extLst>
              <a:ext uri="{FF2B5EF4-FFF2-40B4-BE49-F238E27FC236}">
                <a16:creationId xmlns:a16="http://schemas.microsoft.com/office/drawing/2014/main" id="{90BB940C-0A18-9C49-97BC-58F08157CC87}"/>
              </a:ext>
            </a:extLst>
          </p:cNvPr>
          <p:cNvPicPr>
            <a:picLocks noChangeAspect="1"/>
          </p:cNvPicPr>
          <p:nvPr/>
        </p:nvPicPr>
        <p:blipFill>
          <a:blip r:embed="rId7"/>
          <a:stretch>
            <a:fillRect/>
          </a:stretch>
        </p:blipFill>
        <p:spPr>
          <a:xfrm>
            <a:off x="8323697" y="1501658"/>
            <a:ext cx="3495297" cy="43508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904192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1999" cy="7010400"/>
          </a:xfrm>
          <a:prstGeom prst="rect">
            <a:avLst/>
          </a:prstGeom>
          <a:noFill/>
          <a:ln w="9525">
            <a:noFill/>
            <a:miter lim="800000"/>
            <a:headEnd/>
            <a:tailEnd/>
          </a:ln>
          <a:effectLst/>
        </p:spPr>
      </p:pic>
      <p:sp>
        <p:nvSpPr>
          <p:cNvPr id="7" name="Rectangle 6">
            <a:extLst>
              <a:ext uri="{FF2B5EF4-FFF2-40B4-BE49-F238E27FC236}">
                <a16:creationId xmlns:a16="http://schemas.microsoft.com/office/drawing/2014/main" id="{36235FD1-BD75-4788-B27D-D0584FE52E68}"/>
              </a:ext>
            </a:extLst>
          </p:cNvPr>
          <p:cNvSpPr/>
          <p:nvPr/>
        </p:nvSpPr>
        <p:spPr>
          <a:xfrm>
            <a:off x="4292329" y="612844"/>
            <a:ext cx="7620000" cy="5632311"/>
          </a:xfrm>
          <a:prstGeom prst="rect">
            <a:avLst/>
          </a:prstGeom>
        </p:spPr>
        <p:txBody>
          <a:bodyPr wrap="square">
            <a:spAutoFit/>
          </a:bodyPr>
          <a:lstStyle/>
          <a:p>
            <a:pPr lvl="0"/>
            <a:r>
              <a:rPr lang="en-US" sz="45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Dr. Reagan, shares from the Scriptures how God deals with a nation He has blessed that turns against Him.  America has crossed the point of no return and is thus on a path to self-destruction.</a:t>
            </a:r>
          </a:p>
        </p:txBody>
      </p:sp>
      <p:pic>
        <p:nvPicPr>
          <p:cNvPr id="6" name="Picture 5">
            <a:extLst>
              <a:ext uri="{FF2B5EF4-FFF2-40B4-BE49-F238E27FC236}">
                <a16:creationId xmlns:a16="http://schemas.microsoft.com/office/drawing/2014/main" id="{466CEDD6-23F0-41FA-B3F3-5CFE15B6426E}"/>
              </a:ext>
            </a:extLst>
          </p:cNvPr>
          <p:cNvPicPr>
            <a:picLocks noChangeAspect="1"/>
          </p:cNvPicPr>
          <p:nvPr/>
        </p:nvPicPr>
        <p:blipFill>
          <a:blip r:embed="rId3"/>
          <a:stretch>
            <a:fillRect/>
          </a:stretch>
        </p:blipFill>
        <p:spPr>
          <a:xfrm>
            <a:off x="314268" y="1028701"/>
            <a:ext cx="3945965" cy="52958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6492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76199"/>
            <a:ext cx="12192000" cy="6934199"/>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422031" y="717947"/>
            <a:ext cx="3943350" cy="54221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4267200" y="152400"/>
            <a:ext cx="7404588" cy="6555641"/>
          </a:xfrm>
          <a:prstGeom prst="rect">
            <a:avLst/>
          </a:prstGeom>
          <a:noFill/>
        </p:spPr>
        <p:txBody>
          <a:bodyPr wrap="square" rtlCol="0">
            <a:spAutoFit/>
          </a:bodyPr>
          <a:lstStyle/>
          <a:p>
            <a:r>
              <a:rPr lang="en-US" sz="3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The Banished God, Retrieved</a:t>
            </a:r>
          </a:p>
          <a:p>
            <a:endParaRPr lang="en-US" sz="1400" b="1" dirty="0">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3000" b="1" dirty="0">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“So after 9/11, to borrow a phrase from R.C. Sproul, God was “allowed off the reservation” for a few months to fulfill His responsibility to bless us.  But once our nation felt secure again, God was safely tucked away, church attendance declined, and the so-called wall of separation of Church and state was built a notch higher.  God is even less welcome now in the affairs of our public life than He was before 9/11.”</a:t>
            </a:r>
          </a:p>
        </p:txBody>
      </p:sp>
    </p:spTree>
  </p:cSld>
  <p:clrMapOvr>
    <a:masterClrMapping/>
  </p:clrMapOvr>
  <mc:AlternateContent xmlns:mc="http://schemas.openxmlformats.org/markup-compatibility/2006" xmlns:p14="http://schemas.microsoft.com/office/powerpoint/2010/main">
    <mc:Choice Requires="p14">
      <p:transition spd="slow" p14:dur="1750">
        <p:wheel spokes="1"/>
      </p:transition>
    </mc:Choice>
    <mc:Fallback xmlns="">
      <p:transition spd="slow">
        <p:wheel spokes="1"/>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76200"/>
            <a:ext cx="12192000" cy="6858000"/>
          </a:xfrm>
          <a:prstGeom prst="rect">
            <a:avLst/>
          </a:prstGeom>
          <a:noFill/>
          <a:ln w="9525">
            <a:noFill/>
            <a:miter lim="800000"/>
            <a:headEnd/>
            <a:tailEnd/>
          </a:ln>
          <a:effectLst/>
        </p:spPr>
      </p:pic>
      <p:sp>
        <p:nvSpPr>
          <p:cNvPr id="6" name="Rectangle 5"/>
          <p:cNvSpPr/>
          <p:nvPr/>
        </p:nvSpPr>
        <p:spPr>
          <a:xfrm>
            <a:off x="533400" y="1143001"/>
            <a:ext cx="11353799" cy="4339650"/>
          </a:xfrm>
          <a:prstGeom prst="rect">
            <a:avLst/>
          </a:prstGeom>
        </p:spPr>
        <p:txBody>
          <a:bodyPr wrap="square">
            <a:spAutoFit/>
          </a:bodyPr>
          <a:lstStyle/>
          <a:p>
            <a:pPr lvl="0" algn="ct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Psalm 9:17 </a:t>
            </a:r>
          </a:p>
          <a:p>
            <a:pPr lvl="0" algn="ctr"/>
            <a:endParaRPr lang="en-US" sz="3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wicked</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shall be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turned</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into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hell</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all</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nations </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that </a:t>
            </a:r>
            <a:r>
              <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forget God</a:t>
            </a:r>
            <a:r>
              <a:rPr lang="en-US" sz="6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sp>
        <p:nvSpPr>
          <p:cNvPr id="7" name="TextBox 6"/>
          <p:cNvSpPr txBox="1"/>
          <p:nvPr/>
        </p:nvSpPr>
        <p:spPr>
          <a:xfrm>
            <a:off x="6553200" y="312463"/>
            <a:ext cx="3943350" cy="415498"/>
          </a:xfrm>
          <a:prstGeom prst="rect">
            <a:avLst/>
          </a:prstGeom>
          <a:noFill/>
        </p:spPr>
        <p:txBody>
          <a:bodyPr wrap="square" rtlCol="0">
            <a:spAutoFit/>
          </a:bodyPr>
          <a:lstStyle/>
          <a:p>
            <a:pPr algn="r"/>
            <a:r>
              <a:rPr lang="en-US" sz="2100" dirty="0">
                <a:solidFill>
                  <a:schemeClr val="bg1"/>
                </a:solidFill>
              </a:rPr>
              <a:t>America In Bible Prophecy</a:t>
            </a: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533400" y="381000"/>
            <a:ext cx="11277600" cy="6232475"/>
          </a:xfrm>
          <a:prstGeom prst="rect">
            <a:avLst/>
          </a:prstGeom>
        </p:spPr>
        <p:txBody>
          <a:bodyPr wrap="square">
            <a:spAutoFit/>
          </a:bodyPr>
          <a:lstStyle/>
          <a:p>
            <a:pPr lvl="0"/>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Genesis 19:12-13 </a:t>
            </a:r>
          </a:p>
          <a:p>
            <a:pPr lvl="0"/>
            <a:endParaRPr lang="en-US"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“And the men said to Lot, Hast thou here any besides? son-in-law, and thy sons, and thy daughters, and whatsoever thou hast in the city, bring them out of this place:  </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For we will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destroy this place</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because </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the cry of them is waxen great before the face of the Lord</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the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Lord</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hath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sent</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us to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destroy it</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a:p>
            <a:pPr lvl="0"/>
            <a:endParaRPr lang="en-US" sz="21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52710"/>
            <a:ext cx="12192000" cy="6934199"/>
          </a:xfrm>
          <a:prstGeom prst="rect">
            <a:avLst/>
          </a:prstGeom>
          <a:noFill/>
          <a:ln w="9525">
            <a:noFill/>
            <a:miter lim="800000"/>
            <a:headEnd/>
            <a:tailEnd/>
          </a:ln>
          <a:effectLst/>
        </p:spPr>
      </p:pic>
      <p:sp>
        <p:nvSpPr>
          <p:cNvPr id="6" name="TextBox 5"/>
          <p:cNvSpPr txBox="1"/>
          <p:nvPr/>
        </p:nvSpPr>
        <p:spPr>
          <a:xfrm>
            <a:off x="3829050" y="381000"/>
            <a:ext cx="8058150" cy="6040115"/>
          </a:xfrm>
          <a:prstGeom prst="rect">
            <a:avLst/>
          </a:prstGeom>
          <a:noFill/>
        </p:spPr>
        <p:txBody>
          <a:bodyPr wrap="square" rtlCol="0">
            <a:spAutoFit/>
          </a:bodyPr>
          <a:lstStyle/>
          <a:p>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Dr. David Reagan, America the Beautiful  </a:t>
            </a:r>
          </a:p>
          <a:p>
            <a:endParaRPr lang="en-US" sz="105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9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“When a nation walks in God’s way He prospers it with great leaders who provide freedom and prosperity.  When a nation rebels against God’s commandments, He places curses, or remedial judgments, upon the people.  Deuteronomy 28 spells out a wide variety of these judgments, including such things as confusing government policies, economic weakness, rebellious youth, rampant disease, crop failures, an epidemic of divorce, foreign domination, and defeat in war.” pg. 26</a:t>
            </a:r>
          </a:p>
        </p:txBody>
      </p:sp>
      <p:pic>
        <p:nvPicPr>
          <p:cNvPr id="2" name="Picture 1"/>
          <p:cNvPicPr>
            <a:picLocks noChangeAspect="1"/>
          </p:cNvPicPr>
          <p:nvPr/>
        </p:nvPicPr>
        <p:blipFill>
          <a:blip r:embed="rId3"/>
          <a:stretch>
            <a:fillRect/>
          </a:stretch>
        </p:blipFill>
        <p:spPr>
          <a:xfrm>
            <a:off x="304800" y="301052"/>
            <a:ext cx="3405826" cy="111559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8" name="TextBox 7"/>
          <p:cNvSpPr txBox="1"/>
          <p:nvPr/>
        </p:nvSpPr>
        <p:spPr>
          <a:xfrm>
            <a:off x="457200" y="475283"/>
            <a:ext cx="11430000" cy="2308324"/>
          </a:xfrm>
          <a:prstGeom prst="rect">
            <a:avLst/>
          </a:prstGeom>
          <a:noFill/>
        </p:spPr>
        <p:txBody>
          <a:bodyPr wrap="square" rtlCol="0">
            <a:spAutoFit/>
          </a:bodyPr>
          <a:lstStyle/>
          <a:p>
            <a:r>
              <a:rPr lang="en-US" sz="3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On </a:t>
            </a:r>
            <a:r>
              <a:rPr lang="en-US" sz="3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January 22, 1973</a:t>
            </a:r>
            <a:r>
              <a:rPr lang="en-US" sz="36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 The U.S. Supreme Court, in a 7-2 decision, affirms the legality of a woman's right to have an abortion under the Fourteenth amendment to the Constitution.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258890"/>
            <a:ext cx="10058400" cy="2936005"/>
          </a:xfrm>
          <a:prstGeom prst="rect">
            <a:avLst/>
          </a:prstGeom>
        </p:spPr>
      </p:pic>
    </p:spTree>
    <p:extLst>
      <p:ext uri="{BB962C8B-B14F-4D97-AF65-F5344CB8AC3E}">
        <p14:creationId xmlns:p14="http://schemas.microsoft.com/office/powerpoint/2010/main" val="2219292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8" name="TextBox 7"/>
          <p:cNvSpPr txBox="1"/>
          <p:nvPr/>
        </p:nvSpPr>
        <p:spPr>
          <a:xfrm>
            <a:off x="306528" y="535900"/>
            <a:ext cx="6718668" cy="5786199"/>
          </a:xfrm>
          <a:prstGeom prst="rect">
            <a:avLst/>
          </a:prstGeom>
          <a:noFill/>
        </p:spPr>
        <p:txBody>
          <a:bodyPr wrap="square" rtlCol="0">
            <a:spAutoFit/>
          </a:bodyPr>
          <a:lstStyle/>
          <a:p>
            <a:r>
              <a:rPr lang="en-US" sz="37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Genesis 4:9-10, </a:t>
            </a:r>
          </a:p>
          <a:p>
            <a:r>
              <a:rPr lang="en-US" sz="37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r>
              <a:rPr lang="en-US" sz="3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And the LORD said unto </a:t>
            </a:r>
            <a:r>
              <a:rPr lang="en-US" sz="37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Cain</a:t>
            </a:r>
            <a:r>
              <a:rPr lang="en-US" sz="3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Where is </a:t>
            </a:r>
            <a:r>
              <a:rPr lang="en-US" sz="37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Abel</a:t>
            </a:r>
            <a:r>
              <a:rPr lang="en-US" sz="3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thy brother? And he said, I know not: Am I my brother's keeper?  And he said, What hast thou done? the voice of thy </a:t>
            </a:r>
            <a:r>
              <a:rPr lang="en-US" sz="37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brother's blood</a:t>
            </a:r>
            <a:r>
              <a:rPr lang="en-US" sz="3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700" b="1" dirty="0" err="1">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crieth</a:t>
            </a:r>
            <a:r>
              <a:rPr lang="en-US" sz="3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unto </a:t>
            </a:r>
            <a:r>
              <a:rPr lang="en-US" sz="37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me</a:t>
            </a:r>
            <a:r>
              <a:rPr lang="en-US" sz="3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from the </a:t>
            </a:r>
            <a:r>
              <a:rPr lang="en-US" sz="37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ground</a:t>
            </a:r>
            <a:r>
              <a:rPr lang="en-US" sz="3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pic>
        <p:nvPicPr>
          <p:cNvPr id="2053" name="Picture 5" descr="http://uploads4.wikipaintings.org/images/titian/cain-and-abel-15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2273" y="1143000"/>
            <a:ext cx="4813668" cy="49998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0133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934200"/>
          </a:xfrm>
          <a:prstGeom prst="rect">
            <a:avLst/>
          </a:prstGeom>
          <a:noFill/>
          <a:ln w="9525">
            <a:noFill/>
            <a:miter lim="800000"/>
            <a:headEnd/>
            <a:tailEnd/>
          </a:ln>
          <a:effectLst/>
        </p:spPr>
      </p:pic>
      <p:pic>
        <p:nvPicPr>
          <p:cNvPr id="4" name="Picture 2" descr="Meet the Religious Groups Fighting to Save Abortion Access">
            <a:extLst>
              <a:ext uri="{FF2B5EF4-FFF2-40B4-BE49-F238E27FC236}">
                <a16:creationId xmlns:a16="http://schemas.microsoft.com/office/drawing/2014/main" id="{3CAAC66B-7531-E2E6-3B6F-90EC669BEA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18" r="15368"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D41045E4-6836-4B2A-B363-3D9644D05522}"/>
              </a:ext>
            </a:extLst>
          </p:cNvPr>
          <p:cNvSpPr txBox="1">
            <a:spLocks noChangeArrowheads="1"/>
          </p:cNvSpPr>
          <p:nvPr/>
        </p:nvSpPr>
        <p:spPr>
          <a:xfrm>
            <a:off x="161700" y="3132082"/>
            <a:ext cx="4462852" cy="204846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20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“As the future of Roe v. Wade hangs in the balance, many faith leaders, including people affiliated with religious groups that have historically opposed abortion, are taking a stance and fighting for abortion access.”</a:t>
            </a:r>
            <a:endParaRPr lang="en-US" sz="2000" b="1" i="1" kern="1200"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2">
            <a:extLst>
              <a:ext uri="{FF2B5EF4-FFF2-40B4-BE49-F238E27FC236}">
                <a16:creationId xmlns:a16="http://schemas.microsoft.com/office/drawing/2014/main" id="{C9E85E2B-9E16-EE5F-25F3-79455E9DECF1}"/>
              </a:ext>
            </a:extLst>
          </p:cNvPr>
          <p:cNvSpPr txBox="1">
            <a:spLocks noChangeArrowheads="1"/>
          </p:cNvSpPr>
          <p:nvPr/>
        </p:nvSpPr>
        <p:spPr>
          <a:xfrm>
            <a:off x="161696" y="1676543"/>
            <a:ext cx="5114492" cy="145553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20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“The Episcopal Church, United Methodist Church, Presbyterian Church, and Judaism are a few of the many religious groups that support legal abortion.”</a:t>
            </a:r>
            <a:endParaRPr lang="en-US" sz="2000" b="1" kern="1200"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2">
            <a:extLst>
              <a:ext uri="{FF2B5EF4-FFF2-40B4-BE49-F238E27FC236}">
                <a16:creationId xmlns:a16="http://schemas.microsoft.com/office/drawing/2014/main" id="{1FEAD6D0-58F2-B868-ED9E-03966E837D52}"/>
              </a:ext>
            </a:extLst>
          </p:cNvPr>
          <p:cNvSpPr txBox="1">
            <a:spLocks noChangeArrowheads="1"/>
          </p:cNvSpPr>
          <p:nvPr/>
        </p:nvSpPr>
        <p:spPr>
          <a:xfrm>
            <a:off x="161700" y="5365533"/>
            <a:ext cx="4734823" cy="122063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20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“In a Pew survey, more than 50 percent of people from different religious groups support legal abortion.” </a:t>
            </a:r>
            <a:r>
              <a:rPr lang="en-US" sz="2000" b="1" i="1" dirty="0">
                <a:solidFill>
                  <a:srgbClr val="FFC000"/>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Healthline.com</a:t>
            </a:r>
            <a:endParaRPr lang="en-US" sz="2000" b="1" i="1" kern="1200" dirty="0">
              <a:solidFill>
                <a:srgbClr val="FFC000"/>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2">
            <a:extLst>
              <a:ext uri="{FF2B5EF4-FFF2-40B4-BE49-F238E27FC236}">
                <a16:creationId xmlns:a16="http://schemas.microsoft.com/office/drawing/2014/main" id="{9DA265B5-36AA-8284-DE95-5DB342CE25F1}"/>
              </a:ext>
            </a:extLst>
          </p:cNvPr>
          <p:cNvSpPr txBox="1">
            <a:spLocks noChangeArrowheads="1"/>
          </p:cNvSpPr>
          <p:nvPr/>
        </p:nvSpPr>
        <p:spPr>
          <a:xfrm>
            <a:off x="161698" y="115622"/>
            <a:ext cx="5259525" cy="156092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3400" b="1" kern="1200"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Meet the Religious Groups Fighting to Save Abortion Access</a:t>
            </a:r>
          </a:p>
        </p:txBody>
      </p:sp>
    </p:spTree>
    <p:extLst>
      <p:ext uri="{BB962C8B-B14F-4D97-AF65-F5344CB8AC3E}">
        <p14:creationId xmlns:p14="http://schemas.microsoft.com/office/powerpoint/2010/main" val="403522569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934200"/>
          </a:xfrm>
          <a:prstGeom prst="rect">
            <a:avLst/>
          </a:prstGeom>
          <a:noFill/>
          <a:ln w="9525">
            <a:noFill/>
            <a:miter lim="800000"/>
            <a:headEnd/>
            <a:tailEnd/>
          </a:ln>
          <a:effectLst/>
        </p:spPr>
      </p:pic>
      <p:pic>
        <p:nvPicPr>
          <p:cNvPr id="4" name="Picture 2" descr="Meet the Religious Groups Fighting to Save Abortion Access">
            <a:extLst>
              <a:ext uri="{FF2B5EF4-FFF2-40B4-BE49-F238E27FC236}">
                <a16:creationId xmlns:a16="http://schemas.microsoft.com/office/drawing/2014/main" id="{25F0B32B-BAF8-8032-9376-C5B5B76E4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18" r="15368"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DB22B0BD-3370-40BE-AF89-838ADD0C24AF}"/>
              </a:ext>
            </a:extLst>
          </p:cNvPr>
          <p:cNvSpPr txBox="1">
            <a:spLocks noChangeArrowheads="1"/>
          </p:cNvSpPr>
          <p:nvPr/>
        </p:nvSpPr>
        <p:spPr>
          <a:xfrm>
            <a:off x="161698" y="115622"/>
            <a:ext cx="5259525" cy="156092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3400" b="1" kern="1200"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Meet the Religious Groups Fighting to Save Abortion Access</a:t>
            </a:r>
          </a:p>
        </p:txBody>
      </p:sp>
      <p:sp>
        <p:nvSpPr>
          <p:cNvPr id="6" name="Rectangle 2">
            <a:extLst>
              <a:ext uri="{FF2B5EF4-FFF2-40B4-BE49-F238E27FC236}">
                <a16:creationId xmlns:a16="http://schemas.microsoft.com/office/drawing/2014/main" id="{ABD29B82-9F0D-FCC9-A451-45CB93C1FD97}"/>
              </a:ext>
            </a:extLst>
          </p:cNvPr>
          <p:cNvSpPr txBox="1">
            <a:spLocks noChangeArrowheads="1"/>
          </p:cNvSpPr>
          <p:nvPr/>
        </p:nvSpPr>
        <p:spPr>
          <a:xfrm>
            <a:off x="161699" y="2904928"/>
            <a:ext cx="5125004" cy="193283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20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“While some religious groups, like the Catholic Church or Southern Baptists, oppose abortion in all cases, other groups, like the Episcopal Church and United Methodist Church, support abortion access.”</a:t>
            </a:r>
            <a:endParaRPr lang="en-US" sz="2000" b="1" i="1" kern="1200"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2">
            <a:extLst>
              <a:ext uri="{FF2B5EF4-FFF2-40B4-BE49-F238E27FC236}">
                <a16:creationId xmlns:a16="http://schemas.microsoft.com/office/drawing/2014/main" id="{1E4F8161-5E14-7398-32AA-E9D2759DA453}"/>
              </a:ext>
            </a:extLst>
          </p:cNvPr>
          <p:cNvSpPr txBox="1">
            <a:spLocks noChangeArrowheads="1"/>
          </p:cNvSpPr>
          <p:nvPr/>
        </p:nvSpPr>
        <p:spPr>
          <a:xfrm>
            <a:off x="161696" y="1676544"/>
            <a:ext cx="4515402" cy="122063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20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“Religious leaders from many denominations are working to preserve access to abortion care if Roe v. Wade is overturned.”</a:t>
            </a:r>
            <a:endParaRPr lang="en-US" sz="2000" b="1" kern="1200"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2">
            <a:extLst>
              <a:ext uri="{FF2B5EF4-FFF2-40B4-BE49-F238E27FC236}">
                <a16:creationId xmlns:a16="http://schemas.microsoft.com/office/drawing/2014/main" id="{DFBF678F-65F3-9755-F9A4-643CB865CE96}"/>
              </a:ext>
            </a:extLst>
          </p:cNvPr>
          <p:cNvSpPr txBox="1">
            <a:spLocks noChangeArrowheads="1"/>
          </p:cNvSpPr>
          <p:nvPr/>
        </p:nvSpPr>
        <p:spPr>
          <a:xfrm>
            <a:off x="161696" y="4719146"/>
            <a:ext cx="5724097" cy="20232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20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“On the ground, members of the Religious Coalition for Reproductive Choice have partnered with local clergy and visited abortion clinics to offer spiritual guidance for staff who deal with harassment from anti-abortion protesters.” </a:t>
            </a:r>
            <a:r>
              <a:rPr lang="en-US" sz="2000" b="1" i="1" dirty="0">
                <a:solidFill>
                  <a:srgbClr val="FFC000"/>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Healthline.com</a:t>
            </a:r>
            <a:endParaRPr lang="en-US" sz="2000" b="1" i="1" kern="1200" dirty="0">
              <a:solidFill>
                <a:srgbClr val="FFC000"/>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426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1524002" y="857251"/>
            <a:ext cx="9143999" cy="5143277"/>
          </a:xfrm>
          <a:prstGeom prst="rect">
            <a:avLst/>
          </a:prstGeom>
          <a:noFill/>
          <a:ln w="9525">
            <a:noFill/>
            <a:miter lim="800000"/>
            <a:headEnd/>
            <a:tailEnd/>
          </a:ln>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533400" y="642458"/>
            <a:ext cx="11201400" cy="1200329"/>
          </a:xfrm>
          <a:prstGeom prst="rect">
            <a:avLst/>
          </a:prstGeom>
          <a:noFill/>
        </p:spPr>
        <p:txBody>
          <a:bodyPr wrap="square" rtlCol="0">
            <a:spAutoFit/>
          </a:bodyPr>
          <a:lstStyle/>
          <a:p>
            <a:r>
              <a:rPr lang="en-US" sz="2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June 26, 2016</a:t>
            </a:r>
            <a:r>
              <a:rPr lang="en-US" sz="2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was a very SAD day for America,  It was the day our Supreme Court legalizes gay marriages in America.  The Capital was lit with the colors of the rainbow in celebration of this decision.</a:t>
            </a:r>
          </a:p>
        </p:txBody>
      </p:sp>
      <p:sp>
        <p:nvSpPr>
          <p:cNvPr id="7" name="TextBox 6"/>
          <p:cNvSpPr txBox="1"/>
          <p:nvPr/>
        </p:nvSpPr>
        <p:spPr>
          <a:xfrm>
            <a:off x="533400" y="4813637"/>
            <a:ext cx="11430000" cy="1569660"/>
          </a:xfrm>
          <a:prstGeom prst="rect">
            <a:avLst/>
          </a:prstGeom>
          <a:noFill/>
        </p:spPr>
        <p:txBody>
          <a:bodyPr wrap="square" rtlCol="0">
            <a:spAutoFit/>
          </a:bodyPr>
          <a:lstStyle/>
          <a:p>
            <a:r>
              <a:rPr lang="en-US" sz="2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Quoting Dr David Reagan from his article, “</a:t>
            </a:r>
            <a:r>
              <a:rPr lang="en-US" sz="2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Our Out-of-Control Court</a:t>
            </a:r>
            <a:r>
              <a:rPr lang="en-US" sz="2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"Note the date: </a:t>
            </a:r>
            <a:r>
              <a:rPr lang="en-US" sz="2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June 26, 2015</a:t>
            </a:r>
            <a:r>
              <a:rPr lang="en-US" sz="2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It is the date that should be put on the headstone of our nation because it is the day that </a:t>
            </a:r>
            <a:r>
              <a:rPr lang="en-US" sz="2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America died</a:t>
            </a:r>
            <a:r>
              <a:rPr lang="en-US" sz="2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We have sealed our destruction. We are now a </a:t>
            </a:r>
            <a:r>
              <a:rPr lang="en-US" sz="2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walking-dead nation</a:t>
            </a:r>
            <a:r>
              <a:rPr lang="en-US" sz="2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4232013335"/>
      </p:ext>
    </p:extLst>
  </p:cSld>
  <p:clrMapOvr>
    <a:masterClrMapping/>
  </p:clrMapOvr>
  <mc:AlternateContent xmlns:mc="http://schemas.openxmlformats.org/markup-compatibility/2006" xmlns:p14="http://schemas.microsoft.com/office/powerpoint/2010/main">
    <mc:Choice Requires="p14">
      <p:transition spd="slow" p14:dur="175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A125FFE-08C7-44D4-8276-262ED4476DF4}"/>
              </a:ext>
            </a:extLst>
          </p:cNvPr>
          <p:cNvPicPr>
            <a:picLocks noChangeAspect="1" noChangeArrowheads="1"/>
          </p:cNvPicPr>
          <p:nvPr/>
        </p:nvPicPr>
        <p:blipFill>
          <a:blip r:embed="rId3"/>
          <a:srcRect/>
          <a:stretch>
            <a:fillRect/>
          </a:stretch>
        </p:blipFill>
        <p:spPr bwMode="auto">
          <a:xfrm>
            <a:off x="0" y="0"/>
            <a:ext cx="12192000" cy="6934200"/>
          </a:xfrm>
          <a:prstGeom prst="rect">
            <a:avLst/>
          </a:prstGeom>
          <a:noFill/>
          <a:ln w="9525">
            <a:noFill/>
            <a:miter lim="800000"/>
            <a:headEnd/>
            <a:tailEnd/>
          </a:ln>
          <a:effec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700"/>
            <a:ext cx="91440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8232" y="1371600"/>
            <a:ext cx="3792538"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657226"/>
            <a:ext cx="4691153" cy="1168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73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4.07407E-6 L 0.29792 0.00185 " pathEditMode="relative" rAng="0" ptsTypes="AA">
                                      <p:cBhvr>
                                        <p:cTn id="6" dur="1000" fill="hold"/>
                                        <p:tgtEl>
                                          <p:spTgt spid="8"/>
                                        </p:tgtEl>
                                        <p:attrNameLst>
                                          <p:attrName>ppt_x</p:attrName>
                                          <p:attrName>ppt_y</p:attrName>
                                        </p:attrNameLst>
                                      </p:cBhvr>
                                      <p:rCtr x="14896"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8" name="TextBox 7"/>
          <p:cNvSpPr txBox="1"/>
          <p:nvPr/>
        </p:nvSpPr>
        <p:spPr>
          <a:xfrm>
            <a:off x="8878" y="132078"/>
            <a:ext cx="12192000" cy="584775"/>
          </a:xfrm>
          <a:prstGeom prst="rect">
            <a:avLst/>
          </a:prstGeom>
          <a:noFill/>
        </p:spPr>
        <p:txBody>
          <a:bodyPr wrap="square" rtlCol="0">
            <a:spAutoFit/>
          </a:bodyPr>
          <a:lstStyle/>
          <a:p>
            <a:pPr algn="ct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Merriam-Webster has redefined Marriage as follows:</a:t>
            </a:r>
          </a:p>
        </p:txBody>
      </p:sp>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4792733" cy="51381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029200" y="1371600"/>
            <a:ext cx="6781800" cy="5016758"/>
          </a:xfrm>
          <a:prstGeom prst="rect">
            <a:avLst/>
          </a:prstGeom>
          <a:noFill/>
        </p:spPr>
        <p:txBody>
          <a:bodyPr wrap="square" rtlCol="0">
            <a:spAutoFit/>
          </a:bodyPr>
          <a:lstStyle/>
          <a:p>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1</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 state of being united to a person of the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opposite sex </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as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husband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or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wife</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in a consensual and contractual relationship recognized by law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2</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 state of being </a:t>
            </a:r>
            <a:r>
              <a:rPr lang="en-US" sz="3200" b="1" dirty="0">
                <a:solidFill>
                  <a:srgbClr val="92D05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united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to a </a:t>
            </a:r>
            <a:r>
              <a:rPr lang="en-US" sz="3200" b="1" dirty="0">
                <a:solidFill>
                  <a:srgbClr val="92D05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person</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the </a:t>
            </a:r>
            <a:r>
              <a:rPr lang="en-US" sz="3200" b="1" dirty="0">
                <a:solidFill>
                  <a:srgbClr val="92D05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same sex </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in a relationship </a:t>
            </a:r>
            <a:r>
              <a:rPr lang="en-US" sz="3200" b="1" dirty="0">
                <a:solidFill>
                  <a:srgbClr val="92D05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like that </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of a </a:t>
            </a:r>
            <a:r>
              <a:rPr lang="en-US" sz="3200" b="1" dirty="0">
                <a:solidFill>
                  <a:srgbClr val="92D05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traditional</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marriage &lt;</a:t>
            </a:r>
            <a:r>
              <a:rPr lang="en-US" sz="3200" b="1" dirty="0">
                <a:solidFill>
                  <a:srgbClr val="92D05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same-sex marriage</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&gt;”</a:t>
            </a:r>
          </a:p>
        </p:txBody>
      </p:sp>
    </p:spTree>
    <p:extLst>
      <p:ext uri="{BB962C8B-B14F-4D97-AF65-F5344CB8AC3E}">
        <p14:creationId xmlns:p14="http://schemas.microsoft.com/office/powerpoint/2010/main" val="812409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937700"/>
            <a:ext cx="3143250" cy="28618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455" y="506194"/>
            <a:ext cx="4652492" cy="20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2903251682"/>
              </p:ext>
            </p:extLst>
          </p:nvPr>
        </p:nvGraphicFramePr>
        <p:xfrm>
          <a:off x="3657600" y="3048001"/>
          <a:ext cx="7965192" cy="1314406"/>
        </p:xfrm>
        <a:graphic>
          <a:graphicData uri="http://schemas.openxmlformats.org/presentationml/2006/ole">
            <mc:AlternateContent xmlns:mc="http://schemas.openxmlformats.org/markup-compatibility/2006">
              <mc:Choice xmlns:v="urn:schemas-microsoft-com:vml" Requires="v">
                <p:oleObj name="PhotoImpact" r:id="rId5" imgW="6953040" imgH="1228680" progId="PI3.Image">
                  <p:embed/>
                </p:oleObj>
              </mc:Choice>
              <mc:Fallback>
                <p:oleObj name="PhotoImpact" r:id="rId5" imgW="6953040" imgH="1228680" progId="PI3.Image">
                  <p:embed/>
                  <p:pic>
                    <p:nvPicPr>
                      <p:cNvPr id="4" name="Object 3"/>
                      <p:cNvPicPr/>
                      <p:nvPr/>
                    </p:nvPicPr>
                    <p:blipFill>
                      <a:blip r:embed="rId6"/>
                      <a:stretch>
                        <a:fillRect/>
                      </a:stretch>
                    </p:blipFill>
                    <p:spPr>
                      <a:xfrm>
                        <a:off x="3657600" y="3048001"/>
                        <a:ext cx="7965192" cy="131440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93658672"/>
              </p:ext>
            </p:extLst>
          </p:nvPr>
        </p:nvGraphicFramePr>
        <p:xfrm>
          <a:off x="631401" y="4737276"/>
          <a:ext cx="10896600" cy="1745854"/>
        </p:xfrm>
        <a:graphic>
          <a:graphicData uri="http://schemas.openxmlformats.org/presentationml/2006/ole">
            <mc:AlternateContent xmlns:mc="http://schemas.openxmlformats.org/markup-compatibility/2006">
              <mc:Choice xmlns:v="urn:schemas-microsoft-com:vml" Requires="v">
                <p:oleObj name="PhotoImpact" r:id="rId7" imgW="9283680" imgH="1307880" progId="PI3.Image">
                  <p:embed/>
                </p:oleObj>
              </mc:Choice>
              <mc:Fallback>
                <p:oleObj name="PhotoImpact" r:id="rId7" imgW="9283680" imgH="1307880" progId="PI3.Image">
                  <p:embed/>
                  <p:pic>
                    <p:nvPicPr>
                      <p:cNvPr id="5" name="Object 4"/>
                      <p:cNvPicPr/>
                      <p:nvPr/>
                    </p:nvPicPr>
                    <p:blipFill>
                      <a:blip r:embed="rId8"/>
                      <a:stretch>
                        <a:fillRect/>
                      </a:stretch>
                    </p:blipFill>
                    <p:spPr>
                      <a:xfrm>
                        <a:off x="631401" y="4737276"/>
                        <a:ext cx="10896600" cy="1745854"/>
                      </a:xfrm>
                      <a:prstGeom prst="rect">
                        <a:avLst/>
                      </a:prstGeom>
                    </p:spPr>
                  </p:pic>
                </p:oleObj>
              </mc:Fallback>
            </mc:AlternateContent>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3561" y="506194"/>
            <a:ext cx="2990850" cy="22431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3"/>
          <a:srcRect/>
          <a:stretch>
            <a:fillRect/>
          </a:stretch>
        </p:blipFill>
        <p:spPr bwMode="auto">
          <a:xfrm>
            <a:off x="0" y="148"/>
            <a:ext cx="12192262" cy="6857851"/>
          </a:xfrm>
          <a:prstGeom prst="rect">
            <a:avLst/>
          </a:prstGeom>
          <a:noFill/>
          <a:ln w="9525">
            <a:noFill/>
            <a:miter lim="800000"/>
            <a:headEnd/>
            <a:tailEnd/>
          </a:ln>
          <a:effectLst/>
        </p:spPr>
      </p:pic>
      <p:pic>
        <p:nvPicPr>
          <p:cNvPr id="17410" name="Picture 2" descr="Strange World' To Feature First Openly Gay Teen Romance in Disney Animated  Film - WDW News Today">
            <a:extLst>
              <a:ext uri="{FF2B5EF4-FFF2-40B4-BE49-F238E27FC236}">
                <a16:creationId xmlns:a16="http://schemas.microsoft.com/office/drawing/2014/main" id="{B0BE454C-BD72-E683-4DF7-ABBE57EBE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 y="1905000"/>
            <a:ext cx="6003925" cy="41705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2E5076-82A1-6706-5538-9B8485556F24}"/>
              </a:ext>
            </a:extLst>
          </p:cNvPr>
          <p:cNvSpPr txBox="1"/>
          <p:nvPr/>
        </p:nvSpPr>
        <p:spPr>
          <a:xfrm>
            <a:off x="535436" y="349324"/>
            <a:ext cx="11123164" cy="1077218"/>
          </a:xfrm>
          <a:prstGeom prst="rect">
            <a:avLst/>
          </a:prstGeom>
          <a:noFill/>
        </p:spPr>
        <p:txBody>
          <a:bodyPr wrap="square">
            <a:spAutoFit/>
          </a:bodyPr>
          <a:lstStyle/>
          <a:p>
            <a:pPr algn="l"/>
            <a:r>
              <a:rPr lang="en-US" sz="3200" b="1" i="0" u="none" strike="noStrike" dirty="0">
                <a:solidFill>
                  <a:srgbClr val="FFFF00"/>
                </a:solidFill>
                <a:effectLst/>
                <a:latin typeface="Work Sans" panose="020F0502020204030204" pitchFamily="34" charset="0"/>
              </a:rPr>
              <a:t>Strange World’ To Feature First Openly Gay Teen Romance in Disney Animated Film</a:t>
            </a:r>
          </a:p>
        </p:txBody>
      </p:sp>
      <p:sp>
        <p:nvSpPr>
          <p:cNvPr id="7" name="TextBox 6">
            <a:extLst>
              <a:ext uri="{FF2B5EF4-FFF2-40B4-BE49-F238E27FC236}">
                <a16:creationId xmlns:a16="http://schemas.microsoft.com/office/drawing/2014/main" id="{B3FD52C2-9014-97D8-687C-94E8501AE3BD}"/>
              </a:ext>
            </a:extLst>
          </p:cNvPr>
          <p:cNvSpPr txBox="1"/>
          <p:nvPr/>
        </p:nvSpPr>
        <p:spPr>
          <a:xfrm>
            <a:off x="5662996" y="1546692"/>
            <a:ext cx="6349617" cy="5016758"/>
          </a:xfrm>
          <a:prstGeom prst="rect">
            <a:avLst/>
          </a:prstGeom>
          <a:noFill/>
        </p:spPr>
        <p:txBody>
          <a:bodyPr wrap="square">
            <a:spAutoFit/>
          </a:bodyPr>
          <a:lstStyle/>
          <a:p>
            <a:pPr algn="l"/>
            <a:r>
              <a:rPr lang="en-US" sz="3200" b="1" i="0" u="none" strike="noStrike" dirty="0">
                <a:solidFill>
                  <a:schemeClr val="bg1"/>
                </a:solidFill>
                <a:effectLst/>
                <a:latin typeface="Work Sans" panose="020F0502020204030204" pitchFamily="34" charset="0"/>
              </a:rPr>
              <a:t>“Disney suffered one of its worst theatrical releases ever with its latest animated movie Strange World, which brought in just $18.6 million over the five-day holiday weekend despite being heralded as the first Disney movie to include an openly gay main character.”</a:t>
            </a:r>
          </a:p>
        </p:txBody>
      </p:sp>
    </p:spTree>
    <p:extLst>
      <p:ext uri="{BB962C8B-B14F-4D97-AF65-F5344CB8AC3E}">
        <p14:creationId xmlns:p14="http://schemas.microsoft.com/office/powerpoint/2010/main" val="4232013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3"/>
          <a:srcRect/>
          <a:stretch>
            <a:fillRect/>
          </a:stretch>
        </p:blipFill>
        <p:spPr bwMode="auto">
          <a:xfrm>
            <a:off x="0" y="148"/>
            <a:ext cx="12192262" cy="6857851"/>
          </a:xfrm>
          <a:prstGeom prst="rect">
            <a:avLst/>
          </a:prstGeom>
          <a:noFill/>
          <a:ln w="9525">
            <a:noFill/>
            <a:miter lim="800000"/>
            <a:headEnd/>
            <a:tailEnd/>
          </a:ln>
          <a:effectLst/>
        </p:spPr>
      </p:pic>
      <p:pic>
        <p:nvPicPr>
          <p:cNvPr id="17410" name="Picture 2" descr="Strange World' To Feature First Openly Gay Teen Romance in Disney Animated  Film - WDW News Today">
            <a:extLst>
              <a:ext uri="{FF2B5EF4-FFF2-40B4-BE49-F238E27FC236}">
                <a16:creationId xmlns:a16="http://schemas.microsoft.com/office/drawing/2014/main" id="{B0BE454C-BD72-E683-4DF7-ABBE57EBE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 y="1905000"/>
            <a:ext cx="6003925" cy="41705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2E5076-82A1-6706-5538-9B8485556F24}"/>
              </a:ext>
            </a:extLst>
          </p:cNvPr>
          <p:cNvSpPr txBox="1"/>
          <p:nvPr/>
        </p:nvSpPr>
        <p:spPr>
          <a:xfrm>
            <a:off x="535436" y="349324"/>
            <a:ext cx="11123164" cy="1077218"/>
          </a:xfrm>
          <a:prstGeom prst="rect">
            <a:avLst/>
          </a:prstGeom>
          <a:noFill/>
        </p:spPr>
        <p:txBody>
          <a:bodyPr wrap="square">
            <a:spAutoFit/>
          </a:bodyPr>
          <a:lstStyle/>
          <a:p>
            <a:pPr algn="l"/>
            <a:r>
              <a:rPr lang="en-US" sz="3200" b="1" i="0" u="none" strike="noStrike" dirty="0">
                <a:solidFill>
                  <a:srgbClr val="FFFF00"/>
                </a:solidFill>
                <a:effectLst/>
                <a:latin typeface="Work Sans" panose="020F0502020204030204" pitchFamily="34" charset="0"/>
              </a:rPr>
              <a:t>Strange World’ To Feature First Openly Gay Teen Romance in Disney Animated Film</a:t>
            </a:r>
          </a:p>
        </p:txBody>
      </p:sp>
      <p:sp>
        <p:nvSpPr>
          <p:cNvPr id="7" name="TextBox 6">
            <a:extLst>
              <a:ext uri="{FF2B5EF4-FFF2-40B4-BE49-F238E27FC236}">
                <a16:creationId xmlns:a16="http://schemas.microsoft.com/office/drawing/2014/main" id="{B3FD52C2-9014-97D8-687C-94E8501AE3BD}"/>
              </a:ext>
            </a:extLst>
          </p:cNvPr>
          <p:cNvSpPr txBox="1"/>
          <p:nvPr/>
        </p:nvSpPr>
        <p:spPr>
          <a:xfrm>
            <a:off x="5662996" y="1546692"/>
            <a:ext cx="6349617" cy="5078313"/>
          </a:xfrm>
          <a:prstGeom prst="rect">
            <a:avLst/>
          </a:prstGeom>
          <a:noFill/>
        </p:spPr>
        <p:txBody>
          <a:bodyPr wrap="square">
            <a:spAutoFit/>
          </a:bodyPr>
          <a:lstStyle/>
          <a:p>
            <a:r>
              <a:rPr lang="en-US" sz="3600" b="1" dirty="0">
                <a:solidFill>
                  <a:schemeClr val="bg1"/>
                </a:solidFill>
                <a:latin typeface="Work Sans" panose="020F0502020204030204" pitchFamily="34" charset="0"/>
              </a:rPr>
              <a:t>“The film featured a star-studded cast including voice acting from Jake Gyllenhaal, Dennis Quaid, Lucy Liu, and Gabrielle Union, and sported a massive budget between $120 and $130 million.” </a:t>
            </a:r>
            <a:r>
              <a:rPr lang="en-US" sz="3600" b="1" dirty="0">
                <a:solidFill>
                  <a:srgbClr val="FFFF00"/>
                </a:solidFill>
                <a:latin typeface="Work Sans" panose="020F0502020204030204" pitchFamily="34" charset="0"/>
              </a:rPr>
              <a:t>The Daily Mail writes</a:t>
            </a:r>
            <a:endParaRPr lang="en-US" sz="3600" b="1" i="0" u="none" strike="noStrike" dirty="0">
              <a:solidFill>
                <a:schemeClr val="bg1"/>
              </a:solidFill>
              <a:effectLst/>
              <a:latin typeface="Work Sans" panose="020F0502020204030204" pitchFamily="34" charset="0"/>
            </a:endParaRPr>
          </a:p>
        </p:txBody>
      </p:sp>
    </p:spTree>
    <p:extLst>
      <p:ext uri="{BB962C8B-B14F-4D97-AF65-F5344CB8AC3E}">
        <p14:creationId xmlns:p14="http://schemas.microsoft.com/office/powerpoint/2010/main" val="16155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0" y="2142858"/>
            <a:ext cx="12192000" cy="2554545"/>
          </a:xfrm>
          <a:prstGeom prst="rect">
            <a:avLst/>
          </a:prstGeom>
        </p:spPr>
        <p:txBody>
          <a:bodyPr wrap="square">
            <a:spAutoFit/>
          </a:bodyPr>
          <a:lstStyle/>
          <a:p>
            <a:pPr algn="ctr"/>
            <a:r>
              <a:rPr lang="en-US" sz="80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Has America’s</a:t>
            </a:r>
          </a:p>
          <a:p>
            <a:pPr algn="ctr"/>
            <a:r>
              <a:rPr lang="en-US" sz="80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Judgment begun?</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934200"/>
          </a:xfrm>
          <a:prstGeom prst="rect">
            <a:avLst/>
          </a:prstGeom>
          <a:noFill/>
          <a:ln w="9525">
            <a:noFill/>
            <a:miter lim="800000"/>
            <a:headEnd/>
            <a:tailEnd/>
          </a:ln>
          <a:effectLst/>
        </p:spPr>
      </p:pic>
      <p:sp>
        <p:nvSpPr>
          <p:cNvPr id="6" name="Rectangle 5"/>
          <p:cNvSpPr/>
          <p:nvPr/>
        </p:nvSpPr>
        <p:spPr>
          <a:xfrm>
            <a:off x="5029200" y="197346"/>
            <a:ext cx="6934200" cy="6463308"/>
          </a:xfrm>
          <a:prstGeom prst="rect">
            <a:avLst/>
          </a:prstGeom>
        </p:spPr>
        <p:txBody>
          <a:bodyPr wrap="square">
            <a:spAutoFit/>
          </a:bodyPr>
          <a:lstStyle/>
          <a:p>
            <a:pPr lvl="0"/>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Romans 15:4</a:t>
            </a:r>
          </a:p>
          <a:p>
            <a:pPr lvl="0"/>
            <a:endParaRPr lang="en-US"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“For whatsoever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things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were written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aforetime</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were written for our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learning</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that we through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patience</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comfort </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of the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scriptures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might have hope.”</a:t>
            </a:r>
          </a:p>
        </p:txBody>
      </p:sp>
      <p:pic>
        <p:nvPicPr>
          <p:cNvPr id="2" name="Picture 1"/>
          <p:cNvPicPr>
            <a:picLocks noChangeAspect="1"/>
          </p:cNvPicPr>
          <p:nvPr/>
        </p:nvPicPr>
        <p:blipFill>
          <a:blip r:embed="rId3"/>
          <a:stretch>
            <a:fillRect/>
          </a:stretch>
        </p:blipFill>
        <p:spPr>
          <a:xfrm>
            <a:off x="426570" y="986813"/>
            <a:ext cx="4712964" cy="54696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860587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381000" y="533400"/>
            <a:ext cx="11201400" cy="5878532"/>
          </a:xfrm>
          <a:prstGeom prst="rect">
            <a:avLst/>
          </a:prstGeom>
        </p:spPr>
        <p:txBody>
          <a:bodyPr wrap="square">
            <a:spAutoFit/>
          </a:bodyPr>
          <a:lstStyle/>
          <a:p>
            <a:pPr lvl="0" algn="ctr"/>
            <a:r>
              <a:rPr lang="en-US" sz="4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Jude 1:7-8</a:t>
            </a:r>
          </a:p>
          <a:p>
            <a:pPr lvl="0" algn="ctr"/>
            <a:endParaRPr lang="en-US" sz="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“Even as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Sodom</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Gomorrha</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the cities about them in like manner, giving themselves over to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fornication</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going after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strange flesh</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are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set</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for an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example</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suffering the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vengeance</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eternal fire</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Likewise also these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filthy dreamers defile</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flesh</a:t>
            </a:r>
            <a:r>
              <a:rPr lang="en-US" sz="4000" b="1" dirty="0">
                <a:solidFill>
                  <a:prstClr val="white"/>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despise dominion, and speak evil of dignities.”</a:t>
            </a: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1999" cy="6858000"/>
          </a:xfrm>
          <a:prstGeom prst="rect">
            <a:avLst/>
          </a:prstGeom>
          <a:noFill/>
          <a:ln w="9525">
            <a:noFill/>
            <a:miter lim="800000"/>
            <a:headEnd/>
            <a:tailEnd/>
          </a:ln>
          <a:effectLst/>
        </p:spPr>
      </p:pic>
      <p:sp>
        <p:nvSpPr>
          <p:cNvPr id="6" name="Rectangle 5"/>
          <p:cNvSpPr/>
          <p:nvPr/>
        </p:nvSpPr>
        <p:spPr>
          <a:xfrm>
            <a:off x="276225" y="381000"/>
            <a:ext cx="7315200" cy="5909310"/>
          </a:xfrm>
          <a:prstGeom prst="rect">
            <a:avLst/>
          </a:prstGeom>
        </p:spPr>
        <p:txBody>
          <a:bodyPr wrap="square">
            <a:spAutoFit/>
          </a:bodyPr>
          <a:lstStyle/>
          <a:p>
            <a:pPr lvl="0" algn="ct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Isaiah 26:9</a:t>
            </a:r>
          </a:p>
          <a:p>
            <a:pPr lvl="0" algn="ctr"/>
            <a:endParaRPr lang="en-US"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“With my soul have I desired thee in the night;  yea, with my spirit within me will I seek thee early: for when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thy judgments </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are in the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earth</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 </a:t>
            </a:r>
            <a:r>
              <a:rPr lang="en-US" sz="4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inhabitants</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the world will </a:t>
            </a:r>
            <a:r>
              <a:rPr lang="en-US" sz="4000" b="1" i="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learn righteousness</a:t>
            </a:r>
            <a:r>
              <a:rPr lang="en-US" sz="4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pic>
        <p:nvPicPr>
          <p:cNvPr id="9" name="Picture 8"/>
          <p:cNvPicPr>
            <a:picLocks noChangeAspect="1"/>
          </p:cNvPicPr>
          <p:nvPr/>
        </p:nvPicPr>
        <p:blipFill>
          <a:blip r:embed="rId3"/>
          <a:stretch>
            <a:fillRect/>
          </a:stretch>
        </p:blipFill>
        <p:spPr>
          <a:xfrm>
            <a:off x="7772399" y="864424"/>
            <a:ext cx="4419600" cy="51291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76200"/>
            <a:ext cx="12192000" cy="6934200"/>
          </a:xfrm>
          <a:prstGeom prst="rect">
            <a:avLst/>
          </a:prstGeom>
          <a:noFill/>
          <a:ln w="9525">
            <a:noFill/>
            <a:miter lim="800000"/>
            <a:headEnd/>
            <a:tailEnd/>
          </a:ln>
          <a:effectLst/>
        </p:spPr>
      </p:pic>
      <p:pic>
        <p:nvPicPr>
          <p:cNvPr id="2" name="Picture 1"/>
          <p:cNvPicPr>
            <a:picLocks noChangeAspect="1"/>
          </p:cNvPicPr>
          <p:nvPr/>
        </p:nvPicPr>
        <p:blipFill>
          <a:blip r:embed="rId3"/>
          <a:stretch>
            <a:fillRect/>
          </a:stretch>
        </p:blipFill>
        <p:spPr>
          <a:xfrm>
            <a:off x="381000" y="842315"/>
            <a:ext cx="4457700" cy="51733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6"/>
          <p:cNvSpPr/>
          <p:nvPr/>
        </p:nvSpPr>
        <p:spPr>
          <a:xfrm>
            <a:off x="4799675" y="190023"/>
            <a:ext cx="7010955" cy="6401753"/>
          </a:xfrm>
          <a:prstGeom prst="rect">
            <a:avLst/>
          </a:prstGeom>
        </p:spPr>
        <p:txBody>
          <a:bodyPr wrap="square">
            <a:spAutoFit/>
          </a:bodyPr>
          <a:lstStyle/>
          <a:p>
            <a:pPr lvl="0" algn="ctr"/>
            <a:r>
              <a:rPr lang="en-US" sz="5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Proverbs 26:2 </a:t>
            </a:r>
          </a:p>
          <a:p>
            <a:pPr lvl="0" algn="ctr"/>
            <a:endPar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5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As the bird by wandering, as the swallow by flying, so the </a:t>
            </a:r>
            <a:r>
              <a:rPr lang="en-US" sz="5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curse causeless </a:t>
            </a:r>
            <a:r>
              <a:rPr lang="en-US" sz="5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shall </a:t>
            </a:r>
            <a:r>
              <a:rPr lang="en-US" sz="5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not</a:t>
            </a:r>
            <a:r>
              <a:rPr lang="en-US" sz="5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5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come</a:t>
            </a:r>
            <a:r>
              <a:rPr lang="en-US" sz="5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503122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276948" y="962710"/>
            <a:ext cx="3692788" cy="49325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p:cNvSpPr txBox="1"/>
          <p:nvPr/>
        </p:nvSpPr>
        <p:spPr>
          <a:xfrm>
            <a:off x="4085146" y="158874"/>
            <a:ext cx="7917464" cy="6540252"/>
          </a:xfrm>
          <a:prstGeom prst="rect">
            <a:avLst/>
          </a:prstGeom>
          <a:noFill/>
        </p:spPr>
        <p:txBody>
          <a:bodyPr wrap="square" rtlCol="0">
            <a:spAutoFit/>
          </a:bodyPr>
          <a:lstStyle/>
          <a:p>
            <a:r>
              <a:rPr lang="en-US" sz="2300" b="1"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Public Education Against America</a:t>
            </a:r>
            <a:endParaRPr lang="en-US" sz="23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en-US"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3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Author:  Marlin Maddoux</a:t>
            </a:r>
          </a:p>
          <a:p>
            <a:r>
              <a:rPr lang="en-US" sz="23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“Becoming Muslims in the Seventh Grade” Pg. 20</a:t>
            </a:r>
          </a:p>
          <a:p>
            <a:endParaRPr lang="en-US" sz="12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3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“We discovered that students at the school were required to attend an intensive three-week course in Islam that mandated that they learn the tenets of Islam, study the important figures of the Muslim faith, wear a robe, and read verses from the Koran.  They  had to memorize twenty-five Islamic terms and learn six Islamic (Arabic) phrases, twenty Islamic proverbs, and the Five Pillars of Faith.  They also had to study ten key Islamic prophets and disciples.”</a:t>
            </a:r>
          </a:p>
          <a:p>
            <a:endParaRPr lang="en-US" sz="11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3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“…the students also had to pick a Muslim name out of a list of thirty and go on a make-believe journey-called the Hijj-to Mecca.  </a:t>
            </a:r>
          </a:p>
        </p:txBody>
      </p:sp>
    </p:spTree>
    <p:extLst>
      <p:ext uri="{BB962C8B-B14F-4D97-AF65-F5344CB8AC3E}">
        <p14:creationId xmlns:p14="http://schemas.microsoft.com/office/powerpoint/2010/main" val="27374781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9262D18-E2FB-4508-903C-7D199F84DEFD}"/>
              </a:ext>
            </a:extLst>
          </p:cNvPr>
          <p:cNvPicPr>
            <a:picLocks noChangeAspect="1" noChangeArrowheads="1"/>
          </p:cNvPicPr>
          <p:nvPr/>
        </p:nvPicPr>
        <p:blipFill>
          <a:blip r:embed="rId2"/>
          <a:srcRect/>
          <a:stretch>
            <a:fillRect/>
          </a:stretch>
        </p:blipFill>
        <p:spPr bwMode="auto">
          <a:xfrm>
            <a:off x="0" y="0"/>
            <a:ext cx="12192000" cy="6934200"/>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F509273B-C8A8-C0D9-F803-8B7BED402769}"/>
              </a:ext>
            </a:extLst>
          </p:cNvPr>
          <p:cNvSpPr>
            <a:spLocks noChangeArrowheads="1"/>
          </p:cNvSpPr>
          <p:nvPr/>
        </p:nvSpPr>
        <p:spPr bwMode="auto">
          <a:xfrm>
            <a:off x="1135301" y="366725"/>
            <a:ext cx="4964557" cy="769441"/>
          </a:xfrm>
          <a:prstGeom prst="rect">
            <a:avLst/>
          </a:prstGeom>
          <a:noFill/>
          <a:ln w="9525">
            <a:noFill/>
            <a:miter lim="800000"/>
            <a:headEnd/>
            <a:tailEnd/>
          </a:ln>
        </p:spPr>
        <p:txBody>
          <a:bodyPr wrap="square">
            <a:spAutoFit/>
          </a:bodyPr>
          <a:lstStyle/>
          <a:p>
            <a:pPr algn="ctr" eaLnBrk="1" hangingPunct="1">
              <a:defRPr/>
            </a:pPr>
            <a:r>
              <a:rPr lang="en-US" sz="4400"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Visit our website</a:t>
            </a:r>
            <a:r>
              <a:rPr lang="en-US" sz="4400"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cs typeface="ＭＳ Ｐゴシック" charset="0"/>
              </a:rPr>
              <a:t>:</a:t>
            </a:r>
          </a:p>
        </p:txBody>
      </p:sp>
      <p:pic>
        <p:nvPicPr>
          <p:cNvPr id="13" name="Picture 12">
            <a:extLst>
              <a:ext uri="{FF2B5EF4-FFF2-40B4-BE49-F238E27FC236}">
                <a16:creationId xmlns:a16="http://schemas.microsoft.com/office/drawing/2014/main" id="{8E60BD89-90BA-963D-5711-864EDDC60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524720"/>
            <a:ext cx="9829800" cy="163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014E771E-C9EC-305F-E7D2-C0471EAF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75" y="1448913"/>
            <a:ext cx="5300952" cy="42041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ext uri="{91240B29-F687-4f45-9708-019B960494DF}"/>
            <a:ext uri="{AF507438-7753-43e0-B8FC-AC1667EBCBE1}"/>
          </a:extLst>
        </p:spPr>
      </p:pic>
      <p:graphicFrame>
        <p:nvGraphicFramePr>
          <p:cNvPr id="15" name="Object 14">
            <a:extLst>
              <a:ext uri="{FF2B5EF4-FFF2-40B4-BE49-F238E27FC236}">
                <a16:creationId xmlns:a16="http://schemas.microsoft.com/office/drawing/2014/main" id="{26DA3CC3-EF4E-9B8E-06D7-3339067FBFBE}"/>
              </a:ext>
            </a:extLst>
          </p:cNvPr>
          <p:cNvGraphicFramePr>
            <a:graphicFrameLocks noChangeAspect="1"/>
          </p:cNvGraphicFramePr>
          <p:nvPr/>
        </p:nvGraphicFramePr>
        <p:xfrm>
          <a:off x="8667170" y="2077419"/>
          <a:ext cx="2799755" cy="1713641"/>
        </p:xfrm>
        <a:graphic>
          <a:graphicData uri="http://schemas.openxmlformats.org/presentationml/2006/ole">
            <mc:AlternateContent xmlns:mc="http://schemas.openxmlformats.org/markup-compatibility/2006">
              <mc:Choice xmlns:v="urn:schemas-microsoft-com:vml" Requires="v">
                <p:oleObj name="PhotoImpact" r:id="rId5" imgW="3314520" imgH="2028600" progId="PI3.Image">
                  <p:embed/>
                </p:oleObj>
              </mc:Choice>
              <mc:Fallback>
                <p:oleObj name="PhotoImpact" r:id="rId5" imgW="3314520" imgH="2028600" progId="PI3.Image">
                  <p:embed/>
                  <p:pic>
                    <p:nvPicPr>
                      <p:cNvPr id="5" name="Object 4">
                        <a:extLst>
                          <a:ext uri="{FF2B5EF4-FFF2-40B4-BE49-F238E27FC236}">
                            <a16:creationId xmlns:a16="http://schemas.microsoft.com/office/drawing/2014/main" id="{57723B72-D66E-4385-4FFE-8AE1880EBEB1}"/>
                          </a:ext>
                        </a:extLst>
                      </p:cNvPr>
                      <p:cNvPicPr/>
                      <p:nvPr/>
                    </p:nvPicPr>
                    <p:blipFill>
                      <a:blip r:embed="rId6"/>
                      <a:stretch>
                        <a:fillRect/>
                      </a:stretch>
                    </p:blipFill>
                    <p:spPr>
                      <a:xfrm>
                        <a:off x="8667170" y="2077419"/>
                        <a:ext cx="2799755" cy="1713641"/>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BE212F0-AB01-CA2A-64E2-70BF0D622AB6}"/>
              </a:ext>
            </a:extLst>
          </p:cNvPr>
          <p:cNvGraphicFramePr>
            <a:graphicFrameLocks noChangeAspect="1"/>
          </p:cNvGraphicFramePr>
          <p:nvPr/>
        </p:nvGraphicFramePr>
        <p:xfrm>
          <a:off x="8177565" y="3957584"/>
          <a:ext cx="3733459" cy="2666529"/>
        </p:xfrm>
        <a:graphic>
          <a:graphicData uri="http://schemas.openxmlformats.org/presentationml/2006/ole">
            <mc:AlternateContent xmlns:mc="http://schemas.openxmlformats.org/markup-compatibility/2006">
              <mc:Choice xmlns:v="urn:schemas-microsoft-com:vml" Requires="v">
                <p:oleObj name="PhotoImpact" r:id="rId7" imgW="5648040" imgH="4314600" progId="PI3.Image">
                  <p:embed/>
                </p:oleObj>
              </mc:Choice>
              <mc:Fallback>
                <p:oleObj name="PhotoImpact" r:id="rId7" imgW="5648040" imgH="4314600" progId="PI3.Image">
                  <p:embed/>
                  <p:pic>
                    <p:nvPicPr>
                      <p:cNvPr id="6" name="Object 5">
                        <a:extLst>
                          <a:ext uri="{FF2B5EF4-FFF2-40B4-BE49-F238E27FC236}">
                            <a16:creationId xmlns:a16="http://schemas.microsoft.com/office/drawing/2014/main" id="{1EDC30EF-F926-42B4-4817-AD65564AD13E}"/>
                          </a:ext>
                        </a:extLst>
                      </p:cNvPr>
                      <p:cNvPicPr/>
                      <p:nvPr/>
                    </p:nvPicPr>
                    <p:blipFill>
                      <a:blip r:embed="rId8"/>
                      <a:stretch>
                        <a:fillRect/>
                      </a:stretch>
                    </p:blipFill>
                    <p:spPr>
                      <a:xfrm>
                        <a:off x="8177565" y="3957584"/>
                        <a:ext cx="3733459" cy="2666529"/>
                      </a:xfrm>
                      <a:prstGeom prst="rect">
                        <a:avLst/>
                      </a:prstGeom>
                    </p:spPr>
                  </p:pic>
                </p:oleObj>
              </mc:Fallback>
            </mc:AlternateContent>
          </a:graphicData>
        </a:graphic>
      </p:graphicFrame>
      <p:grpSp>
        <p:nvGrpSpPr>
          <p:cNvPr id="17" name="Group 16">
            <a:extLst>
              <a:ext uri="{FF2B5EF4-FFF2-40B4-BE49-F238E27FC236}">
                <a16:creationId xmlns:a16="http://schemas.microsoft.com/office/drawing/2014/main" id="{BEC861DE-FC28-2613-37D9-7AF9F044A417}"/>
              </a:ext>
            </a:extLst>
          </p:cNvPr>
          <p:cNvGrpSpPr/>
          <p:nvPr/>
        </p:nvGrpSpPr>
        <p:grpSpPr>
          <a:xfrm>
            <a:off x="5348034" y="447209"/>
            <a:ext cx="3219709" cy="5453721"/>
            <a:chOff x="5029200" y="93201"/>
            <a:chExt cx="2592242" cy="5203252"/>
          </a:xfrm>
        </p:grpSpPr>
        <p:pic>
          <p:nvPicPr>
            <p:cNvPr id="18" name="Picture 93">
              <a:extLst>
                <a:ext uri="{FF2B5EF4-FFF2-40B4-BE49-F238E27FC236}">
                  <a16:creationId xmlns:a16="http://schemas.microsoft.com/office/drawing/2014/main" id="{116914BD-14DB-3BF5-1ED9-59C0D6BF17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8690" y="1834797"/>
              <a:ext cx="1814695" cy="18146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97" descr="Facebook logo and symbol, meaning, history, PNG">
              <a:extLst>
                <a:ext uri="{FF2B5EF4-FFF2-40B4-BE49-F238E27FC236}">
                  <a16:creationId xmlns:a16="http://schemas.microsoft.com/office/drawing/2014/main" id="{4119BC0E-30B9-AA7D-90F0-B3F2CF4E680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9200" y="93201"/>
              <a:ext cx="2592242" cy="18146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9" descr="Twitter - Free social media icons">
              <a:extLst>
                <a:ext uri="{FF2B5EF4-FFF2-40B4-BE49-F238E27FC236}">
                  <a16:creationId xmlns:a16="http://schemas.microsoft.com/office/drawing/2014/main" id="{9774B347-9466-7563-A36D-14687277C7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2556" y="3649492"/>
              <a:ext cx="1646961" cy="16469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1" name="Picture 2" descr="Donald Trump's 'Truth Social' Social Media App Now Available On iPhone:  Features And More">
            <a:extLst>
              <a:ext uri="{FF2B5EF4-FFF2-40B4-BE49-F238E27FC236}">
                <a16:creationId xmlns:a16="http://schemas.microsoft.com/office/drawing/2014/main" id="{44011CC7-13DF-5B7C-786C-BB09E6EE98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78625" y="366725"/>
            <a:ext cx="1470361" cy="147036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624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76200"/>
            <a:ext cx="12191999" cy="6934200"/>
          </a:xfrm>
          <a:prstGeom prst="rect">
            <a:avLst/>
          </a:prstGeom>
          <a:noFill/>
          <a:ln w="9525">
            <a:noFill/>
            <a:miter lim="800000"/>
            <a:headEnd/>
            <a:tailEnd/>
          </a:ln>
          <a:effectLst/>
        </p:spPr>
      </p:pic>
      <p:pic>
        <p:nvPicPr>
          <p:cNvPr id="11269" name="Picture 5" descr="Cover Image"/>
          <p:cNvPicPr>
            <a:picLocks noChangeAspect="1" noChangeArrowheads="1"/>
          </p:cNvPicPr>
          <p:nvPr/>
        </p:nvPicPr>
        <p:blipFill>
          <a:blip r:embed="rId3"/>
          <a:srcRect/>
          <a:stretch>
            <a:fillRect/>
          </a:stretch>
        </p:blipFill>
        <p:spPr bwMode="auto">
          <a:xfrm>
            <a:off x="8363648" y="879072"/>
            <a:ext cx="3620897" cy="50998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p:cNvSpPr txBox="1"/>
          <p:nvPr/>
        </p:nvSpPr>
        <p:spPr>
          <a:xfrm>
            <a:off x="417703" y="240037"/>
            <a:ext cx="7888097" cy="6301725"/>
          </a:xfrm>
          <a:prstGeom prst="rect">
            <a:avLst/>
          </a:prstGeom>
          <a:noFill/>
        </p:spPr>
        <p:txBody>
          <a:bodyPr wrap="square" rtlCol="0">
            <a:spAutoFit/>
          </a:bodyPr>
          <a:lstStyle/>
          <a:p>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r>
              <a:rPr lang="en-US" sz="2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Public</a:t>
            </a:r>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Education Against America”</a:t>
            </a:r>
          </a:p>
          <a:p>
            <a:r>
              <a:rPr lang="en-US"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“Becoming Muslims in the Seventh Grade” Author:  Marlin Maddoux, Pg 20.</a:t>
            </a:r>
          </a:p>
          <a:p>
            <a:endParaRPr lang="en-US" sz="1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r>
              <a:rPr lang="en-US" sz="2800" b="1" i="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From the beginning, you and your classmates will become Muslims</a:t>
            </a:r>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p>
          <a:p>
            <a:endParaRPr lang="en-US" sz="11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Dressing as a Muslim and trying to be involved will increase your learning and enjoyment.  </a:t>
            </a:r>
            <a:r>
              <a:rPr lang="en-US" sz="2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Across the Centuries </a:t>
            </a:r>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is the name of the text book used for the course.  Described as a social studies/history book, it has been adopted by the California school system.”</a:t>
            </a:r>
          </a:p>
          <a:p>
            <a:endParaRPr lang="en-US" sz="105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The textbook Publisher is Houghton Mifflin Company.</a:t>
            </a:r>
            <a:endParaRPr lang="en-US"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0565953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pic>
        <p:nvPicPr>
          <p:cNvPr id="7" name="Picture 6" descr="Islamic-Faith-US-School.jpg"/>
          <p:cNvPicPr>
            <a:picLocks noChangeAspect="1"/>
          </p:cNvPicPr>
          <p:nvPr/>
        </p:nvPicPr>
        <p:blipFill>
          <a:blip r:embed="rId3" cstate="print"/>
          <a:stretch>
            <a:fillRect/>
          </a:stretch>
        </p:blipFill>
        <p:spPr>
          <a:xfrm>
            <a:off x="3360218" y="1026440"/>
            <a:ext cx="3964265" cy="5242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descr="Islamic-Faith-US-School-1st-Piliar.jpg"/>
          <p:cNvPicPr>
            <a:picLocks noChangeAspect="1"/>
          </p:cNvPicPr>
          <p:nvPr/>
        </p:nvPicPr>
        <p:blipFill>
          <a:blip r:embed="rId4" cstate="print"/>
          <a:stretch>
            <a:fillRect/>
          </a:stretch>
        </p:blipFill>
        <p:spPr>
          <a:xfrm>
            <a:off x="3316360" y="971550"/>
            <a:ext cx="4162183" cy="52976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descr="Islamic-Faith-US-School-2nd-Piliar.jpg"/>
          <p:cNvPicPr>
            <a:picLocks noChangeAspect="1"/>
          </p:cNvPicPr>
          <p:nvPr/>
        </p:nvPicPr>
        <p:blipFill>
          <a:blip r:embed="rId5" cstate="print"/>
          <a:stretch>
            <a:fillRect/>
          </a:stretch>
        </p:blipFill>
        <p:spPr>
          <a:xfrm>
            <a:off x="3316360" y="963672"/>
            <a:ext cx="4210047" cy="5243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descr="Islamic-Faith-US-School-4th-Piliar.jpg"/>
          <p:cNvPicPr>
            <a:picLocks noChangeAspect="1"/>
          </p:cNvPicPr>
          <p:nvPr/>
        </p:nvPicPr>
        <p:blipFill>
          <a:blip r:embed="rId6" cstate="print"/>
          <a:stretch>
            <a:fillRect/>
          </a:stretch>
        </p:blipFill>
        <p:spPr>
          <a:xfrm>
            <a:off x="3325549" y="1026440"/>
            <a:ext cx="4227637" cy="5318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descr="Islamic-Faith-US-School-5th-Piliar.jpg"/>
          <p:cNvPicPr>
            <a:picLocks noChangeAspect="1"/>
          </p:cNvPicPr>
          <p:nvPr/>
        </p:nvPicPr>
        <p:blipFill>
          <a:blip r:embed="rId7" cstate="print"/>
          <a:stretch>
            <a:fillRect/>
          </a:stretch>
        </p:blipFill>
        <p:spPr>
          <a:xfrm>
            <a:off x="3181350" y="838200"/>
            <a:ext cx="4912085" cy="6200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descr="Islamic-Faith-US-School-Pray-Postitions.jpg"/>
          <p:cNvPicPr>
            <a:picLocks noChangeAspect="1"/>
          </p:cNvPicPr>
          <p:nvPr/>
        </p:nvPicPr>
        <p:blipFill>
          <a:blip r:embed="rId8"/>
          <a:stretch>
            <a:fillRect/>
          </a:stretch>
        </p:blipFill>
        <p:spPr>
          <a:xfrm>
            <a:off x="-38100" y="82309"/>
            <a:ext cx="12268200" cy="6775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63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par>
                          <p:cTn id="16" fill="hold">
                            <p:stCondLst>
                              <p:cond delay="1000"/>
                            </p:stCondLst>
                            <p:childTnLst>
                              <p:par>
                                <p:cTn id="17" presetID="37"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childTnLst>
                          </p:cTn>
                        </p:par>
                        <p:par>
                          <p:cTn id="28" fill="hold">
                            <p:stCondLst>
                              <p:cond delay="1000"/>
                            </p:stCondLst>
                            <p:childTnLst>
                              <p:par>
                                <p:cTn id="29" presetID="37"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par>
                          <p:cTn id="40" fill="hold">
                            <p:stCondLst>
                              <p:cond delay="1000"/>
                            </p:stCondLst>
                            <p:childTnLst>
                              <p:par>
                                <p:cTn id="41" presetID="3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900" decel="100000" fill="hold"/>
                                        <p:tgtEl>
                                          <p:spTgt spid="10"/>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000"/>
                            </p:stCondLst>
                            <p:childTnLst>
                              <p:par>
                                <p:cTn id="53" presetID="37"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900" decel="100000" fill="hold"/>
                                        <p:tgtEl>
                                          <p:spTgt spid="1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9" name="TextBox 8"/>
          <p:cNvSpPr txBox="1"/>
          <p:nvPr/>
        </p:nvSpPr>
        <p:spPr>
          <a:xfrm>
            <a:off x="4724400" y="914400"/>
            <a:ext cx="7239000" cy="5262979"/>
          </a:xfrm>
          <a:prstGeom prst="rect">
            <a:avLst/>
          </a:prstGeom>
          <a:noFill/>
        </p:spPr>
        <p:txBody>
          <a:bodyPr wrap="square" rtlCol="0">
            <a:spAutoFit/>
          </a:bodyPr>
          <a:lstStyle/>
          <a:p>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2 Kings 24:19</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he did that which was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evil</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in the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sight</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the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LORD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according to all that </a:t>
            </a:r>
            <a:r>
              <a:rPr lang="en-US" sz="3200" b="1" dirty="0" err="1">
                <a:solidFill>
                  <a:srgbClr val="FFC0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Jehoiakim</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had done. </a:t>
            </a:r>
          </a:p>
          <a:p>
            <a:endParaRPr lang="en-US" sz="1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2 Chronicles 36:5</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200" b="1" dirty="0" err="1">
                <a:solidFill>
                  <a:srgbClr val="FFC0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Jehoiakim</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was twenty and five years old when he began to reign, and he reigned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eleven</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years in Jerusalem: and he did that which was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evil</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in the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sight</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the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LORD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his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God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p>
        </p:txBody>
      </p:sp>
      <p:pic>
        <p:nvPicPr>
          <p:cNvPr id="3076" name="Picture 4" descr="http://kevingriggs.files.wordpress.com/2011/08/jehoiakim-burns-scr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267200" cy="52722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3341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9" name="TextBox 8"/>
          <p:cNvSpPr txBox="1"/>
          <p:nvPr/>
        </p:nvSpPr>
        <p:spPr>
          <a:xfrm>
            <a:off x="228600" y="533400"/>
            <a:ext cx="7467600" cy="6001643"/>
          </a:xfrm>
          <a:prstGeom prst="rect">
            <a:avLst/>
          </a:prstGeom>
          <a:noFill/>
        </p:spPr>
        <p:txBody>
          <a:bodyPr wrap="square" rtlCol="0">
            <a:spAutoFit/>
          </a:bodyPr>
          <a:lstStyle/>
          <a:p>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Daniel 1:1,2</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“In the third year of the reign of </a:t>
            </a:r>
            <a:r>
              <a:rPr lang="en-US" sz="3200" b="1" dirty="0" err="1">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Jehoiakim</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king of Judah came Nebuchadnezzar king of Babylon unto Jerusalem, and besieged it.  And the Lord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gave </a:t>
            </a:r>
            <a:r>
              <a:rPr lang="en-US" sz="3200" b="1" dirty="0" err="1">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Jehoiakim</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king </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of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Judah</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into his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hand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with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part</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the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vessels</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the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house</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God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which he carried into the land of Shinar to the house of his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god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he brought the vessels into the treasure house of his </a:t>
            </a:r>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god</a:t>
            </a:r>
            <a:r>
              <a:rPr lang="en-US" sz="32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pic>
        <p:nvPicPr>
          <p:cNvPr id="12" name="Picture 4" descr="http://kevingriggs.files.wordpress.com/2011/08/jehoiakim-burns-scr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088" y="816427"/>
            <a:ext cx="4229100" cy="52251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804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1" y="-76200"/>
            <a:ext cx="12191999" cy="6945297"/>
          </a:xfrm>
          <a:prstGeom prst="rect">
            <a:avLst/>
          </a:prstGeom>
          <a:noFill/>
          <a:ln w="9525">
            <a:noFill/>
            <a:miter lim="800000"/>
            <a:headEnd/>
            <a:tailEnd/>
          </a:ln>
          <a:effectLst/>
        </p:spPr>
      </p:pic>
      <p:sp>
        <p:nvSpPr>
          <p:cNvPr id="6" name="Rectangle 5"/>
          <p:cNvSpPr/>
          <p:nvPr/>
        </p:nvSpPr>
        <p:spPr>
          <a:xfrm>
            <a:off x="4572000" y="458956"/>
            <a:ext cx="7467600" cy="5940088"/>
          </a:xfrm>
          <a:prstGeom prst="rect">
            <a:avLst/>
          </a:prstGeom>
        </p:spPr>
        <p:txBody>
          <a:bodyPr wrap="square">
            <a:spAutoFit/>
          </a:bodyPr>
          <a:lstStyle/>
          <a:p>
            <a:pPr lvl="0"/>
            <a:r>
              <a:rPr lang="en-US" sz="3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Romans 1:18-20</a:t>
            </a:r>
          </a:p>
          <a:p>
            <a:pPr lvl="0"/>
            <a:endParaRPr lang="en-US" sz="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28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“For the wrath of God is revealed from heaven against all ungodliness and unrighteousness of men, who hold the truth in unrighteousness;. Because that which may be known of God is manifest in them; for God hath shewed it unto them.  For the invisible things of him from the creation of the world are clearly seen, being understood by the things that are made, [even] his eternal power and Godhead; so that they are without excuse:”</a:t>
            </a:r>
          </a:p>
        </p:txBody>
      </p:sp>
      <p:pic>
        <p:nvPicPr>
          <p:cNvPr id="9" name="Picture 8"/>
          <p:cNvPicPr>
            <a:picLocks noChangeAspect="1"/>
          </p:cNvPicPr>
          <p:nvPr/>
        </p:nvPicPr>
        <p:blipFill>
          <a:blip r:embed="rId3"/>
          <a:stretch>
            <a:fillRect/>
          </a:stretch>
        </p:blipFill>
        <p:spPr>
          <a:xfrm>
            <a:off x="381000" y="1053765"/>
            <a:ext cx="4191000" cy="48638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0528314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476248" y="609600"/>
            <a:ext cx="7429502" cy="5878532"/>
          </a:xfrm>
          <a:prstGeom prst="rect">
            <a:avLst/>
          </a:prstGeom>
        </p:spPr>
        <p:txBody>
          <a:bodyPr wrap="square">
            <a:spAutoFit/>
          </a:bodyPr>
          <a:lstStyle/>
          <a:p>
            <a:pPr lvl="0"/>
            <a:r>
              <a:rPr lang="en-US" sz="36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Romans 1:21-23</a:t>
            </a:r>
          </a:p>
          <a:p>
            <a:pPr lvl="0"/>
            <a:endParaRPr lang="en-US" sz="1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3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“Because that, when they knew God, they glorified [him] not as God, neither were thankful; but became vain in their imaginations, and their foolish heart was darkened.  Professing themselves to be wise, they became fools,  And changed the glory of the </a:t>
            </a:r>
            <a:r>
              <a:rPr lang="en-US" sz="3000" b="1" dirty="0" err="1">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uncorruptible</a:t>
            </a:r>
            <a:r>
              <a:rPr lang="en-US" sz="3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God into an image made like to corruptible man, and to birds, and </a:t>
            </a:r>
            <a:r>
              <a:rPr lang="en-US" sz="3000" b="1" dirty="0" err="1">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fourfooted</a:t>
            </a:r>
            <a:r>
              <a:rPr lang="en-US" sz="3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beasts, and creeping things.”</a:t>
            </a:r>
          </a:p>
        </p:txBody>
      </p:sp>
      <p:pic>
        <p:nvPicPr>
          <p:cNvPr id="9" name="Picture 8"/>
          <p:cNvPicPr>
            <a:picLocks noChangeAspect="1"/>
          </p:cNvPicPr>
          <p:nvPr/>
        </p:nvPicPr>
        <p:blipFill>
          <a:blip r:embed="rId3"/>
          <a:stretch>
            <a:fillRect/>
          </a:stretch>
        </p:blipFill>
        <p:spPr>
          <a:xfrm>
            <a:off x="7905750" y="941803"/>
            <a:ext cx="4286250" cy="49743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9659405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4572000" y="335845"/>
            <a:ext cx="7467599" cy="6186309"/>
          </a:xfrm>
          <a:prstGeom prst="rect">
            <a:avLst/>
          </a:prstGeom>
        </p:spPr>
        <p:txBody>
          <a:bodyPr wrap="square">
            <a:spAutoFit/>
          </a:bodyPr>
          <a:lstStyle/>
          <a:p>
            <a:pPr lvl="0"/>
            <a:r>
              <a:rPr lang="en-US" sz="2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Romans 1:24-26</a:t>
            </a:r>
          </a:p>
          <a:p>
            <a:pPr lvl="0"/>
            <a:endParaRPr lang="en-US" sz="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3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“Wherefore God also gave them up to uncleanness through the lusts of their own hearts, to </a:t>
            </a:r>
            <a:r>
              <a:rPr lang="en-US" sz="3000" b="1" dirty="0" err="1">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dishonour</a:t>
            </a:r>
            <a:r>
              <a:rPr lang="en-US" sz="30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their own bodies between themselves:  Who changed the truth of God into a lie, and worshipped and served the creature more than the Creator, who is blessed for ever. Amen.  For this cause God gave them up unto vile affections: for even their women did change the natural use into that which is against nature:”</a:t>
            </a:r>
          </a:p>
        </p:txBody>
      </p:sp>
      <p:pic>
        <p:nvPicPr>
          <p:cNvPr id="9" name="Picture 8"/>
          <p:cNvPicPr>
            <a:picLocks noChangeAspect="1"/>
          </p:cNvPicPr>
          <p:nvPr/>
        </p:nvPicPr>
        <p:blipFill>
          <a:blip r:embed="rId3"/>
          <a:stretch>
            <a:fillRect/>
          </a:stretch>
        </p:blipFill>
        <p:spPr>
          <a:xfrm>
            <a:off x="425878" y="1038318"/>
            <a:ext cx="4229100" cy="49080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01075871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76200"/>
            <a:ext cx="12192000" cy="6934200"/>
          </a:xfrm>
          <a:prstGeom prst="rect">
            <a:avLst/>
          </a:prstGeom>
          <a:noFill/>
          <a:ln w="9525">
            <a:noFill/>
            <a:miter lim="800000"/>
            <a:headEnd/>
            <a:tailEnd/>
          </a:ln>
          <a:effectLst/>
        </p:spPr>
      </p:pic>
      <p:pic>
        <p:nvPicPr>
          <p:cNvPr id="9" name="Picture 8"/>
          <p:cNvPicPr>
            <a:picLocks noChangeAspect="1"/>
          </p:cNvPicPr>
          <p:nvPr/>
        </p:nvPicPr>
        <p:blipFill>
          <a:blip r:embed="rId3"/>
          <a:stretch>
            <a:fillRect/>
          </a:stretch>
        </p:blipFill>
        <p:spPr>
          <a:xfrm>
            <a:off x="8077200" y="1087221"/>
            <a:ext cx="4035647" cy="46835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p:cNvSpPr/>
          <p:nvPr/>
        </p:nvSpPr>
        <p:spPr>
          <a:xfrm>
            <a:off x="378047" y="159246"/>
            <a:ext cx="7620000" cy="6463308"/>
          </a:xfrm>
          <a:prstGeom prst="rect">
            <a:avLst/>
          </a:prstGeom>
        </p:spPr>
        <p:txBody>
          <a:bodyPr wrap="square">
            <a:spAutoFit/>
          </a:bodyPr>
          <a:lstStyle/>
          <a:p>
            <a:pPr lvl="0"/>
            <a:r>
              <a:rPr lang="en-US" sz="2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Romans 1:27-29</a:t>
            </a:r>
          </a:p>
          <a:p>
            <a:pPr lvl="0"/>
            <a:endParaRPr lang="en-US" sz="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2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“And likewise also the men, leaving the natural use of the woman, burned in their lust one toward another; men with men working that which is unseemly, and receiving in themselves that </a:t>
            </a:r>
            <a:r>
              <a:rPr lang="en-US" sz="2700" b="1" dirty="0" err="1">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recompence</a:t>
            </a:r>
            <a:r>
              <a:rPr lang="en-US" sz="27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of their error which was meet.  And even as they did not like to retain God in [their] knowledge, God gave them over to a reprobate mind, to do those things which are not convenient;  Being filled with all unrighteousness, fornication, wickedness, covetousness, maliciousness; full of envy, murder, debate, deceit, malignity; whisperers,”</a:t>
            </a:r>
          </a:p>
        </p:txBody>
      </p:sp>
    </p:spTree>
    <p:extLst>
      <p:ext uri="{BB962C8B-B14F-4D97-AF65-F5344CB8AC3E}">
        <p14:creationId xmlns:p14="http://schemas.microsoft.com/office/powerpoint/2010/main" val="193344427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1"/>
            <a:ext cx="12192000" cy="6857999"/>
          </a:xfrm>
          <a:prstGeom prst="rect">
            <a:avLst/>
          </a:prstGeom>
          <a:noFill/>
          <a:ln w="9525">
            <a:noFill/>
            <a:miter lim="800000"/>
            <a:headEnd/>
            <a:tailEnd/>
          </a:ln>
          <a:effectLst/>
        </p:spPr>
      </p:pic>
      <p:sp>
        <p:nvSpPr>
          <p:cNvPr id="6" name="Rectangle 5"/>
          <p:cNvSpPr/>
          <p:nvPr/>
        </p:nvSpPr>
        <p:spPr>
          <a:xfrm>
            <a:off x="1524001" y="2571751"/>
            <a:ext cx="9201149" cy="1938992"/>
          </a:xfrm>
          <a:prstGeom prst="rect">
            <a:avLst/>
          </a:prstGeom>
        </p:spPr>
        <p:txBody>
          <a:bodyPr wrap="square">
            <a:spAutoFit/>
          </a:bodyPr>
          <a:lstStyle/>
          <a:p>
            <a:pPr algn="ctr"/>
            <a:r>
              <a:rPr lang="en-US" sz="60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America’s only Hope</a:t>
            </a:r>
          </a:p>
          <a:p>
            <a:pPr algn="ctr"/>
            <a:r>
              <a:rPr lang="en-US" sz="60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for God’s Mercy</a:t>
            </a:r>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1"/>
            <a:ext cx="12192000" cy="6857999"/>
          </a:xfrm>
          <a:prstGeom prst="rect">
            <a:avLst/>
          </a:prstGeom>
          <a:noFill/>
          <a:ln w="9525">
            <a:noFill/>
            <a:miter lim="800000"/>
            <a:headEnd/>
            <a:tailEnd/>
          </a:ln>
          <a:effectLst/>
        </p:spPr>
      </p:pic>
      <p:sp>
        <p:nvSpPr>
          <p:cNvPr id="6" name="Rectangle 5"/>
          <p:cNvSpPr/>
          <p:nvPr/>
        </p:nvSpPr>
        <p:spPr>
          <a:xfrm>
            <a:off x="533400" y="533400"/>
            <a:ext cx="11125200" cy="6001643"/>
          </a:xfrm>
          <a:prstGeom prst="rect">
            <a:avLst/>
          </a:prstGeom>
        </p:spPr>
        <p:txBody>
          <a:bodyPr wrap="square">
            <a:spAutoFit/>
          </a:bodyPr>
          <a:lstStyle/>
          <a:p>
            <a:pPr lvl="0" algn="ctr"/>
            <a:r>
              <a:rPr lang="en-US" sz="4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1 Timothy 2:1-2</a:t>
            </a:r>
          </a:p>
          <a:p>
            <a:pPr lvl="0" algn="ctr"/>
            <a:endParaRPr lang="en-US" sz="2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“I exhort therefore, that, first of all,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supplications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prayers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i</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ntercessions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giving of thanks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be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made for all men</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For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kings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for all that are in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authority</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that we may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lead a quiet </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and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peaceable life </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in all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godliness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honesty</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1463935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CBB98B-5FEA-AF42-B0F9-3F89B23F78DD}"/>
              </a:ext>
            </a:extLst>
          </p:cNvPr>
          <p:cNvPicPr>
            <a:picLocks noChangeAspect="1"/>
          </p:cNvPicPr>
          <p:nvPr/>
        </p:nvPicPr>
        <p:blipFill>
          <a:blip r:embed="rId3"/>
          <a:stretch>
            <a:fillRect/>
          </a:stretch>
        </p:blipFill>
        <p:spPr>
          <a:xfrm>
            <a:off x="0" y="0"/>
            <a:ext cx="12192000" cy="6934200"/>
          </a:xfrm>
          <a:prstGeom prst="rect">
            <a:avLst/>
          </a:prstGeom>
        </p:spPr>
      </p:pic>
    </p:spTree>
    <p:extLst>
      <p:ext uri="{BB962C8B-B14F-4D97-AF65-F5344CB8AC3E}">
        <p14:creationId xmlns:p14="http://schemas.microsoft.com/office/powerpoint/2010/main" val="2164623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6" name="Rectangle 5"/>
          <p:cNvSpPr/>
          <p:nvPr/>
        </p:nvSpPr>
        <p:spPr>
          <a:xfrm>
            <a:off x="381000" y="762001"/>
            <a:ext cx="11277600" cy="5201424"/>
          </a:xfrm>
          <a:prstGeom prst="rect">
            <a:avLst/>
          </a:prstGeom>
        </p:spPr>
        <p:txBody>
          <a:bodyPr wrap="square">
            <a:spAutoFit/>
          </a:bodyPr>
          <a:lstStyle/>
          <a:p>
            <a:pPr lvl="0" algn="ct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2 Chronicles 7:14</a:t>
            </a:r>
          </a:p>
          <a:p>
            <a:pPr lvl="0" algn="ctr"/>
            <a:endParaRPr lang="en-US" sz="2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pPr lvl="0"/>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“If my people, which are called by my name, shall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humble themselves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pray</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seek my face</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turn</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from their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wicked ways</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then I will hear from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heaven</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will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forgive</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their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sin</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and will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heal</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 their </a:t>
            </a:r>
            <a:r>
              <a:rPr lang="en-US" sz="44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land</a:t>
            </a:r>
            <a:r>
              <a:rPr lang="en-US" sz="4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pic>
        <p:nvPicPr>
          <p:cNvPr id="1027" name="Picture 3" descr="C:\Documents and Settings\Don Perkins\Desktop\Signs of the Times info\Statue-of-Liberty-Torch-Down.jpg"/>
          <p:cNvPicPr>
            <a:picLocks noChangeAspect="1" noChangeArrowheads="1"/>
          </p:cNvPicPr>
          <p:nvPr/>
        </p:nvPicPr>
        <p:blipFill>
          <a:blip r:embed="rId3"/>
          <a:srcRect/>
          <a:stretch>
            <a:fillRect/>
          </a:stretch>
        </p:blipFill>
        <p:spPr bwMode="auto">
          <a:xfrm>
            <a:off x="519400" y="914400"/>
            <a:ext cx="4541384" cy="52049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ectangle 5"/>
          <p:cNvSpPr/>
          <p:nvPr/>
        </p:nvSpPr>
        <p:spPr>
          <a:xfrm>
            <a:off x="5097034" y="1102760"/>
            <a:ext cx="6795800" cy="5078313"/>
          </a:xfrm>
          <a:prstGeom prst="rect">
            <a:avLst/>
          </a:prstGeom>
        </p:spPr>
        <p:txBody>
          <a:bodyPr wrap="square">
            <a:spAutoFit/>
          </a:bodyPr>
          <a:lstStyle/>
          <a:p>
            <a:pPr lvl="0"/>
            <a:r>
              <a:rPr lang="en-US" sz="54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Daniel’s prayer for mercy for his people, Israel.  Is a great example that Church should follow! </a:t>
            </a:r>
          </a:p>
        </p:txBody>
      </p:sp>
      <p:sp>
        <p:nvSpPr>
          <p:cNvPr id="7" name="TextBox 6"/>
          <p:cNvSpPr txBox="1"/>
          <p:nvPr/>
        </p:nvSpPr>
        <p:spPr>
          <a:xfrm>
            <a:off x="5106794" y="191297"/>
            <a:ext cx="6574684" cy="1038746"/>
          </a:xfrm>
          <a:prstGeom prst="rect">
            <a:avLst/>
          </a:prstGeom>
          <a:noFill/>
        </p:spPr>
        <p:txBody>
          <a:bodyPr wrap="square" rtlCol="0">
            <a:spAutoFit/>
          </a:bodyPr>
          <a:lstStyle/>
          <a:p>
            <a:pPr lvl="0" algn="ctr"/>
            <a:r>
              <a:rPr lang="en-US" sz="48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Daniel 9:2-23</a:t>
            </a:r>
          </a:p>
          <a:p>
            <a:endParaRPr lang="en-US" sz="1350" dirty="0"/>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934200"/>
          </a:xfrm>
          <a:prstGeom prst="rect">
            <a:avLst/>
          </a:prstGeom>
          <a:noFill/>
          <a:ln w="9525">
            <a:noFill/>
            <a:miter lim="800000"/>
            <a:headEnd/>
            <a:tailEnd/>
          </a:ln>
          <a:effectLst/>
        </p:spPr>
      </p:pic>
      <p:pic>
        <p:nvPicPr>
          <p:cNvPr id="9218" name="Picture 2">
            <a:extLst>
              <a:ext uri="{FF2B5EF4-FFF2-40B4-BE49-F238E27FC236}">
                <a16:creationId xmlns:a16="http://schemas.microsoft.com/office/drawing/2014/main" id="{B3E98A53-25FC-B99D-F1BA-639E392B4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3457928" cy="4419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3F91A8-09B2-9EE1-D36E-D4C9E64CC7F2}"/>
              </a:ext>
            </a:extLst>
          </p:cNvPr>
          <p:cNvSpPr/>
          <p:nvPr/>
        </p:nvSpPr>
        <p:spPr>
          <a:xfrm>
            <a:off x="3505200" y="150807"/>
            <a:ext cx="8429270" cy="6748001"/>
          </a:xfrm>
          <a:prstGeom prst="rect">
            <a:avLst/>
          </a:prstGeom>
        </p:spPr>
        <p:txBody>
          <a:bodyPr wrap="square">
            <a:spAutoFit/>
          </a:bodyPr>
          <a:lstStyle/>
          <a:p>
            <a:pPr lvl="0"/>
            <a:r>
              <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What does the Lord expect of America?</a:t>
            </a:r>
          </a:p>
          <a:p>
            <a:pPr lvl="0"/>
            <a:endParaRPr lang="en-US" sz="105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3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Be Salt and Light</a:t>
            </a:r>
          </a:p>
          <a:p>
            <a:b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3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3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While there is still an opportunity to make a difference, we should get on our knees and pray for God’s protection (put on the whole armor of God), get off our knees and take a stand for Biblical values in our community, vote for Biblical candidates when possible and be “</a:t>
            </a:r>
            <a:r>
              <a:rPr lang="en-US" sz="33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salt</a:t>
            </a:r>
            <a:r>
              <a:rPr lang="en-US" sz="33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and “</a:t>
            </a:r>
            <a:r>
              <a:rPr lang="en-US" sz="33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light</a:t>
            </a:r>
            <a:r>
              <a:rPr lang="en-US" sz="33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to those we come in contact with.”</a:t>
            </a:r>
            <a:endParaRPr lang="en-US" sz="3300" b="1" dirty="0">
              <a:solidFill>
                <a:schemeClr val="bg1"/>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154819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76200"/>
            <a:ext cx="12192000" cy="6965272"/>
          </a:xfrm>
          <a:prstGeom prst="rect">
            <a:avLst/>
          </a:prstGeom>
          <a:noFill/>
          <a:ln w="9525">
            <a:noFill/>
            <a:miter lim="800000"/>
            <a:headEnd/>
            <a:tailEnd/>
          </a:ln>
          <a:effectLst/>
        </p:spPr>
      </p:pic>
      <p:sp>
        <p:nvSpPr>
          <p:cNvPr id="7" name="TextBox 6"/>
          <p:cNvSpPr txBox="1"/>
          <p:nvPr/>
        </p:nvSpPr>
        <p:spPr>
          <a:xfrm>
            <a:off x="424279" y="336140"/>
            <a:ext cx="7391400" cy="6247864"/>
          </a:xfrm>
          <a:prstGeom prst="rect">
            <a:avLst/>
          </a:prstGeom>
          <a:noFill/>
        </p:spPr>
        <p:txBody>
          <a:bodyPr wrap="square" rtlCol="0">
            <a:spAutoFit/>
          </a:bodyPr>
          <a:lstStyle/>
          <a:p>
            <a:r>
              <a:rPr lang="en-US" sz="4000" b="1" dirty="0">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“But it seems that, by any measure, America has began to slide into moral decay.  Estimates as to when the moral decline began may vary, but all the leading cultural indicators drive one to the conclusion that America is rotting from within.”</a:t>
            </a:r>
          </a:p>
        </p:txBody>
      </p:sp>
      <p:pic>
        <p:nvPicPr>
          <p:cNvPr id="25606" name="Picture 6"/>
          <p:cNvPicPr>
            <a:picLocks noChangeAspect="1" noChangeArrowheads="1"/>
          </p:cNvPicPr>
          <p:nvPr/>
        </p:nvPicPr>
        <p:blipFill>
          <a:blip r:embed="rId3"/>
          <a:srcRect/>
          <a:stretch>
            <a:fillRect/>
          </a:stretch>
        </p:blipFill>
        <p:spPr bwMode="auto">
          <a:xfrm>
            <a:off x="8229600" y="762794"/>
            <a:ext cx="3820236" cy="5332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12192000" cy="7010400"/>
          </a:xfrm>
          <a:prstGeom prst="rect">
            <a:avLst/>
          </a:prstGeom>
          <a:noFill/>
          <a:ln w="9525">
            <a:noFill/>
            <a:miter lim="800000"/>
            <a:headEnd/>
            <a:tailEnd/>
          </a:ln>
          <a:effectLst/>
        </p:spPr>
      </p:pic>
      <p:sp>
        <p:nvSpPr>
          <p:cNvPr id="3" name="TextBox 2"/>
          <p:cNvSpPr txBox="1"/>
          <p:nvPr/>
        </p:nvSpPr>
        <p:spPr>
          <a:xfrm>
            <a:off x="457200" y="996821"/>
            <a:ext cx="7772400" cy="5016758"/>
          </a:xfrm>
          <a:prstGeom prst="rect">
            <a:avLst/>
          </a:prstGeom>
          <a:noFill/>
        </p:spPr>
        <p:txBody>
          <a:bodyPr wrap="square" rtlCol="0">
            <a:spAutoFit/>
          </a:bodyPr>
          <a:lstStyle/>
          <a:p>
            <a:r>
              <a:rPr lang="en-US" sz="8000" dirty="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rPr>
              <a:t>It’s Time to </a:t>
            </a:r>
            <a:r>
              <a:rPr lang="en-US" sz="8000" u="sng" dirty="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rPr>
              <a:t>PRAY</a:t>
            </a:r>
            <a:r>
              <a:rPr lang="en-US" sz="8000" dirty="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rPr>
              <a:t> for America like you have never prayed before!</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1350" y="1028701"/>
            <a:ext cx="4229100" cy="1015663"/>
          </a:xfrm>
          <a:prstGeom prst="rect">
            <a:avLst/>
          </a:prstGeom>
          <a:noFill/>
        </p:spPr>
        <p:txBody>
          <a:bodyPr wrap="square" rtlCol="0">
            <a:spAutoFit/>
          </a:bodyPr>
          <a:lstStyle/>
          <a:p>
            <a:r>
              <a:rPr lang="en-US" sz="3000" dirty="0">
                <a:solidFill>
                  <a:schemeClr val="bg1"/>
                </a:solidFill>
              </a:rPr>
              <a:t>America In Bible Prophecy</a:t>
            </a:r>
          </a:p>
        </p:txBody>
      </p:sp>
      <p:pic>
        <p:nvPicPr>
          <p:cNvPr id="2050" name="Picture 2"/>
          <p:cNvPicPr>
            <a:picLocks noChangeAspect="1" noChangeArrowheads="1"/>
          </p:cNvPicPr>
          <p:nvPr/>
        </p:nvPicPr>
        <p:blipFill>
          <a:blip r:embed="rId2"/>
          <a:srcRect/>
          <a:stretch>
            <a:fillRect/>
          </a:stretch>
        </p:blipFill>
        <p:spPr bwMode="auto">
          <a:xfrm>
            <a:off x="0" y="0"/>
            <a:ext cx="12192000" cy="6934200"/>
          </a:xfrm>
          <a:prstGeom prst="rect">
            <a:avLst/>
          </a:prstGeom>
          <a:noFill/>
          <a:ln w="9525">
            <a:noFill/>
            <a:miter lim="800000"/>
            <a:headEnd/>
            <a:tailEnd/>
          </a:ln>
          <a:effectLst/>
        </p:spPr>
      </p:pic>
    </p:spTree>
    <p:extLst>
      <p:ext uri="{BB962C8B-B14F-4D97-AF65-F5344CB8AC3E}">
        <p14:creationId xmlns:p14="http://schemas.microsoft.com/office/powerpoint/2010/main" val="3776153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E9A43DA-B4FA-4615-9387-D0A15245F1A5}"/>
              </a:ext>
            </a:extLst>
          </p:cNvPr>
          <p:cNvPicPr>
            <a:picLocks noChangeAspect="1" noChangeArrowheads="1"/>
          </p:cNvPicPr>
          <p:nvPr/>
        </p:nvPicPr>
        <p:blipFill>
          <a:blip r:embed="rId3"/>
          <a:srcRect/>
          <a:stretch>
            <a:fillRect/>
          </a:stretch>
        </p:blipFill>
        <p:spPr bwMode="auto">
          <a:xfrm>
            <a:off x="0" y="0"/>
            <a:ext cx="12192000" cy="6934200"/>
          </a:xfrm>
          <a:prstGeom prst="rect">
            <a:avLst/>
          </a:prstGeom>
          <a:noFill/>
          <a:ln w="9525">
            <a:noFill/>
            <a:miter lim="800000"/>
            <a:headEnd/>
            <a:tailEnd/>
          </a:ln>
          <a:effectLst/>
        </p:spPr>
      </p:pic>
      <p:sp>
        <p:nvSpPr>
          <p:cNvPr id="3" name="Text Box 5">
            <a:extLst>
              <a:ext uri="{FF2B5EF4-FFF2-40B4-BE49-F238E27FC236}">
                <a16:creationId xmlns:a16="http://schemas.microsoft.com/office/drawing/2014/main" id="{BD810D17-1824-4542-B69D-3308CA7B5D81}"/>
              </a:ext>
            </a:extLst>
          </p:cNvPr>
          <p:cNvSpPr txBox="1">
            <a:spLocks noChangeArrowheads="1"/>
          </p:cNvSpPr>
          <p:nvPr/>
        </p:nvSpPr>
        <p:spPr bwMode="auto">
          <a:xfrm>
            <a:off x="0" y="135342"/>
            <a:ext cx="12192000" cy="738664"/>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Download our New Ministry App</a:t>
            </a:r>
          </a:p>
        </p:txBody>
      </p:sp>
      <p:sp>
        <p:nvSpPr>
          <p:cNvPr id="4" name="Text Box 5">
            <a:extLst>
              <a:ext uri="{FF2B5EF4-FFF2-40B4-BE49-F238E27FC236}">
                <a16:creationId xmlns:a16="http://schemas.microsoft.com/office/drawing/2014/main" id="{46AD949E-5A97-2C43-81D7-265D0796354E}"/>
              </a:ext>
            </a:extLst>
          </p:cNvPr>
          <p:cNvSpPr txBox="1">
            <a:spLocks noChangeArrowheads="1"/>
          </p:cNvSpPr>
          <p:nvPr/>
        </p:nvSpPr>
        <p:spPr bwMode="auto">
          <a:xfrm>
            <a:off x="0" y="5717143"/>
            <a:ext cx="12192000" cy="738664"/>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from your favorite App Store today!</a:t>
            </a:r>
          </a:p>
        </p:txBody>
      </p:sp>
      <p:pic>
        <p:nvPicPr>
          <p:cNvPr id="6" name="Picture 5" descr="Graphical user interface, application&#10;&#10;Description automatically generated">
            <a:extLst>
              <a:ext uri="{FF2B5EF4-FFF2-40B4-BE49-F238E27FC236}">
                <a16:creationId xmlns:a16="http://schemas.microsoft.com/office/drawing/2014/main" id="{5980552E-9BF3-5ACD-BDF9-B62B4525E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043" y="1259262"/>
            <a:ext cx="13298557" cy="4220723"/>
          </a:xfrm>
          <a:prstGeom prst="rect">
            <a:avLst/>
          </a:prstGeom>
        </p:spPr>
      </p:pic>
      <p:pic>
        <p:nvPicPr>
          <p:cNvPr id="7" name="Picture 6">
            <a:extLst>
              <a:ext uri="{FF2B5EF4-FFF2-40B4-BE49-F238E27FC236}">
                <a16:creationId xmlns:a16="http://schemas.microsoft.com/office/drawing/2014/main" id="{BFADB4AE-B685-B33C-3496-EE1B276E5412}"/>
              </a:ext>
            </a:extLst>
          </p:cNvPr>
          <p:cNvPicPr>
            <a:picLocks noChangeAspect="1"/>
          </p:cNvPicPr>
          <p:nvPr/>
        </p:nvPicPr>
        <p:blipFill>
          <a:blip r:embed="rId5"/>
          <a:stretch>
            <a:fillRect/>
          </a:stretch>
        </p:blipFill>
        <p:spPr>
          <a:xfrm>
            <a:off x="533400" y="1259263"/>
            <a:ext cx="4191000" cy="4220723"/>
          </a:xfrm>
          <a:prstGeom prst="rect">
            <a:avLst/>
          </a:prstGeom>
        </p:spPr>
      </p:pic>
    </p:spTree>
    <p:extLst>
      <p:ext uri="{BB962C8B-B14F-4D97-AF65-F5344CB8AC3E}">
        <p14:creationId xmlns:p14="http://schemas.microsoft.com/office/powerpoint/2010/main" val="10021800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3" name="TextBox 2"/>
          <p:cNvSpPr txBox="1"/>
          <p:nvPr/>
        </p:nvSpPr>
        <p:spPr>
          <a:xfrm>
            <a:off x="457200" y="1228397"/>
            <a:ext cx="7239000" cy="4401205"/>
          </a:xfrm>
          <a:prstGeom prst="rect">
            <a:avLst/>
          </a:prstGeom>
          <a:noFill/>
        </p:spPr>
        <p:txBody>
          <a:bodyPr wrap="square" rtlCol="0">
            <a:spAutoFit/>
          </a:bodyPr>
          <a:lstStyle/>
          <a:p>
            <a:r>
              <a:rPr lang="en-US" sz="88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Is America     In </a:t>
            </a:r>
            <a:r>
              <a:rPr lang="en-US" sz="9600" b="1"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itchFamily="34" charset="0"/>
                <a:ea typeface="Tahoma" pitchFamily="34" charset="0"/>
                <a:cs typeface="Tahoma" pitchFamily="34" charset="0"/>
              </a:rPr>
              <a:t>Bible Prophecy?</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Finish116">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PowerFinish116">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Finish11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Finish11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Finish11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Finish11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Finish11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Finish11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Finish11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owerFinish116 8">
        <a:dk1>
          <a:srgbClr val="FFFFFF"/>
        </a:dk1>
        <a:lt1>
          <a:srgbClr val="FFFFFF"/>
        </a:lt1>
        <a:dk2>
          <a:srgbClr val="FFFFFF"/>
        </a:dk2>
        <a:lt2>
          <a:srgbClr val="333333"/>
        </a:lt2>
        <a:accent1>
          <a:srgbClr val="DDDDDD"/>
        </a:accent1>
        <a:accent2>
          <a:srgbClr val="808080"/>
        </a:accent2>
        <a:accent3>
          <a:srgbClr val="FFFFFF"/>
        </a:accent3>
        <a:accent4>
          <a:srgbClr val="DADADA"/>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owerFinish116">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PowerFinish116">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Finish11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Finish11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Finish11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Finish11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Finish11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Finish11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Finish11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owerFinish116 8">
        <a:dk1>
          <a:srgbClr val="FFFFFF"/>
        </a:dk1>
        <a:lt1>
          <a:srgbClr val="FFFFFF"/>
        </a:lt1>
        <a:dk2>
          <a:srgbClr val="FFFFFF"/>
        </a:dk2>
        <a:lt2>
          <a:srgbClr val="333333"/>
        </a:lt2>
        <a:accent1>
          <a:srgbClr val="DDDDDD"/>
        </a:accent1>
        <a:accent2>
          <a:srgbClr val="808080"/>
        </a:accent2>
        <a:accent3>
          <a:srgbClr val="FFFFFF"/>
        </a:accent3>
        <a:accent4>
          <a:srgbClr val="DADADA"/>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6034</TotalTime>
  <Words>4186</Words>
  <Application>Microsoft Macintosh PowerPoint</Application>
  <PresentationFormat>Widescreen</PresentationFormat>
  <Paragraphs>271</Paragraphs>
  <Slides>75</Slides>
  <Notes>12</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75</vt:i4>
      </vt:variant>
    </vt:vector>
  </HeadingPairs>
  <TitlesOfParts>
    <vt:vector size="88" baseType="lpstr">
      <vt:lpstr>Adelon-Light</vt:lpstr>
      <vt:lpstr>Arial</vt:lpstr>
      <vt:lpstr>Bernard MT Condensed</vt:lpstr>
      <vt:lpstr>Calibri</vt:lpstr>
      <vt:lpstr>FIRSTHOME</vt:lpstr>
      <vt:lpstr>Microsoft Sans Serif</vt:lpstr>
      <vt:lpstr>Tahoma</vt:lpstr>
      <vt:lpstr>Times New Roman</vt:lpstr>
      <vt:lpstr>Work Sans</vt:lpstr>
      <vt:lpstr>Office Theme</vt:lpstr>
      <vt:lpstr>PowerFinish116</vt:lpstr>
      <vt:lpstr>1_PowerFinish116</vt:lpstr>
      <vt:lpstr>PhotoImpact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Donald</dc:creator>
  <cp:lastModifiedBy>Donald Perkins</cp:lastModifiedBy>
  <cp:revision>411</cp:revision>
  <dcterms:created xsi:type="dcterms:W3CDTF">2008-06-30T06:00:22Z</dcterms:created>
  <dcterms:modified xsi:type="dcterms:W3CDTF">2022-11-30T17:29:39Z</dcterms:modified>
</cp:coreProperties>
</file>