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9"/>
  </p:notesMasterIdLst>
  <p:sldIdLst>
    <p:sldId id="412" r:id="rId3"/>
    <p:sldId id="505" r:id="rId4"/>
    <p:sldId id="586" r:id="rId5"/>
    <p:sldId id="506" r:id="rId6"/>
    <p:sldId id="511" r:id="rId7"/>
    <p:sldId id="507" r:id="rId8"/>
    <p:sldId id="508" r:id="rId9"/>
    <p:sldId id="587" r:id="rId10"/>
    <p:sldId id="588" r:id="rId11"/>
    <p:sldId id="512" r:id="rId12"/>
    <p:sldId id="589" r:id="rId13"/>
    <p:sldId id="590" r:id="rId14"/>
    <p:sldId id="514" r:id="rId15"/>
    <p:sldId id="591" r:id="rId16"/>
    <p:sldId id="593" r:id="rId17"/>
    <p:sldId id="592" r:id="rId18"/>
    <p:sldId id="594" r:id="rId19"/>
    <p:sldId id="515" r:id="rId20"/>
    <p:sldId id="516" r:id="rId21"/>
    <p:sldId id="517" r:id="rId22"/>
    <p:sldId id="518" r:id="rId23"/>
    <p:sldId id="529" r:id="rId24"/>
    <p:sldId id="519" r:id="rId25"/>
    <p:sldId id="535" r:id="rId26"/>
    <p:sldId id="531" r:id="rId27"/>
    <p:sldId id="534" r:id="rId28"/>
    <p:sldId id="537" r:id="rId29"/>
    <p:sldId id="533" r:id="rId30"/>
    <p:sldId id="530" r:id="rId31"/>
    <p:sldId id="532" r:id="rId32"/>
    <p:sldId id="536" r:id="rId33"/>
    <p:sldId id="520" r:id="rId34"/>
    <p:sldId id="521" r:id="rId35"/>
    <p:sldId id="522" r:id="rId36"/>
    <p:sldId id="523" r:id="rId37"/>
    <p:sldId id="524" r:id="rId38"/>
    <p:sldId id="595" r:id="rId39"/>
    <p:sldId id="538" r:id="rId40"/>
    <p:sldId id="596" r:id="rId41"/>
    <p:sldId id="597" r:id="rId42"/>
    <p:sldId id="598" r:id="rId43"/>
    <p:sldId id="539" r:id="rId44"/>
    <p:sldId id="525" r:id="rId45"/>
    <p:sldId id="599" r:id="rId46"/>
    <p:sldId id="600" r:id="rId47"/>
    <p:sldId id="580" r:id="rId48"/>
    <p:sldId id="540" r:id="rId49"/>
    <p:sldId id="464" r:id="rId50"/>
    <p:sldId id="526" r:id="rId51"/>
    <p:sldId id="527" r:id="rId52"/>
    <p:sldId id="528" r:id="rId53"/>
    <p:sldId id="541" r:id="rId54"/>
    <p:sldId id="545" r:id="rId55"/>
    <p:sldId id="546" r:id="rId56"/>
    <p:sldId id="547" r:id="rId57"/>
    <p:sldId id="542" r:id="rId58"/>
    <p:sldId id="549" r:id="rId59"/>
    <p:sldId id="550" r:id="rId60"/>
    <p:sldId id="551" r:id="rId61"/>
    <p:sldId id="543" r:id="rId62"/>
    <p:sldId id="552" r:id="rId63"/>
    <p:sldId id="553" r:id="rId64"/>
    <p:sldId id="554" r:id="rId65"/>
    <p:sldId id="555" r:id="rId66"/>
    <p:sldId id="556" r:id="rId67"/>
    <p:sldId id="557" r:id="rId68"/>
    <p:sldId id="559" r:id="rId69"/>
    <p:sldId id="560" r:id="rId70"/>
    <p:sldId id="561" r:id="rId71"/>
    <p:sldId id="562" r:id="rId72"/>
    <p:sldId id="563" r:id="rId73"/>
    <p:sldId id="564" r:id="rId74"/>
    <p:sldId id="565" r:id="rId75"/>
    <p:sldId id="566" r:id="rId76"/>
    <p:sldId id="572" r:id="rId77"/>
    <p:sldId id="568" r:id="rId78"/>
    <p:sldId id="569" r:id="rId79"/>
    <p:sldId id="571" r:id="rId80"/>
    <p:sldId id="575" r:id="rId81"/>
    <p:sldId id="573" r:id="rId82"/>
    <p:sldId id="567" r:id="rId83"/>
    <p:sldId id="576" r:id="rId84"/>
    <p:sldId id="577" r:id="rId85"/>
    <p:sldId id="578" r:id="rId86"/>
    <p:sldId id="579" r:id="rId87"/>
    <p:sldId id="583" r:id="rId88"/>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2A3A"/>
    <a:srgbClr val="A8783A"/>
    <a:srgbClr val="5E1E2E"/>
    <a:srgbClr val="C00000"/>
    <a:srgbClr val="2A250A"/>
    <a:srgbClr val="E0E0C0"/>
    <a:srgbClr val="663300"/>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38" autoAdjust="0"/>
    <p:restoredTop sz="83453" autoAdjust="0"/>
  </p:normalViewPr>
  <p:slideViewPr>
    <p:cSldViewPr>
      <p:cViewPr varScale="1">
        <p:scale>
          <a:sx n="88" d="100"/>
          <a:sy n="88" d="100"/>
        </p:scale>
        <p:origin x="120" y="462"/>
      </p:cViewPr>
      <p:guideLst>
        <p:guide orient="horz" pos="2160"/>
        <p:guide pos="3840"/>
        <p:guide pos="5376"/>
      </p:guideLst>
    </p:cSldViewPr>
  </p:slideViewPr>
  <p:notesTextViewPr>
    <p:cViewPr>
      <p:scale>
        <a:sx n="1" d="1"/>
        <a:sy n="1" d="1"/>
      </p:scale>
      <p:origin x="0" y="0"/>
    </p:cViewPr>
  </p:notesTextViewPr>
  <p:sorterViewPr>
    <p:cViewPr>
      <p:scale>
        <a:sx n="66" d="100"/>
        <a:sy n="66" d="100"/>
      </p:scale>
      <p:origin x="0" y="94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cs typeface="+mn-cs"/>
              </a:defRPr>
            </a:lvl1pPr>
          </a:lstStyle>
          <a:p>
            <a:pPr>
              <a:defRPr/>
            </a:pPr>
            <a:fld id="{EFD4021E-A0C3-4DA6-85E0-D2443B0A5600}" type="datetimeFigureOut">
              <a:rPr lang="en-US"/>
              <a:pPr>
                <a:defRPr/>
              </a:pPr>
              <a:t>12/1/2022</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cs typeface="+mn-cs"/>
              </a:defRPr>
            </a:lvl1pPr>
          </a:lstStyle>
          <a:p>
            <a:pPr>
              <a:defRPr/>
            </a:pPr>
            <a:fld id="{BC2C5190-AFFC-4A33-8992-58F789C70F6B}" type="slidenum">
              <a:rPr lang="en-US"/>
              <a:pPr>
                <a:defRPr/>
              </a:pPr>
              <a:t>‹#›</a:t>
            </a:fld>
            <a:endParaRPr lang="en-US"/>
          </a:p>
        </p:txBody>
      </p:sp>
    </p:spTree>
    <p:extLst>
      <p:ext uri="{BB962C8B-B14F-4D97-AF65-F5344CB8AC3E}">
        <p14:creationId xmlns:p14="http://schemas.microsoft.com/office/powerpoint/2010/main" val="23697080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585510BE-5090-49F8-BCF7-1C2CD8FD0AF0}"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28</a:t>
            </a:fld>
            <a:endParaRPr lang="en-US"/>
          </a:p>
        </p:txBody>
      </p:sp>
    </p:spTree>
    <p:extLst>
      <p:ext uri="{BB962C8B-B14F-4D97-AF65-F5344CB8AC3E}">
        <p14:creationId xmlns:p14="http://schemas.microsoft.com/office/powerpoint/2010/main" val="4186256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31</a:t>
            </a:fld>
            <a:endParaRPr lang="en-US"/>
          </a:p>
        </p:txBody>
      </p:sp>
    </p:spTree>
    <p:extLst>
      <p:ext uri="{BB962C8B-B14F-4D97-AF65-F5344CB8AC3E}">
        <p14:creationId xmlns:p14="http://schemas.microsoft.com/office/powerpoint/2010/main" val="14055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86</a:t>
            </a:fld>
            <a:endParaRPr lang="en-US"/>
          </a:p>
        </p:txBody>
      </p:sp>
    </p:spTree>
    <p:extLst>
      <p:ext uri="{BB962C8B-B14F-4D97-AF65-F5344CB8AC3E}">
        <p14:creationId xmlns:p14="http://schemas.microsoft.com/office/powerpoint/2010/main" val="66972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3</a:t>
            </a:fld>
            <a:endParaRPr lang="en-US"/>
          </a:p>
        </p:txBody>
      </p:sp>
    </p:spTree>
    <p:extLst>
      <p:ext uri="{BB962C8B-B14F-4D97-AF65-F5344CB8AC3E}">
        <p14:creationId xmlns:p14="http://schemas.microsoft.com/office/powerpoint/2010/main" val="341607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4</a:t>
            </a:fld>
            <a:endParaRPr lang="en-US"/>
          </a:p>
        </p:txBody>
      </p:sp>
    </p:spTree>
    <p:extLst>
      <p:ext uri="{BB962C8B-B14F-4D97-AF65-F5344CB8AC3E}">
        <p14:creationId xmlns:p14="http://schemas.microsoft.com/office/powerpoint/2010/main" val="86133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13</a:t>
            </a:fld>
            <a:endParaRPr lang="en-US"/>
          </a:p>
        </p:txBody>
      </p:sp>
    </p:spTree>
    <p:extLst>
      <p:ext uri="{BB962C8B-B14F-4D97-AF65-F5344CB8AC3E}">
        <p14:creationId xmlns:p14="http://schemas.microsoft.com/office/powerpoint/2010/main" val="14191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14</a:t>
            </a:fld>
            <a:endParaRPr lang="en-US"/>
          </a:p>
        </p:txBody>
      </p:sp>
    </p:spTree>
    <p:extLst>
      <p:ext uri="{BB962C8B-B14F-4D97-AF65-F5344CB8AC3E}">
        <p14:creationId xmlns:p14="http://schemas.microsoft.com/office/powerpoint/2010/main" val="75385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15</a:t>
            </a:fld>
            <a:endParaRPr lang="en-US"/>
          </a:p>
        </p:txBody>
      </p:sp>
    </p:spTree>
    <p:extLst>
      <p:ext uri="{BB962C8B-B14F-4D97-AF65-F5344CB8AC3E}">
        <p14:creationId xmlns:p14="http://schemas.microsoft.com/office/powerpoint/2010/main" val="18823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16</a:t>
            </a:fld>
            <a:endParaRPr lang="en-US"/>
          </a:p>
        </p:txBody>
      </p:sp>
    </p:spTree>
    <p:extLst>
      <p:ext uri="{BB962C8B-B14F-4D97-AF65-F5344CB8AC3E}">
        <p14:creationId xmlns:p14="http://schemas.microsoft.com/office/powerpoint/2010/main" val="3817700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17</a:t>
            </a:fld>
            <a:endParaRPr lang="en-US"/>
          </a:p>
        </p:txBody>
      </p:sp>
    </p:spTree>
    <p:extLst>
      <p:ext uri="{BB962C8B-B14F-4D97-AF65-F5344CB8AC3E}">
        <p14:creationId xmlns:p14="http://schemas.microsoft.com/office/powerpoint/2010/main" val="414846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2C5190-AFFC-4A33-8992-58F789C70F6B}" type="slidenum">
              <a:rPr lang="en-US" smtClean="0"/>
              <a:pPr>
                <a:defRPr/>
              </a:pPr>
              <a:t>18</a:t>
            </a:fld>
            <a:endParaRPr lang="en-US"/>
          </a:p>
        </p:txBody>
      </p:sp>
    </p:spTree>
    <p:extLst>
      <p:ext uri="{BB962C8B-B14F-4D97-AF65-F5344CB8AC3E}">
        <p14:creationId xmlns:p14="http://schemas.microsoft.com/office/powerpoint/2010/main" val="689576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62ACBB-E9E8-4ADB-8136-C0291578237F}"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9D72E0-5847-4713-8A92-211F8DAF3232}" type="slidenum">
              <a:rPr lang="en-US"/>
              <a:pPr>
                <a:defRPr/>
              </a:pPr>
              <a:t>‹#›</a:t>
            </a:fld>
            <a:endParaRPr lang="en-US"/>
          </a:p>
        </p:txBody>
      </p:sp>
    </p:spTree>
    <p:extLst>
      <p:ext uri="{BB962C8B-B14F-4D97-AF65-F5344CB8AC3E}">
        <p14:creationId xmlns:p14="http://schemas.microsoft.com/office/powerpoint/2010/main" val="183976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AFBD7C-7F2B-486C-B239-E73EAB31C79B}"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6F527-7D0C-42EA-A582-7F3787929C93}" type="slidenum">
              <a:rPr lang="en-US"/>
              <a:pPr>
                <a:defRPr/>
              </a:pPr>
              <a:t>‹#›</a:t>
            </a:fld>
            <a:endParaRPr lang="en-US"/>
          </a:p>
        </p:txBody>
      </p:sp>
    </p:spTree>
    <p:extLst>
      <p:ext uri="{BB962C8B-B14F-4D97-AF65-F5344CB8AC3E}">
        <p14:creationId xmlns:p14="http://schemas.microsoft.com/office/powerpoint/2010/main" val="345352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6720B0-700B-42E4-9A5F-75A2F17B55D0}"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E63F28-1E31-4A2B-8CFF-29293DC9E39A}" type="slidenum">
              <a:rPr lang="en-US"/>
              <a:pPr>
                <a:defRPr/>
              </a:pPr>
              <a:t>‹#›</a:t>
            </a:fld>
            <a:endParaRPr lang="en-US"/>
          </a:p>
        </p:txBody>
      </p:sp>
    </p:spTree>
    <p:extLst>
      <p:ext uri="{BB962C8B-B14F-4D97-AF65-F5344CB8AC3E}">
        <p14:creationId xmlns:p14="http://schemas.microsoft.com/office/powerpoint/2010/main" val="2503414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7D74A4F-B220-4EC8-897E-C3D95C77141E}"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A1441E-22F9-4704-94A0-A658210E64D0}" type="slidenum">
              <a:rPr lang="en-US"/>
              <a:pPr>
                <a:defRPr/>
              </a:pPr>
              <a:t>‹#›</a:t>
            </a:fld>
            <a:endParaRPr lang="en-US"/>
          </a:p>
        </p:txBody>
      </p:sp>
    </p:spTree>
    <p:extLst>
      <p:ext uri="{BB962C8B-B14F-4D97-AF65-F5344CB8AC3E}">
        <p14:creationId xmlns:p14="http://schemas.microsoft.com/office/powerpoint/2010/main" val="3160491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88A45E-12D1-4C1A-8EF5-94FC5AA07FC9}"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AB53DC-589B-41F0-BA86-B4CE321EBC95}" type="slidenum">
              <a:rPr lang="en-US"/>
              <a:pPr>
                <a:defRPr/>
              </a:pPr>
              <a:t>‹#›</a:t>
            </a:fld>
            <a:endParaRPr lang="en-US"/>
          </a:p>
        </p:txBody>
      </p:sp>
    </p:spTree>
    <p:extLst>
      <p:ext uri="{BB962C8B-B14F-4D97-AF65-F5344CB8AC3E}">
        <p14:creationId xmlns:p14="http://schemas.microsoft.com/office/powerpoint/2010/main" val="118660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57DCB66-446F-44BF-BE4E-71E5384DC340}"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CE6D71-A8A5-474B-AF07-A0FBB989A8A3}" type="slidenum">
              <a:rPr lang="en-US"/>
              <a:pPr>
                <a:defRPr/>
              </a:pPr>
              <a:t>‹#›</a:t>
            </a:fld>
            <a:endParaRPr lang="en-US"/>
          </a:p>
        </p:txBody>
      </p:sp>
    </p:spTree>
    <p:extLst>
      <p:ext uri="{BB962C8B-B14F-4D97-AF65-F5344CB8AC3E}">
        <p14:creationId xmlns:p14="http://schemas.microsoft.com/office/powerpoint/2010/main" val="2046795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C8357C-CA0A-49D7-8CEA-E947A7A32344}" type="datetimeFigureOut">
              <a:rPr lang="en-US"/>
              <a:pPr>
                <a:defRPr/>
              </a:pPr>
              <a:t>12/1/2022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CA351D-724C-43D7-A6BA-3D6FBB088919}" type="slidenum">
              <a:rPr lang="en-US"/>
              <a:pPr>
                <a:defRPr/>
              </a:pPr>
              <a:t>‹#›</a:t>
            </a:fld>
            <a:endParaRPr lang="en-US"/>
          </a:p>
        </p:txBody>
      </p:sp>
    </p:spTree>
    <p:extLst>
      <p:ext uri="{BB962C8B-B14F-4D97-AF65-F5344CB8AC3E}">
        <p14:creationId xmlns:p14="http://schemas.microsoft.com/office/powerpoint/2010/main" val="2909414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3A3AC4B-1251-4CA7-A8F9-8C73E595E87D}" type="datetimeFigureOut">
              <a:rPr lang="en-US"/>
              <a:pPr>
                <a:defRPr/>
              </a:pPr>
              <a:t>12/1/2022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E997035-5F95-45FE-B301-09BF087B6A6C}" type="slidenum">
              <a:rPr lang="en-US"/>
              <a:pPr>
                <a:defRPr/>
              </a:pPr>
              <a:t>‹#›</a:t>
            </a:fld>
            <a:endParaRPr lang="en-US"/>
          </a:p>
        </p:txBody>
      </p:sp>
    </p:spTree>
    <p:extLst>
      <p:ext uri="{BB962C8B-B14F-4D97-AF65-F5344CB8AC3E}">
        <p14:creationId xmlns:p14="http://schemas.microsoft.com/office/powerpoint/2010/main" val="2379345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4F0C80F-E4C2-4AC1-B592-5FCEA8DA85B8}" type="datetimeFigureOut">
              <a:rPr lang="en-US"/>
              <a:pPr>
                <a:defRPr/>
              </a:pPr>
              <a:t>12/1/2022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A6DD1DC-DB1E-4003-8848-51E55BF36E38}" type="slidenum">
              <a:rPr lang="en-US"/>
              <a:pPr>
                <a:defRPr/>
              </a:pPr>
              <a:t>‹#›</a:t>
            </a:fld>
            <a:endParaRPr lang="en-US"/>
          </a:p>
        </p:txBody>
      </p:sp>
    </p:spTree>
    <p:extLst>
      <p:ext uri="{BB962C8B-B14F-4D97-AF65-F5344CB8AC3E}">
        <p14:creationId xmlns:p14="http://schemas.microsoft.com/office/powerpoint/2010/main" val="13127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8F4F70-116F-48CE-ADD7-2E0ABB893EBE}" type="datetimeFigureOut">
              <a:rPr lang="en-US"/>
              <a:pPr>
                <a:defRPr/>
              </a:pPr>
              <a:t>12/1/2022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352D7D-BE17-4D9B-B09D-D6A4FC227D6F}" type="slidenum">
              <a:rPr lang="en-US"/>
              <a:pPr>
                <a:defRPr/>
              </a:pPr>
              <a:t>‹#›</a:t>
            </a:fld>
            <a:endParaRPr lang="en-US"/>
          </a:p>
        </p:txBody>
      </p:sp>
    </p:spTree>
    <p:extLst>
      <p:ext uri="{BB962C8B-B14F-4D97-AF65-F5344CB8AC3E}">
        <p14:creationId xmlns:p14="http://schemas.microsoft.com/office/powerpoint/2010/main" val="2230605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A77233-D90E-45DA-A197-D049CB890560}" type="datetimeFigureOut">
              <a:rPr lang="en-US"/>
              <a:pPr>
                <a:defRPr/>
              </a:pPr>
              <a:t>12/1/2022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DF0165-1F1C-4FAD-B154-54F6A09FD79B}" type="slidenum">
              <a:rPr lang="en-US"/>
              <a:pPr>
                <a:defRPr/>
              </a:pPr>
              <a:t>‹#›</a:t>
            </a:fld>
            <a:endParaRPr lang="en-US"/>
          </a:p>
        </p:txBody>
      </p:sp>
    </p:spTree>
    <p:extLst>
      <p:ext uri="{BB962C8B-B14F-4D97-AF65-F5344CB8AC3E}">
        <p14:creationId xmlns:p14="http://schemas.microsoft.com/office/powerpoint/2010/main" val="266241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5650F412-DA0F-4254-A962-B1A2F2181779}"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0EB19C-45D2-48A1-AC65-0158D8F87187}" type="slidenum">
              <a:rPr lang="en-US"/>
              <a:pPr>
                <a:defRPr/>
              </a:pPr>
              <a:t>‹#›</a:t>
            </a:fld>
            <a:endParaRPr lang="en-US"/>
          </a:p>
        </p:txBody>
      </p:sp>
    </p:spTree>
    <p:extLst>
      <p:ext uri="{BB962C8B-B14F-4D97-AF65-F5344CB8AC3E}">
        <p14:creationId xmlns:p14="http://schemas.microsoft.com/office/powerpoint/2010/main" val="674669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5E0685-2060-4A91-BC60-25E201E50E3B}" type="datetimeFigureOut">
              <a:rPr lang="en-US"/>
              <a:pPr>
                <a:defRPr/>
              </a:pPr>
              <a:t>12/1/2022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7F7938-EFC5-49F1-BDA2-1FAD2D2A4C14}" type="slidenum">
              <a:rPr lang="en-US"/>
              <a:pPr>
                <a:defRPr/>
              </a:pPr>
              <a:t>‹#›</a:t>
            </a:fld>
            <a:endParaRPr lang="en-US"/>
          </a:p>
        </p:txBody>
      </p:sp>
    </p:spTree>
    <p:extLst>
      <p:ext uri="{BB962C8B-B14F-4D97-AF65-F5344CB8AC3E}">
        <p14:creationId xmlns:p14="http://schemas.microsoft.com/office/powerpoint/2010/main" val="368361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E611E06-F6C0-420F-8995-DB034B8DB41A}"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6F7619-A7A2-4DF2-A724-80D4980DA8DC}" type="slidenum">
              <a:rPr lang="en-US"/>
              <a:pPr>
                <a:defRPr/>
              </a:pPr>
              <a:t>‹#›</a:t>
            </a:fld>
            <a:endParaRPr lang="en-US"/>
          </a:p>
        </p:txBody>
      </p:sp>
    </p:spTree>
    <p:extLst>
      <p:ext uri="{BB962C8B-B14F-4D97-AF65-F5344CB8AC3E}">
        <p14:creationId xmlns:p14="http://schemas.microsoft.com/office/powerpoint/2010/main" val="1171814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7A29A5-0963-4E6D-8A9D-35825BD32D7A}"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2A3E3-AC8A-41D3-9968-5ED92FD56749}" type="slidenum">
              <a:rPr lang="en-US"/>
              <a:pPr>
                <a:defRPr/>
              </a:pPr>
              <a:t>‹#›</a:t>
            </a:fld>
            <a:endParaRPr lang="en-US"/>
          </a:p>
        </p:txBody>
      </p:sp>
    </p:spTree>
    <p:extLst>
      <p:ext uri="{BB962C8B-B14F-4D97-AF65-F5344CB8AC3E}">
        <p14:creationId xmlns:p14="http://schemas.microsoft.com/office/powerpoint/2010/main" val="112802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2875824-BA84-46A3-AF87-D16A5713C5D8}" type="datetimeFigureOut">
              <a:rPr lang="en-US"/>
              <a:pPr>
                <a:defRPr/>
              </a:pPr>
              <a:t>12/1/2022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A1DDFB-E1A7-4A7C-B643-B951EBE4FE86}" type="slidenum">
              <a:rPr lang="en-US"/>
              <a:pPr>
                <a:defRPr/>
              </a:pPr>
              <a:t>‹#›</a:t>
            </a:fld>
            <a:endParaRPr lang="en-US"/>
          </a:p>
        </p:txBody>
      </p:sp>
    </p:spTree>
    <p:extLst>
      <p:ext uri="{BB962C8B-B14F-4D97-AF65-F5344CB8AC3E}">
        <p14:creationId xmlns:p14="http://schemas.microsoft.com/office/powerpoint/2010/main" val="16546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AC21E12-4EC6-4AD7-8E64-E9B94D5EC4E2}" type="datetimeFigureOut">
              <a:rPr lang="en-US"/>
              <a:pPr>
                <a:defRPr/>
              </a:pPr>
              <a:t>12/1/2022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E89042-165B-4285-B985-5EAC4FC9E100}" type="slidenum">
              <a:rPr lang="en-US"/>
              <a:pPr>
                <a:defRPr/>
              </a:pPr>
              <a:t>‹#›</a:t>
            </a:fld>
            <a:endParaRPr lang="en-US"/>
          </a:p>
        </p:txBody>
      </p:sp>
    </p:spTree>
    <p:extLst>
      <p:ext uri="{BB962C8B-B14F-4D97-AF65-F5344CB8AC3E}">
        <p14:creationId xmlns:p14="http://schemas.microsoft.com/office/powerpoint/2010/main" val="396652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BC9A26-BDFA-493D-8F20-C8A28D0114DE}" type="datetimeFigureOut">
              <a:rPr lang="en-US"/>
              <a:pPr>
                <a:defRPr/>
              </a:pPr>
              <a:t>12/1/2022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48CD7EE-6A4A-44C2-B32D-B0AEABD85B08}" type="slidenum">
              <a:rPr lang="en-US"/>
              <a:pPr>
                <a:defRPr/>
              </a:pPr>
              <a:t>‹#›</a:t>
            </a:fld>
            <a:endParaRPr lang="en-US"/>
          </a:p>
        </p:txBody>
      </p:sp>
    </p:spTree>
    <p:extLst>
      <p:ext uri="{BB962C8B-B14F-4D97-AF65-F5344CB8AC3E}">
        <p14:creationId xmlns:p14="http://schemas.microsoft.com/office/powerpoint/2010/main" val="372361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07E3614-C446-4331-97C2-29A28AC134EC}" type="datetimeFigureOut">
              <a:rPr lang="en-US"/>
              <a:pPr>
                <a:defRPr/>
              </a:pPr>
              <a:t>12/1/2022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653E34-075A-4A94-97AB-A9069B9AF02A}" type="slidenum">
              <a:rPr lang="en-US"/>
              <a:pPr>
                <a:defRPr/>
              </a:pPr>
              <a:t>‹#›</a:t>
            </a:fld>
            <a:endParaRPr lang="en-US"/>
          </a:p>
        </p:txBody>
      </p:sp>
    </p:spTree>
    <p:extLst>
      <p:ext uri="{BB962C8B-B14F-4D97-AF65-F5344CB8AC3E}">
        <p14:creationId xmlns:p14="http://schemas.microsoft.com/office/powerpoint/2010/main" val="87354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6559EF-05BD-4439-A850-B963B52C053C}" type="datetimeFigureOut">
              <a:rPr lang="en-US"/>
              <a:pPr>
                <a:defRPr/>
              </a:pPr>
              <a:t>12/1/2022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AA08E8E-5816-4043-91D8-FBBFF2DFD8E7}" type="slidenum">
              <a:rPr lang="en-US"/>
              <a:pPr>
                <a:defRPr/>
              </a:pPr>
              <a:t>‹#›</a:t>
            </a:fld>
            <a:endParaRPr lang="en-US"/>
          </a:p>
        </p:txBody>
      </p:sp>
    </p:spTree>
    <p:extLst>
      <p:ext uri="{BB962C8B-B14F-4D97-AF65-F5344CB8AC3E}">
        <p14:creationId xmlns:p14="http://schemas.microsoft.com/office/powerpoint/2010/main" val="210086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AE23CD-05EC-463A-B1BE-3951E3FC9C8D}" type="datetimeFigureOut">
              <a:rPr lang="en-US"/>
              <a:pPr>
                <a:defRPr/>
              </a:pPr>
              <a:t>12/1/2022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04A711-212C-49A4-84EC-7CC18C8F47C6}" type="slidenum">
              <a:rPr lang="en-US"/>
              <a:pPr>
                <a:defRPr/>
              </a:pPr>
              <a:t>‹#›</a:t>
            </a:fld>
            <a:endParaRPr lang="en-US"/>
          </a:p>
        </p:txBody>
      </p:sp>
    </p:spTree>
    <p:extLst>
      <p:ext uri="{BB962C8B-B14F-4D97-AF65-F5344CB8AC3E}">
        <p14:creationId xmlns:p14="http://schemas.microsoft.com/office/powerpoint/2010/main" val="134823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967E04-A9B4-4AFB-BF7B-98E46BFD4EF1}" type="datetimeFigureOut">
              <a:rPr lang="en-US"/>
              <a:pPr>
                <a:defRPr/>
              </a:pPr>
              <a:t>12/1/2022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D33D53-956C-4037-9A49-60EDF3D9764D}" type="slidenum">
              <a:rPr lang="en-US"/>
              <a:pPr>
                <a:defRPr/>
              </a:pPr>
              <a:t>‹#›</a:t>
            </a:fld>
            <a:endParaRPr lang="en-US"/>
          </a:p>
        </p:txBody>
      </p:sp>
    </p:spTree>
    <p:extLst>
      <p:ext uri="{BB962C8B-B14F-4D97-AF65-F5344CB8AC3E}">
        <p14:creationId xmlns:p14="http://schemas.microsoft.com/office/powerpoint/2010/main" val="192582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DF7632D-9AC5-4892-B785-A80B76AC6710}" type="datetimeFigureOut">
              <a:rPr lang="en-US"/>
              <a:pPr>
                <a:defRPr/>
              </a:pPr>
              <a:t>12/1/2022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46A0183-E1E9-4100-A420-F7083E455AD0}" type="slidenum">
              <a:rPr lang="en-US"/>
              <a:pPr>
                <a:defRPr/>
              </a:pPr>
              <a:t>‹#›</a:t>
            </a:fld>
            <a:endParaRPr lang="en-US"/>
          </a:p>
        </p:txBody>
      </p:sp>
      <p:pic>
        <p:nvPicPr>
          <p:cNvPr id="1031" name="Picture 7" descr="C:\Users\Paul Weaver\Desktop\books.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4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Box 7"/>
          <p:cNvSpPr txBox="1">
            <a:spLocks noChangeArrowheads="1"/>
          </p:cNvSpPr>
          <p:nvPr userDrawn="1"/>
        </p:nvSpPr>
        <p:spPr bwMode="auto">
          <a:xfrm>
            <a:off x="0" y="0"/>
            <a:ext cx="12192000" cy="6858000"/>
          </a:xfrm>
          <a:prstGeom prst="rect">
            <a:avLst/>
          </a:prstGeom>
          <a:solidFill>
            <a:schemeClr val="bg1">
              <a:alpha val="8117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AE1EFA-C51D-4736-84E5-D2E3D467EDFC}" type="datetimeFigureOut">
              <a:rPr lang="en-US"/>
              <a:pPr>
                <a:defRPr/>
              </a:pPr>
              <a:t>12/1/2022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BDED50B-5F02-4C80-8CB2-8449640E8A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3"/>
          <p:cNvSpPr>
            <a:spLocks noGrp="1"/>
          </p:cNvSpPr>
          <p:nvPr>
            <p:ph type="ctrTitle"/>
          </p:nvPr>
        </p:nvSpPr>
        <p:spPr>
          <a:xfrm>
            <a:off x="5791200" y="2895600"/>
            <a:ext cx="5410431" cy="1470025"/>
          </a:xfrm>
        </p:spPr>
        <p:txBody>
          <a:bodyPr/>
          <a:lstStyle/>
          <a:p>
            <a:r>
              <a:rPr lang="en-US" b="1" dirty="0">
                <a:latin typeface="Times New Roman" pitchFamily="18" charset="0"/>
                <a:cs typeface="Times New Roman" pitchFamily="18" charset="0"/>
              </a:rPr>
              <a:t>Charles C. Ryrie: </a:t>
            </a:r>
            <a:r>
              <a:rPr lang="en-US" b="1" dirty="0">
                <a:solidFill>
                  <a:srgbClr val="002060"/>
                </a:solidFill>
                <a:latin typeface="Times New Roman" pitchFamily="18" charset="0"/>
                <a:cs typeface="Times New Roman" pitchFamily="18" charset="0"/>
              </a:rPr>
              <a:t>The Man, </a:t>
            </a:r>
            <a:br>
              <a:rPr lang="en-US" b="1" dirty="0">
                <a:solidFill>
                  <a:srgbClr val="002060"/>
                </a:solidFill>
                <a:latin typeface="Times New Roman" pitchFamily="18" charset="0"/>
                <a:cs typeface="Times New Roman" pitchFamily="18" charset="0"/>
              </a:rPr>
            </a:br>
            <a:r>
              <a:rPr lang="en-US" b="1" dirty="0">
                <a:solidFill>
                  <a:srgbClr val="002060"/>
                </a:solidFill>
                <a:latin typeface="Times New Roman" pitchFamily="18" charset="0"/>
                <a:cs typeface="Times New Roman" pitchFamily="18" charset="0"/>
              </a:rPr>
              <a:t>His Ministry, and </a:t>
            </a:r>
            <a:br>
              <a:rPr lang="en-US" b="1" dirty="0">
                <a:solidFill>
                  <a:srgbClr val="002060"/>
                </a:solidFill>
                <a:latin typeface="Times New Roman" pitchFamily="18" charset="0"/>
                <a:cs typeface="Times New Roman" pitchFamily="18" charset="0"/>
              </a:rPr>
            </a:br>
            <a:r>
              <a:rPr lang="en-US" b="1" dirty="0">
                <a:solidFill>
                  <a:srgbClr val="002060"/>
                </a:solidFill>
                <a:latin typeface="Times New Roman" pitchFamily="18" charset="0"/>
                <a:cs typeface="Times New Roman" pitchFamily="18" charset="0"/>
              </a:rPr>
              <a:t>His Method</a:t>
            </a:r>
          </a:p>
        </p:txBody>
      </p:sp>
      <p:pic>
        <p:nvPicPr>
          <p:cNvPr id="1026" name="Picture 2" descr="Dr Charles Caldwell Ryrie (1925-2016) - Find a Grave Memorial">
            <a:extLst>
              <a:ext uri="{FF2B5EF4-FFF2-40B4-BE49-F238E27FC236}">
                <a16:creationId xmlns:a16="http://schemas.microsoft.com/office/drawing/2014/main" id="{7E3B4FD3-3BF2-96C7-BC69-3CC35D0AE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583"/>
            <a:ext cx="4648200" cy="60948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CA8ADF-E0B3-0148-572D-4AC58F17CD20}"/>
              </a:ext>
            </a:extLst>
          </p:cNvPr>
          <p:cNvSpPr txBox="1"/>
          <p:nvPr/>
        </p:nvSpPr>
        <p:spPr>
          <a:xfrm>
            <a:off x="5715000" y="5399314"/>
            <a:ext cx="5638800"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Presented by Dr. Paul Weaver</a:t>
            </a:r>
          </a:p>
          <a:p>
            <a:pPr algn="ctr"/>
            <a:r>
              <a:rPr lang="en-US" sz="2400" dirty="0">
                <a:latin typeface="Times New Roman" panose="02020603050405020304" pitchFamily="18" charset="0"/>
                <a:cs typeface="Times New Roman" panose="02020603050405020304" pitchFamily="18" charset="0"/>
              </a:rPr>
              <a:t>Pre-Trib Rapture Study Group Conference</a:t>
            </a:r>
          </a:p>
          <a:p>
            <a:pPr algn="ctr"/>
            <a:r>
              <a:rPr lang="en-US" sz="2400" dirty="0">
                <a:latin typeface="Times New Roman" panose="02020603050405020304" pitchFamily="18" charset="0"/>
                <a:cs typeface="Times New Roman" panose="02020603050405020304" pitchFamily="18" charset="0"/>
              </a:rPr>
              <a:t>December 5, 2022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Influential Individuals in the Life of Ryrie</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3074" name="Picture 2">
            <a:extLst>
              <a:ext uri="{FF2B5EF4-FFF2-40B4-BE49-F238E27FC236}">
                <a16:creationId xmlns:a16="http://schemas.microsoft.com/office/drawing/2014/main" id="{C49328DB-0AC7-BC4A-ECD1-111A3612D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326" y="1285081"/>
            <a:ext cx="3245491" cy="4287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plaque&#10;&#10;Description automatically generated">
            <a:extLst>
              <a:ext uri="{FF2B5EF4-FFF2-40B4-BE49-F238E27FC236}">
                <a16:creationId xmlns:a16="http://schemas.microsoft.com/office/drawing/2014/main" id="{38E18C7D-3D4E-C758-43F3-A0E5F7EFE5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50" b="98750" l="10000" r="90000">
                        <a14:foregroundMark x1="17333" y1="31250" x2="17333" y2="31250"/>
                        <a14:foregroundMark x1="16667" y1="19250" x2="16667" y2="19250"/>
                        <a14:foregroundMark x1="11667" y1="11250" x2="12667" y2="93500"/>
                        <a14:foregroundMark x1="12667" y1="93500" x2="38333" y2="99250"/>
                        <a14:foregroundMark x1="93582" y1="94673" x2="95667" y2="94500"/>
                        <a14:foregroundMark x1="89635" y1="95000" x2="92894" y2="94730"/>
                        <a14:foregroundMark x1="38333" y1="99250" x2="89635" y2="95000"/>
                        <a14:foregroundMark x1="89415" y1="43952" x2="85000" y2="8250"/>
                        <a14:foregroundMark x1="95636" y1="94250" x2="95237" y2="91022"/>
                        <a14:foregroundMark x1="95667" y1="94500" x2="95636" y2="94250"/>
                        <a14:foregroundMark x1="85000" y1="8250" x2="22000" y2="6250"/>
                        <a14:foregroundMark x1="22000" y1="6250" x2="10667" y2="12750"/>
                        <a14:foregroundMark x1="14000" y1="6500" x2="12667" y2="12000"/>
                        <a14:foregroundMark x1="10000" y1="92250" x2="49333" y2="98750"/>
                        <a14:backgroundMark x1="91667" y1="44000" x2="90667" y2="70500"/>
                        <a14:backgroundMark x1="91667" y1="70000" x2="91667" y2="90250"/>
                        <a14:backgroundMark x1="92000" y1="90250" x2="94000" y2="91750"/>
                        <a14:backgroundMark x1="91667" y1="97000" x2="93000" y2="95750"/>
                        <a14:backgroundMark x1="90667" y1="95000" x2="90667" y2="95000"/>
                        <a14:backgroundMark x1="93000" y1="94750" x2="93000" y2="94750"/>
                        <a14:backgroundMark x1="91667" y1="95000" x2="91667" y2="95000"/>
                        <a14:backgroundMark x1="91667" y1="95000" x2="91667" y2="95000"/>
                        <a14:backgroundMark x1="92333" y1="95000" x2="92333" y2="95000"/>
                        <a14:backgroundMark x1="92333" y1="94250" x2="92333" y2="94250"/>
                      </a14:backgroundRemoval>
                    </a14:imgEffect>
                  </a14:imgLayer>
                </a14:imgProps>
              </a:ext>
              <a:ext uri="{28A0092B-C50C-407E-A947-70E740481C1C}">
                <a14:useLocalDpi xmlns:a14="http://schemas.microsoft.com/office/drawing/2010/main" val="0"/>
              </a:ext>
            </a:extLst>
          </a:blip>
          <a:srcRect l="7516" t="2941" r="8824"/>
          <a:stretch/>
        </p:blipFill>
        <p:spPr>
          <a:xfrm>
            <a:off x="1131094" y="2614612"/>
            <a:ext cx="2438400" cy="3771900"/>
          </a:xfrm>
          <a:prstGeom prst="rect">
            <a:avLst/>
          </a:prstGeom>
        </p:spPr>
      </p:pic>
      <p:pic>
        <p:nvPicPr>
          <p:cNvPr id="1028" name="Picture 4" descr="THE EXPOSITOR'S BIBLE COMMENTARY, VOL. 1 Introductory Articles | Frank E.  Gaebelein | Twenty-Third Printing">
            <a:extLst>
              <a:ext uri="{FF2B5EF4-FFF2-40B4-BE49-F238E27FC236}">
                <a16:creationId xmlns:a16="http://schemas.microsoft.com/office/drawing/2014/main" id="{CABE49F5-2474-C68A-5E14-E175C2E31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988" y="2624137"/>
            <a:ext cx="3448844" cy="3771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59E955-736E-78CA-D348-12761249907A}"/>
              </a:ext>
            </a:extLst>
          </p:cNvPr>
          <p:cNvSpPr txBox="1"/>
          <p:nvPr/>
        </p:nvSpPr>
        <p:spPr>
          <a:xfrm>
            <a:off x="7506494" y="5715000"/>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Frank </a:t>
            </a:r>
            <a:r>
              <a:rPr lang="en-US" dirty="0" err="1">
                <a:latin typeface="Times New Roman" panose="02020603050405020304" pitchFamily="18" charset="0"/>
                <a:cs typeface="Times New Roman" panose="02020603050405020304" pitchFamily="18" charset="0"/>
              </a:rPr>
              <a:t>Gaebelein</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Stony Brook School (Founder and Headmaster)</a:t>
            </a:r>
          </a:p>
        </p:txBody>
      </p:sp>
    </p:spTree>
    <p:extLst>
      <p:ext uri="{BB962C8B-B14F-4D97-AF65-F5344CB8AC3E}">
        <p14:creationId xmlns:p14="http://schemas.microsoft.com/office/powerpoint/2010/main" val="3782829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Influential Individuals in the Life of Ryrie</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3074" name="Picture 2">
            <a:extLst>
              <a:ext uri="{FF2B5EF4-FFF2-40B4-BE49-F238E27FC236}">
                <a16:creationId xmlns:a16="http://schemas.microsoft.com/office/drawing/2014/main" id="{C49328DB-0AC7-BC4A-ECD1-111A3612D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326" y="1285081"/>
            <a:ext cx="3245491" cy="4287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59E955-736E-78CA-D348-12761249907A}"/>
              </a:ext>
            </a:extLst>
          </p:cNvPr>
          <p:cNvSpPr txBox="1"/>
          <p:nvPr/>
        </p:nvSpPr>
        <p:spPr>
          <a:xfrm>
            <a:off x="7506494" y="5715000"/>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Frank </a:t>
            </a:r>
            <a:r>
              <a:rPr lang="en-US" dirty="0" err="1">
                <a:latin typeface="Times New Roman" panose="02020603050405020304" pitchFamily="18" charset="0"/>
                <a:cs typeface="Times New Roman" panose="02020603050405020304" pitchFamily="18" charset="0"/>
              </a:rPr>
              <a:t>Gaebelein</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Stony Brook School (Founder and Headmaster)</a:t>
            </a:r>
          </a:p>
        </p:txBody>
      </p:sp>
      <p:sp>
        <p:nvSpPr>
          <p:cNvPr id="5" name="TextBox 4">
            <a:extLst>
              <a:ext uri="{FF2B5EF4-FFF2-40B4-BE49-F238E27FC236}">
                <a16:creationId xmlns:a16="http://schemas.microsoft.com/office/drawing/2014/main" id="{8CE4B730-BEF7-9B4F-684B-BC1750637A61}"/>
              </a:ext>
            </a:extLst>
          </p:cNvPr>
          <p:cNvSpPr txBox="1"/>
          <p:nvPr/>
        </p:nvSpPr>
        <p:spPr>
          <a:xfrm>
            <a:off x="491728" y="2514600"/>
            <a:ext cx="7277894" cy="4170372"/>
          </a:xfrm>
          <a:prstGeom prst="rect">
            <a:avLst/>
          </a:prstGeom>
          <a:noFill/>
        </p:spPr>
        <p:txBody>
          <a:bodyPr wrap="square">
            <a:spAutoFit/>
          </a:bodyPr>
          <a:lstStyle/>
          <a:p>
            <a:pPr algn="ctr"/>
            <a:r>
              <a:rPr lang="en-US" sz="3200" b="1" dirty="0">
                <a:solidFill>
                  <a:srgbClr val="002060"/>
                </a:solidFill>
                <a:effectLst/>
                <a:latin typeface="Times New Roman" panose="02020603050405020304" pitchFamily="18" charset="0"/>
                <a:ea typeface="Calibri" panose="020F0502020204030204" pitchFamily="34" charset="0"/>
              </a:rPr>
              <a:t>“Oh yes… Dr. Frank </a:t>
            </a:r>
            <a:r>
              <a:rPr lang="en-US" sz="3200" b="1" dirty="0" err="1">
                <a:solidFill>
                  <a:srgbClr val="002060"/>
                </a:solidFill>
                <a:effectLst/>
                <a:latin typeface="Times New Roman" panose="02020603050405020304" pitchFamily="18" charset="0"/>
                <a:ea typeface="Calibri" panose="020F0502020204030204" pitchFamily="34" charset="0"/>
              </a:rPr>
              <a:t>Gaebelein</a:t>
            </a:r>
            <a:r>
              <a:rPr lang="en-US" sz="3200" b="1" dirty="0">
                <a:solidFill>
                  <a:srgbClr val="002060"/>
                </a:solidFill>
                <a:effectLst/>
                <a:latin typeface="Times New Roman" panose="02020603050405020304" pitchFamily="18" charset="0"/>
                <a:ea typeface="Calibri" panose="020F0502020204030204" pitchFamily="34" charset="0"/>
              </a:rPr>
              <a:t> was very involved with us students. It was only a male school in those days…Dr. </a:t>
            </a:r>
            <a:r>
              <a:rPr lang="en-US" sz="3200" b="1" dirty="0" err="1">
                <a:solidFill>
                  <a:srgbClr val="002060"/>
                </a:solidFill>
                <a:effectLst/>
                <a:latin typeface="Times New Roman" panose="02020603050405020304" pitchFamily="18" charset="0"/>
                <a:ea typeface="Calibri" panose="020F0502020204030204" pitchFamily="34" charset="0"/>
              </a:rPr>
              <a:t>Gaebelein</a:t>
            </a:r>
            <a:r>
              <a:rPr lang="en-US" sz="3200" b="1" dirty="0">
                <a:solidFill>
                  <a:srgbClr val="002060"/>
                </a:solidFill>
                <a:effectLst/>
                <a:latin typeface="Times New Roman" panose="02020603050405020304" pitchFamily="18" charset="0"/>
                <a:ea typeface="Calibri" panose="020F0502020204030204" pitchFamily="34" charset="0"/>
              </a:rPr>
              <a:t> taught senior Bible, he taught the book of Romans and I remember a lot from that class…He always presided and often spoke in chapel.”</a:t>
            </a:r>
          </a:p>
          <a:p>
            <a:endParaRPr lang="en-US" sz="900" dirty="0">
              <a:effectLst/>
              <a:latin typeface="Times New Roman" panose="02020603050405020304" pitchFamily="18" charset="0"/>
              <a:ea typeface="Calibri" panose="020F0502020204030204" pitchFamily="34" charset="0"/>
            </a:endParaRPr>
          </a:p>
          <a:p>
            <a:r>
              <a:rPr lang="en-US" sz="2400" dirty="0">
                <a:latin typeface="Times New Roman" panose="02020603050405020304" pitchFamily="18" charset="0"/>
              </a:rPr>
              <a:t>-Ryrie, Personal Interview, Nov. 6, 2012.</a:t>
            </a:r>
            <a:endParaRPr lang="en-US" sz="2400" dirty="0"/>
          </a:p>
        </p:txBody>
      </p:sp>
    </p:spTree>
    <p:extLst>
      <p:ext uri="{BB962C8B-B14F-4D97-AF65-F5344CB8AC3E}">
        <p14:creationId xmlns:p14="http://schemas.microsoft.com/office/powerpoint/2010/main" val="2797254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The Influence of Frank </a:t>
            </a:r>
            <a:r>
              <a:rPr lang="en-US" b="1" dirty="0" err="1">
                <a:effectLst/>
              </a:rPr>
              <a:t>Gaebelein</a:t>
            </a:r>
            <a:endParaRPr lang="en-US" b="1" dirty="0">
              <a:effectLst/>
            </a:endParaRP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sp>
        <p:nvSpPr>
          <p:cNvPr id="5" name="TextBox 4">
            <a:extLst>
              <a:ext uri="{FF2B5EF4-FFF2-40B4-BE49-F238E27FC236}">
                <a16:creationId xmlns:a16="http://schemas.microsoft.com/office/drawing/2014/main" id="{8CE4B730-BEF7-9B4F-684B-BC1750637A61}"/>
              </a:ext>
            </a:extLst>
          </p:cNvPr>
          <p:cNvSpPr txBox="1"/>
          <p:nvPr/>
        </p:nvSpPr>
        <p:spPr>
          <a:xfrm>
            <a:off x="0" y="1189037"/>
            <a:ext cx="12192000" cy="5832366"/>
          </a:xfrm>
          <a:prstGeom prst="rect">
            <a:avLst/>
          </a:prstGeom>
          <a:noFill/>
        </p:spPr>
        <p:txBody>
          <a:bodyPr wrap="square">
            <a:spAutoFit/>
          </a:bodyPr>
          <a:lstStyle/>
          <a:p>
            <a:pPr marL="457200" marR="448310" algn="ctr">
              <a:spcBef>
                <a:spcPts val="0"/>
              </a:spcBef>
              <a:spcAft>
                <a:spcPts val="0"/>
              </a:spcAft>
            </a:pPr>
            <a:r>
              <a:rPr lang="en-US" sz="28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“In the 60’s the Scofield Bible was being revised; Dr. </a:t>
            </a:r>
            <a:r>
              <a:rPr lang="en-US" sz="2800" b="1" dirty="0" err="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Gaebelein</a:t>
            </a:r>
            <a:r>
              <a:rPr lang="en-US" sz="28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was the editor. He wrote me a letter. I was at Dallas at that time. [</a:t>
            </a:r>
            <a:r>
              <a:rPr lang="en-US" sz="2800" b="1" dirty="0">
                <a:solidFill>
                  <a:srgbClr val="002060"/>
                </a:solidFill>
                <a:effectLst/>
                <a:latin typeface="Times New Roman" panose="02020603050405020304" pitchFamily="18" charset="0"/>
                <a:ea typeface="Times New Roman" panose="02020603050405020304" pitchFamily="18" charset="0"/>
                <a:cs typeface="Arial" panose="020B0604020202020204" pitchFamily="34" charset="0"/>
              </a:rPr>
              <a:t>This was during Ryrie’s first stint as a professor of theology, prior to becoming president of Philadelphia College of Bible]</a:t>
            </a:r>
            <a:r>
              <a:rPr lang="en-US" sz="28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He said, ‘I think you should write a book on Dispensationalism. The Scofield Bible revision will be out and it would be great to have around the same time a book like that.’ </a:t>
            </a:r>
            <a:r>
              <a:rPr lang="en-US" sz="2800" b="1" dirty="0" err="1">
                <a:solidFill>
                  <a:srgbClr val="002060"/>
                </a:solidFill>
                <a:effectLst/>
                <a:latin typeface="Times New Roman" panose="02020603050405020304" pitchFamily="18" charset="0"/>
                <a:ea typeface="Calibri" panose="020F0502020204030204" pitchFamily="34" charset="0"/>
                <a:cs typeface="Arial" panose="020B0604020202020204" pitchFamily="34" charset="0"/>
              </a:rPr>
              <a:t>Gaebelein</a:t>
            </a:r>
            <a:r>
              <a:rPr lang="en-US" sz="28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said, ‘I will promise to write the foreword.’ So, that is what really urged me to write what was called </a:t>
            </a:r>
            <a:r>
              <a:rPr lang="en-US" sz="2800" b="1" i="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Dispensationalism Today.</a:t>
            </a:r>
            <a:r>
              <a:rPr lang="en-US" sz="28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It came out before the [New] Scofield Reference Bible because the Scofield was delayed. He wrote the foreword, and of course, it was revised and is now just called </a:t>
            </a:r>
            <a:r>
              <a:rPr lang="en-US" sz="2800" b="1" i="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Dispensationalism</a:t>
            </a:r>
            <a:r>
              <a:rPr lang="en-US" sz="28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rPr>
              <a:t>. But he had a major part in that.”</a:t>
            </a:r>
          </a:p>
          <a:p>
            <a:pPr marL="457200" marR="448310" algn="ctr">
              <a:spcBef>
                <a:spcPts val="0"/>
              </a:spcBef>
              <a:spcAft>
                <a:spcPts val="0"/>
              </a:spcAft>
            </a:pPr>
            <a:endParaRPr lang="en-US" sz="900" b="1" dirty="0">
              <a:solidFill>
                <a:srgbClr val="002060"/>
              </a:solidFill>
              <a:effectLst/>
              <a:latin typeface="Times New Roman" panose="02020603050405020304" pitchFamily="18" charset="0"/>
              <a:ea typeface="Calibri" panose="020F0502020204030204" pitchFamily="34" charset="0"/>
              <a:cs typeface="Arial" panose="020B0604020202020204" pitchFamily="34" charset="0"/>
            </a:endParaRPr>
          </a:p>
          <a:p>
            <a:pPr marL="457200" marR="448310">
              <a:spcBef>
                <a:spcPts val="0"/>
              </a:spcBef>
              <a:spcAft>
                <a:spcPts val="0"/>
              </a:spcAft>
            </a:pPr>
            <a:r>
              <a:rPr lang="en-US" sz="2400" dirty="0">
                <a:latin typeface="Times New Roman" panose="02020603050405020304" pitchFamily="18" charset="0"/>
              </a:rPr>
              <a:t>-Ryrie, Personal Interview, Nov. 6, 2012.</a:t>
            </a:r>
            <a:endParaRPr lang="en-US" sz="2400" dirty="0"/>
          </a:p>
          <a:p>
            <a:pPr marL="457200" marR="448310" algn="ctr">
              <a:spcBef>
                <a:spcPts val="0"/>
              </a:spcBef>
              <a:spcAft>
                <a:spcPts val="0"/>
              </a:spcAft>
            </a:pPr>
            <a:endParaRPr lang="en-US" sz="2800" b="1" dirty="0">
              <a:solidFill>
                <a:srgbClr val="002060"/>
              </a:solidFill>
              <a:effectLst/>
              <a:latin typeface="Palatino Linotype" panose="0204050205050503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25630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Influential Individuals in the Life of Ryrie</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sp>
        <p:nvSpPr>
          <p:cNvPr id="8" name="TextBox 7">
            <a:extLst>
              <a:ext uri="{FF2B5EF4-FFF2-40B4-BE49-F238E27FC236}">
                <a16:creationId xmlns:a16="http://schemas.microsoft.com/office/drawing/2014/main" id="{8559E955-736E-78CA-D348-12761249907A}"/>
              </a:ext>
            </a:extLst>
          </p:cNvPr>
          <p:cNvSpPr txBox="1"/>
          <p:nvPr/>
        </p:nvSpPr>
        <p:spPr>
          <a:xfrm>
            <a:off x="7655630" y="6041588"/>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Lewis Sperry Chafer</a:t>
            </a:r>
          </a:p>
          <a:p>
            <a:pPr algn="ctr"/>
            <a:r>
              <a:rPr lang="en-US" i="1" dirty="0">
                <a:latin typeface="Times New Roman" panose="02020603050405020304" pitchFamily="18" charset="0"/>
                <a:cs typeface="Times New Roman" panose="02020603050405020304" pitchFamily="18" charset="0"/>
              </a:rPr>
              <a:t>Founder,</a:t>
            </a:r>
            <a:r>
              <a:rPr lang="en-US" dirty="0">
                <a:latin typeface="Times New Roman" panose="02020603050405020304" pitchFamily="18" charset="0"/>
                <a:cs typeface="Times New Roman" panose="02020603050405020304" pitchFamily="18" charset="0"/>
              </a:rPr>
              <a:t> Dallas Theological Seminary</a:t>
            </a:r>
          </a:p>
        </p:txBody>
      </p:sp>
      <p:pic>
        <p:nvPicPr>
          <p:cNvPr id="1026" name="Picture 2">
            <a:extLst>
              <a:ext uri="{FF2B5EF4-FFF2-40B4-BE49-F238E27FC236}">
                <a16:creationId xmlns:a16="http://schemas.microsoft.com/office/drawing/2014/main" id="{62E3A934-38B2-ECB9-41DA-2E8AFF3CF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1230094"/>
            <a:ext cx="3652661"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ghlights from 80th Anniversary of Dallas Theological Seminary">
            <a:extLst>
              <a:ext uri="{FF2B5EF4-FFF2-40B4-BE49-F238E27FC236}">
                <a16:creationId xmlns:a16="http://schemas.microsoft.com/office/drawing/2014/main" id="{F4F1D03F-8A17-9C7E-DCE3-921E89D40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2548200"/>
            <a:ext cx="6057899" cy="349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099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The Influence of Lewis Sperry Chafer </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As a Child </a:t>
            </a: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sp>
        <p:nvSpPr>
          <p:cNvPr id="8" name="TextBox 7">
            <a:extLst>
              <a:ext uri="{FF2B5EF4-FFF2-40B4-BE49-F238E27FC236}">
                <a16:creationId xmlns:a16="http://schemas.microsoft.com/office/drawing/2014/main" id="{8559E955-736E-78CA-D348-12761249907A}"/>
              </a:ext>
            </a:extLst>
          </p:cNvPr>
          <p:cNvSpPr txBox="1"/>
          <p:nvPr/>
        </p:nvSpPr>
        <p:spPr>
          <a:xfrm>
            <a:off x="7655630" y="6041588"/>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Lewis Sperry Chafer</a:t>
            </a:r>
          </a:p>
          <a:p>
            <a:pPr algn="ctr"/>
            <a:r>
              <a:rPr lang="en-US" i="1" dirty="0">
                <a:latin typeface="Times New Roman" panose="02020603050405020304" pitchFamily="18" charset="0"/>
                <a:cs typeface="Times New Roman" panose="02020603050405020304" pitchFamily="18" charset="0"/>
              </a:rPr>
              <a:t>Founder,</a:t>
            </a:r>
            <a:r>
              <a:rPr lang="en-US" dirty="0">
                <a:latin typeface="Times New Roman" panose="02020603050405020304" pitchFamily="18" charset="0"/>
                <a:cs typeface="Times New Roman" panose="02020603050405020304" pitchFamily="18" charset="0"/>
              </a:rPr>
              <a:t> Dallas Theological Seminary</a:t>
            </a:r>
          </a:p>
        </p:txBody>
      </p:sp>
      <p:pic>
        <p:nvPicPr>
          <p:cNvPr id="1026" name="Picture 2">
            <a:extLst>
              <a:ext uri="{FF2B5EF4-FFF2-40B4-BE49-F238E27FC236}">
                <a16:creationId xmlns:a16="http://schemas.microsoft.com/office/drawing/2014/main" id="{62E3A934-38B2-ECB9-41DA-2E8AFF3CF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1230094"/>
            <a:ext cx="3652661"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EA5EE6-D96E-B1A2-D990-C1953CD69000}"/>
              </a:ext>
            </a:extLst>
          </p:cNvPr>
          <p:cNvSpPr txBox="1"/>
          <p:nvPr/>
        </p:nvSpPr>
        <p:spPr>
          <a:xfrm>
            <a:off x="298320" y="1918839"/>
            <a:ext cx="7620000" cy="4416594"/>
          </a:xfrm>
          <a:prstGeom prst="rect">
            <a:avLst/>
          </a:prstGeom>
          <a:noFill/>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“He was quite a musician. He was a tenor; Mrs. Chafer was an alto. I do have vivid memories of the two of them sitting at a piano in my folk’s home and singing duets.” </a:t>
            </a: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“Yes, I had an appreciation and knowledge for who he was, I think very much so.”</a:t>
            </a:r>
          </a:p>
          <a:p>
            <a:endParaRPr lang="en-US" sz="900" b="1" dirty="0">
              <a:solidFill>
                <a:srgbClr val="002060"/>
              </a:solidFill>
              <a:latin typeface="Times New Roman" panose="02020603050405020304" pitchFamily="18" charset="0"/>
              <a:cs typeface="Times New Roman" panose="02020603050405020304" pitchFamily="18" charset="0"/>
            </a:endParaRPr>
          </a:p>
          <a:p>
            <a:r>
              <a:rPr lang="en-US" sz="2800" b="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rPr>
              <a:t>-Ryrie, Personal Interview, Nov. 6, 2012.</a:t>
            </a:r>
            <a:endParaRPr lang="en-US" sz="2400" dirty="0"/>
          </a:p>
        </p:txBody>
      </p:sp>
    </p:spTree>
    <p:extLst>
      <p:ext uri="{BB962C8B-B14F-4D97-AF65-F5344CB8AC3E}">
        <p14:creationId xmlns:p14="http://schemas.microsoft.com/office/powerpoint/2010/main" val="413014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The Influence of Lewis Sperry Chafer </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As a Teenager</a:t>
            </a:r>
            <a:endParaRPr lang="en-US" sz="2800" b="1" dirty="0">
              <a:solidFill>
                <a:srgbClr val="002060"/>
              </a:solidFill>
            </a:endParaRPr>
          </a:p>
        </p:txBody>
      </p:sp>
      <p:sp>
        <p:nvSpPr>
          <p:cNvPr id="8" name="TextBox 7">
            <a:extLst>
              <a:ext uri="{FF2B5EF4-FFF2-40B4-BE49-F238E27FC236}">
                <a16:creationId xmlns:a16="http://schemas.microsoft.com/office/drawing/2014/main" id="{8559E955-736E-78CA-D348-12761249907A}"/>
              </a:ext>
            </a:extLst>
          </p:cNvPr>
          <p:cNvSpPr txBox="1"/>
          <p:nvPr/>
        </p:nvSpPr>
        <p:spPr>
          <a:xfrm>
            <a:off x="7655630" y="6041588"/>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Lewis Sperry Chafer</a:t>
            </a:r>
          </a:p>
          <a:p>
            <a:pPr algn="ctr"/>
            <a:r>
              <a:rPr lang="en-US" i="1" dirty="0">
                <a:latin typeface="Times New Roman" panose="02020603050405020304" pitchFamily="18" charset="0"/>
                <a:cs typeface="Times New Roman" panose="02020603050405020304" pitchFamily="18" charset="0"/>
              </a:rPr>
              <a:t>Founder,</a:t>
            </a:r>
            <a:r>
              <a:rPr lang="en-US" dirty="0">
                <a:latin typeface="Times New Roman" panose="02020603050405020304" pitchFamily="18" charset="0"/>
                <a:cs typeface="Times New Roman" panose="02020603050405020304" pitchFamily="18" charset="0"/>
              </a:rPr>
              <a:t> Dallas Theological Seminary</a:t>
            </a:r>
          </a:p>
        </p:txBody>
      </p:sp>
      <p:pic>
        <p:nvPicPr>
          <p:cNvPr id="1026" name="Picture 2">
            <a:extLst>
              <a:ext uri="{FF2B5EF4-FFF2-40B4-BE49-F238E27FC236}">
                <a16:creationId xmlns:a16="http://schemas.microsoft.com/office/drawing/2014/main" id="{62E3A934-38B2-ECB9-41DA-2E8AFF3CF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1230094"/>
            <a:ext cx="3652661"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EA5EE6-D96E-B1A2-D990-C1953CD69000}"/>
              </a:ext>
            </a:extLst>
          </p:cNvPr>
          <p:cNvSpPr txBox="1"/>
          <p:nvPr/>
        </p:nvSpPr>
        <p:spPr>
          <a:xfrm>
            <a:off x="380999" y="2315021"/>
            <a:ext cx="7548739" cy="3185487"/>
          </a:xfrm>
          <a:prstGeom prst="rect">
            <a:avLst/>
          </a:prstGeom>
          <a:noFill/>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“I don’t know what you are going to do with your life, but there is not much competition in the field of having experts in the knowledge of the Word of God.” </a:t>
            </a:r>
          </a:p>
          <a:p>
            <a:pPr algn="ctr"/>
            <a:endParaRPr lang="en-US" sz="900" b="1" dirty="0">
              <a:solidFill>
                <a:srgbClr val="00206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rPr>
              <a:t>-Ryrie, Personal Interview, Nov. 6, 2012.</a:t>
            </a:r>
            <a:endParaRPr lang="en-US" sz="2800" dirty="0"/>
          </a:p>
          <a:p>
            <a:pPr algn="ct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5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The Influence of Lewis Sperry Chafer </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As a College Student</a:t>
            </a: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sp>
        <p:nvSpPr>
          <p:cNvPr id="8" name="TextBox 7">
            <a:extLst>
              <a:ext uri="{FF2B5EF4-FFF2-40B4-BE49-F238E27FC236}">
                <a16:creationId xmlns:a16="http://schemas.microsoft.com/office/drawing/2014/main" id="{8559E955-736E-78CA-D348-12761249907A}"/>
              </a:ext>
            </a:extLst>
          </p:cNvPr>
          <p:cNvSpPr txBox="1"/>
          <p:nvPr/>
        </p:nvSpPr>
        <p:spPr>
          <a:xfrm>
            <a:off x="7655630" y="6041588"/>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Lewis Sperry Chafer</a:t>
            </a:r>
          </a:p>
          <a:p>
            <a:pPr algn="ctr"/>
            <a:r>
              <a:rPr lang="en-US" i="1" dirty="0">
                <a:latin typeface="Times New Roman" panose="02020603050405020304" pitchFamily="18" charset="0"/>
                <a:cs typeface="Times New Roman" panose="02020603050405020304" pitchFamily="18" charset="0"/>
              </a:rPr>
              <a:t>Founder,</a:t>
            </a:r>
            <a:r>
              <a:rPr lang="en-US" dirty="0">
                <a:latin typeface="Times New Roman" panose="02020603050405020304" pitchFamily="18" charset="0"/>
                <a:cs typeface="Times New Roman" panose="02020603050405020304" pitchFamily="18" charset="0"/>
              </a:rPr>
              <a:t> Dallas Theological Seminary</a:t>
            </a:r>
          </a:p>
        </p:txBody>
      </p:sp>
      <p:pic>
        <p:nvPicPr>
          <p:cNvPr id="1026" name="Picture 2">
            <a:extLst>
              <a:ext uri="{FF2B5EF4-FFF2-40B4-BE49-F238E27FC236}">
                <a16:creationId xmlns:a16="http://schemas.microsoft.com/office/drawing/2014/main" id="{62E3A934-38B2-ECB9-41DA-2E8AFF3CF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1230094"/>
            <a:ext cx="3652661"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EA5EE6-D96E-B1A2-D990-C1953CD69000}"/>
              </a:ext>
            </a:extLst>
          </p:cNvPr>
          <p:cNvSpPr txBox="1"/>
          <p:nvPr/>
        </p:nvSpPr>
        <p:spPr>
          <a:xfrm>
            <a:off x="309739" y="2286000"/>
            <a:ext cx="7619999" cy="3862596"/>
          </a:xfrm>
          <a:prstGeom prst="rect">
            <a:avLst/>
          </a:prstGeom>
          <a:noFill/>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“Chafer is the reason I am in the ministry.”</a:t>
            </a: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“That night I felt a call to ministry…we talked and prayed. I date that night as two things, a dedication of life and call to Christian service.” </a:t>
            </a:r>
          </a:p>
          <a:p>
            <a:pPr algn="ctr"/>
            <a:endParaRPr lang="en-US" sz="900" b="1" dirty="0">
              <a:solidFill>
                <a:srgbClr val="00206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rPr>
              <a:t>-Ryrie, Personal Interview, Nov. 6, 2012.</a:t>
            </a:r>
            <a:endParaRPr lang="en-US" sz="2800" dirty="0"/>
          </a:p>
        </p:txBody>
      </p:sp>
    </p:spTree>
    <p:extLst>
      <p:ext uri="{BB962C8B-B14F-4D97-AF65-F5344CB8AC3E}">
        <p14:creationId xmlns:p14="http://schemas.microsoft.com/office/powerpoint/2010/main" val="21905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The Influence of Lewis Sperry Chafer </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As a Seminary Student</a:t>
            </a: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sp>
        <p:nvSpPr>
          <p:cNvPr id="8" name="TextBox 7">
            <a:extLst>
              <a:ext uri="{FF2B5EF4-FFF2-40B4-BE49-F238E27FC236}">
                <a16:creationId xmlns:a16="http://schemas.microsoft.com/office/drawing/2014/main" id="{8559E955-736E-78CA-D348-12761249907A}"/>
              </a:ext>
            </a:extLst>
          </p:cNvPr>
          <p:cNvSpPr txBox="1"/>
          <p:nvPr/>
        </p:nvSpPr>
        <p:spPr>
          <a:xfrm>
            <a:off x="7655630" y="6041588"/>
            <a:ext cx="4800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Lewis Sperry Chafer</a:t>
            </a:r>
          </a:p>
          <a:p>
            <a:pPr algn="ctr"/>
            <a:r>
              <a:rPr lang="en-US" i="1" dirty="0">
                <a:latin typeface="Times New Roman" panose="02020603050405020304" pitchFamily="18" charset="0"/>
                <a:cs typeface="Times New Roman" panose="02020603050405020304" pitchFamily="18" charset="0"/>
              </a:rPr>
              <a:t>Founder,</a:t>
            </a:r>
            <a:r>
              <a:rPr lang="en-US" dirty="0">
                <a:latin typeface="Times New Roman" panose="02020603050405020304" pitchFamily="18" charset="0"/>
                <a:cs typeface="Times New Roman" panose="02020603050405020304" pitchFamily="18" charset="0"/>
              </a:rPr>
              <a:t> Dallas Theological Seminary</a:t>
            </a:r>
          </a:p>
        </p:txBody>
      </p:sp>
      <p:pic>
        <p:nvPicPr>
          <p:cNvPr id="1026" name="Picture 2">
            <a:extLst>
              <a:ext uri="{FF2B5EF4-FFF2-40B4-BE49-F238E27FC236}">
                <a16:creationId xmlns:a16="http://schemas.microsoft.com/office/drawing/2014/main" id="{62E3A934-38B2-ECB9-41DA-2E8AFF3CF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1230094"/>
            <a:ext cx="3652661"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EA5EE6-D96E-B1A2-D990-C1953CD69000}"/>
              </a:ext>
            </a:extLst>
          </p:cNvPr>
          <p:cNvSpPr txBox="1"/>
          <p:nvPr/>
        </p:nvSpPr>
        <p:spPr>
          <a:xfrm>
            <a:off x="309739" y="1856480"/>
            <a:ext cx="7619999" cy="4739759"/>
          </a:xfrm>
          <a:prstGeom prst="rect">
            <a:avLst/>
          </a:prstGeom>
          <a:noFill/>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“we were all Chafer’s boys and as much as possible we were treated as such.” </a:t>
            </a: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“I was influenced on his position and insistence on grace and grace alone.” </a:t>
            </a:r>
          </a:p>
          <a:p>
            <a:pPr algn="ctr"/>
            <a:endParaRPr lang="en-US" sz="16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“Almost anyone who had him as a teacher, what would they answer, almost uniformly grace.”</a:t>
            </a:r>
          </a:p>
          <a:p>
            <a:pPr algn="ctr"/>
            <a:endParaRPr lang="en-US" sz="900" b="1" dirty="0">
              <a:solidFill>
                <a:srgbClr val="00206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rPr>
              <a:t>-Ryrie, Personal Interview, Nov. 6, 2012.</a:t>
            </a:r>
            <a:endParaRPr lang="en-US" sz="2800" dirty="0"/>
          </a:p>
          <a:p>
            <a:pPr algn="ctr"/>
            <a:endParaRPr lang="en-US" sz="9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9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The Influence of Other Individuals</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2050" name="Picture 2" descr="Listen to Dr. Donald Grey Barnhouse - Dr. Barnhouse and the Bible Radio ...">
            <a:extLst>
              <a:ext uri="{FF2B5EF4-FFF2-40B4-BE49-F238E27FC236}">
                <a16:creationId xmlns:a16="http://schemas.microsoft.com/office/drawing/2014/main" id="{CE4E531A-BDF2-6D04-B445-E7A6CB2C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49" t="5278" r="31250"/>
          <a:stretch/>
        </p:blipFill>
        <p:spPr bwMode="auto">
          <a:xfrm>
            <a:off x="927870" y="2286000"/>
            <a:ext cx="277269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F9DCD7D-AA7B-9187-64BF-0E703E8A7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323" y="2286000"/>
            <a:ext cx="277269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 A Criswell - Alchetron, The Free Social Encyclopedia">
            <a:extLst>
              <a:ext uri="{FF2B5EF4-FFF2-40B4-BE49-F238E27FC236}">
                <a16:creationId xmlns:a16="http://schemas.microsoft.com/office/drawing/2014/main" id="{08C8D4F7-E578-0757-A00B-49B264ACB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90" r="19436" b="32104"/>
          <a:stretch/>
        </p:blipFill>
        <p:spPr bwMode="auto">
          <a:xfrm>
            <a:off x="8475152" y="2271712"/>
            <a:ext cx="2800055" cy="35722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04EFBA-2B46-F26A-3DC5-A85BBFDF984D}"/>
              </a:ext>
            </a:extLst>
          </p:cNvPr>
          <p:cNvSpPr txBox="1"/>
          <p:nvPr/>
        </p:nvSpPr>
        <p:spPr>
          <a:xfrm>
            <a:off x="557463" y="5853113"/>
            <a:ext cx="3581400" cy="1200329"/>
          </a:xfrm>
          <a:prstGeom prst="rect">
            <a:avLst/>
          </a:prstGeom>
          <a:noFill/>
        </p:spPr>
        <p:txBody>
          <a:bodyPr wrap="square" rtlCol="0">
            <a:spAutoFit/>
          </a:bodyPr>
          <a:lstStyle/>
          <a:p>
            <a:pPr algn="ctr"/>
            <a:r>
              <a:rPr lang="en-US" b="1" dirty="0"/>
              <a:t>Donald Grey Barnhouse</a:t>
            </a:r>
          </a:p>
          <a:p>
            <a:pPr algn="ctr"/>
            <a:r>
              <a:rPr lang="en-US" i="1" dirty="0"/>
              <a:t>Pastor</a:t>
            </a:r>
            <a:r>
              <a:rPr lang="en-US" dirty="0"/>
              <a:t> </a:t>
            </a:r>
          </a:p>
          <a:p>
            <a:pPr algn="ctr"/>
            <a:r>
              <a:rPr lang="en-US" dirty="0"/>
              <a:t>Tenth Presbyterian - Philadelphia</a:t>
            </a:r>
          </a:p>
          <a:p>
            <a:pPr algn="ctr"/>
            <a:endParaRPr lang="en-US" dirty="0"/>
          </a:p>
        </p:txBody>
      </p:sp>
      <p:sp>
        <p:nvSpPr>
          <p:cNvPr id="5" name="TextBox 4">
            <a:extLst>
              <a:ext uri="{FF2B5EF4-FFF2-40B4-BE49-F238E27FC236}">
                <a16:creationId xmlns:a16="http://schemas.microsoft.com/office/drawing/2014/main" id="{F62CBA00-BAD6-C309-63D2-A065B19AEBE2}"/>
              </a:ext>
            </a:extLst>
          </p:cNvPr>
          <p:cNvSpPr txBox="1"/>
          <p:nvPr/>
        </p:nvSpPr>
        <p:spPr>
          <a:xfrm>
            <a:off x="4414942" y="5843991"/>
            <a:ext cx="3429000" cy="1200329"/>
          </a:xfrm>
          <a:prstGeom prst="rect">
            <a:avLst/>
          </a:prstGeom>
          <a:noFill/>
        </p:spPr>
        <p:txBody>
          <a:bodyPr wrap="square" rtlCol="0">
            <a:spAutoFit/>
          </a:bodyPr>
          <a:lstStyle/>
          <a:p>
            <a:pPr algn="ctr"/>
            <a:r>
              <a:rPr lang="en-US" b="1" dirty="0"/>
              <a:t>Clarence Mason</a:t>
            </a:r>
          </a:p>
          <a:p>
            <a:pPr algn="ctr"/>
            <a:r>
              <a:rPr lang="en-US" i="1" dirty="0"/>
              <a:t>Dean, Professor</a:t>
            </a:r>
          </a:p>
          <a:p>
            <a:pPr algn="ctr"/>
            <a:r>
              <a:rPr lang="en-US" dirty="0"/>
              <a:t>Philadelphia College of Bible</a:t>
            </a:r>
          </a:p>
          <a:p>
            <a:pPr algn="ctr"/>
            <a:endParaRPr lang="en-US" dirty="0"/>
          </a:p>
        </p:txBody>
      </p:sp>
      <p:sp>
        <p:nvSpPr>
          <p:cNvPr id="6" name="TextBox 5">
            <a:extLst>
              <a:ext uri="{FF2B5EF4-FFF2-40B4-BE49-F238E27FC236}">
                <a16:creationId xmlns:a16="http://schemas.microsoft.com/office/drawing/2014/main" id="{A2D20C2A-597E-CB43-2716-D48862AAE36A}"/>
              </a:ext>
            </a:extLst>
          </p:cNvPr>
          <p:cNvSpPr txBox="1"/>
          <p:nvPr/>
        </p:nvSpPr>
        <p:spPr>
          <a:xfrm>
            <a:off x="8282238" y="5853113"/>
            <a:ext cx="3429000" cy="923330"/>
          </a:xfrm>
          <a:prstGeom prst="rect">
            <a:avLst/>
          </a:prstGeom>
          <a:noFill/>
        </p:spPr>
        <p:txBody>
          <a:bodyPr wrap="square" rtlCol="0">
            <a:spAutoFit/>
          </a:bodyPr>
          <a:lstStyle/>
          <a:p>
            <a:pPr algn="ctr"/>
            <a:r>
              <a:rPr lang="en-US" b="1" dirty="0"/>
              <a:t>W. A. Criswell</a:t>
            </a:r>
          </a:p>
          <a:p>
            <a:pPr algn="ctr"/>
            <a:r>
              <a:rPr lang="en-US" i="1" dirty="0"/>
              <a:t>Pastor</a:t>
            </a:r>
          </a:p>
          <a:p>
            <a:pPr algn="ctr"/>
            <a:r>
              <a:rPr lang="en-US" dirty="0"/>
              <a:t>First Baptist - Dallas</a:t>
            </a:r>
          </a:p>
        </p:txBody>
      </p:sp>
    </p:spTree>
    <p:extLst>
      <p:ext uri="{BB962C8B-B14F-4D97-AF65-F5344CB8AC3E}">
        <p14:creationId xmlns:p14="http://schemas.microsoft.com/office/powerpoint/2010/main" val="2105968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500"/>
                                        <p:tgtEl>
                                          <p:spTgt spid="20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Professor and President</a:t>
            </a:r>
          </a:p>
          <a:p>
            <a:pPr marL="400050" indent="0">
              <a:buNone/>
            </a:pPr>
            <a:endParaRPr lang="en-US" sz="2800" b="1" dirty="0">
              <a:solidFill>
                <a:srgbClr val="002060"/>
              </a:solidFill>
            </a:endParaRPr>
          </a:p>
          <a:p>
            <a:pPr marL="571500" indent="-457200"/>
            <a:r>
              <a:rPr lang="en-US" sz="2800" b="1" dirty="0">
                <a:solidFill>
                  <a:srgbClr val="002060"/>
                </a:solidFill>
              </a:rPr>
              <a:t>Midwest Bible and Missionary Institute (1947)</a:t>
            </a:r>
          </a:p>
          <a:p>
            <a:pPr marL="571500" indent="-457200"/>
            <a:r>
              <a:rPr lang="en-US" sz="2800" b="1" dirty="0">
                <a:solidFill>
                  <a:srgbClr val="002060"/>
                </a:solidFill>
              </a:rPr>
              <a:t>Westmont College (1948-1953)</a:t>
            </a:r>
          </a:p>
          <a:p>
            <a:pPr marL="571500" indent="-457200"/>
            <a:r>
              <a:rPr lang="en-US" sz="2800" b="1" dirty="0">
                <a:solidFill>
                  <a:srgbClr val="002060"/>
                </a:solidFill>
              </a:rPr>
              <a:t>Dallas Theological Seminary (1953-1958)</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4" name="Picture 2" descr="Charles Ryrie Recalls His Days at Westmont | Westmont College">
            <a:extLst>
              <a:ext uri="{FF2B5EF4-FFF2-40B4-BE49-F238E27FC236}">
                <a16:creationId xmlns:a16="http://schemas.microsoft.com/office/drawing/2014/main" id="{3AAE1788-C3BA-DB2A-75ED-15FE99866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1676400"/>
            <a:ext cx="36697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03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87F7-000C-9091-23F2-A41C0174E0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FF3523-4AB7-9598-FD25-733D73050C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8A4E145-B03A-385E-FFDF-21B5661C6EF4}"/>
              </a:ext>
            </a:extLst>
          </p:cNvPr>
          <p:cNvPicPr>
            <a:picLocks noChangeAspect="1"/>
          </p:cNvPicPr>
          <p:nvPr/>
        </p:nvPicPr>
        <p:blipFill>
          <a:blip r:embed="rId2"/>
          <a:stretch>
            <a:fillRect/>
          </a:stretch>
        </p:blipFill>
        <p:spPr>
          <a:xfrm>
            <a:off x="0" y="139700"/>
            <a:ext cx="12192000" cy="6578600"/>
          </a:xfrm>
          <a:prstGeom prst="rect">
            <a:avLst/>
          </a:prstGeom>
        </p:spPr>
      </p:pic>
    </p:spTree>
    <p:extLst>
      <p:ext uri="{BB962C8B-B14F-4D97-AF65-F5344CB8AC3E}">
        <p14:creationId xmlns:p14="http://schemas.microsoft.com/office/powerpoint/2010/main" val="2070447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Professor and President</a:t>
            </a:r>
          </a:p>
          <a:p>
            <a:pPr marL="400050" indent="0">
              <a:buNone/>
            </a:pPr>
            <a:endParaRPr lang="en-US" sz="2800" b="1" dirty="0">
              <a:solidFill>
                <a:srgbClr val="002060"/>
              </a:solidFill>
            </a:endParaRPr>
          </a:p>
          <a:p>
            <a:pPr marL="571500" indent="-457200"/>
            <a:r>
              <a:rPr lang="en-US" sz="2800" b="1" dirty="0">
                <a:solidFill>
                  <a:srgbClr val="002060"/>
                </a:solidFill>
              </a:rPr>
              <a:t>Midwest Bible and Missionary Institute (1947)</a:t>
            </a:r>
          </a:p>
          <a:p>
            <a:pPr marL="571500" indent="-457200"/>
            <a:r>
              <a:rPr lang="en-US" sz="2800" b="1" dirty="0">
                <a:solidFill>
                  <a:srgbClr val="002060"/>
                </a:solidFill>
              </a:rPr>
              <a:t>Westmont College (1948-1953)</a:t>
            </a:r>
          </a:p>
          <a:p>
            <a:pPr marL="571500" indent="-457200"/>
            <a:r>
              <a:rPr lang="en-US" sz="2800" b="1" dirty="0">
                <a:solidFill>
                  <a:srgbClr val="002060"/>
                </a:solidFill>
              </a:rPr>
              <a:t>Dallas Theological Seminary (1953-1958)</a:t>
            </a:r>
          </a:p>
          <a:p>
            <a:pPr marL="571500" indent="-457200"/>
            <a:r>
              <a:rPr lang="en-US" sz="2800" b="1" dirty="0">
                <a:solidFill>
                  <a:srgbClr val="002060"/>
                </a:solidFill>
              </a:rPr>
              <a:t>Philadelphia College of Bible (1958-1962)</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3074" name="Picture 2">
            <a:extLst>
              <a:ext uri="{FF2B5EF4-FFF2-40B4-BE49-F238E27FC236}">
                <a16:creationId xmlns:a16="http://schemas.microsoft.com/office/drawing/2014/main" id="{9FAE6EDB-7626-D0A5-544E-C6F8E932C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25" y="914400"/>
            <a:ext cx="3476625" cy="40720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3FD55D-5133-2B4E-52D9-8D1715777D70}"/>
              </a:ext>
            </a:extLst>
          </p:cNvPr>
          <p:cNvSpPr txBox="1"/>
          <p:nvPr/>
        </p:nvSpPr>
        <p:spPr>
          <a:xfrm>
            <a:off x="266700" y="4876800"/>
            <a:ext cx="11658600" cy="243143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“A very happy time. I liked teaching college-age kids. I liked teaching them because that is where many of them are making many life decisions.” </a:t>
            </a:r>
          </a:p>
          <a:p>
            <a:r>
              <a:rPr lang="en-US" sz="2400" dirty="0">
                <a:latin typeface="Times New Roman" panose="02020603050405020304" pitchFamily="18" charset="0"/>
              </a:rPr>
              <a:t>-Ryrie, Personal Interview, Nov. 6, 2012.</a:t>
            </a:r>
            <a:endParaRPr lang="en-US" sz="2400" dirty="0"/>
          </a:p>
          <a:p>
            <a:pPr algn="ct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65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Professor and President</a:t>
            </a:r>
          </a:p>
          <a:p>
            <a:pPr marL="400050" indent="0">
              <a:buNone/>
            </a:pPr>
            <a:endParaRPr lang="en-US" sz="2800" b="1" dirty="0">
              <a:solidFill>
                <a:srgbClr val="002060"/>
              </a:solidFill>
            </a:endParaRPr>
          </a:p>
          <a:p>
            <a:pPr marL="571500" indent="-457200"/>
            <a:r>
              <a:rPr lang="en-US" sz="2800" b="1" dirty="0">
                <a:solidFill>
                  <a:srgbClr val="002060"/>
                </a:solidFill>
              </a:rPr>
              <a:t>Midwest Bible and Missionary Institute (1947)</a:t>
            </a:r>
          </a:p>
          <a:p>
            <a:pPr marL="571500" indent="-457200"/>
            <a:r>
              <a:rPr lang="en-US" sz="2800" b="1" dirty="0">
                <a:solidFill>
                  <a:srgbClr val="002060"/>
                </a:solidFill>
              </a:rPr>
              <a:t>Westmont College (1948-1953)</a:t>
            </a:r>
          </a:p>
          <a:p>
            <a:pPr marL="571500" indent="-457200"/>
            <a:r>
              <a:rPr lang="en-US" sz="2800" b="1" dirty="0">
                <a:solidFill>
                  <a:srgbClr val="002060"/>
                </a:solidFill>
              </a:rPr>
              <a:t>Dallas Theological Seminary (1953-1958)</a:t>
            </a:r>
          </a:p>
          <a:p>
            <a:pPr marL="571500" indent="-457200"/>
            <a:r>
              <a:rPr lang="en-US" sz="2800" b="1" dirty="0">
                <a:solidFill>
                  <a:srgbClr val="002060"/>
                </a:solidFill>
              </a:rPr>
              <a:t>Philadelphia College of Bible (1958-1962)</a:t>
            </a:r>
          </a:p>
          <a:p>
            <a:pPr marL="571500" indent="-457200"/>
            <a:r>
              <a:rPr lang="en-US" sz="2800" b="1" dirty="0">
                <a:solidFill>
                  <a:srgbClr val="002060"/>
                </a:solidFill>
              </a:rPr>
              <a:t>Dallas Theological Seminary (1962-1983)</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4098" name="Picture 2" descr="Charles C. Ryrie - DTS Voice">
            <a:extLst>
              <a:ext uri="{FF2B5EF4-FFF2-40B4-BE49-F238E27FC236}">
                <a16:creationId xmlns:a16="http://schemas.microsoft.com/office/drawing/2014/main" id="{51175048-E558-3177-D2D7-30E815866C0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25" r="7813"/>
          <a:stretch/>
        </p:blipFill>
        <p:spPr bwMode="auto">
          <a:xfrm>
            <a:off x="8534400" y="1463040"/>
            <a:ext cx="3348509" cy="437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44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EE7C-558D-BE80-0F3F-43139BBCE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FED190-B062-186C-D9B8-E22483EBEDC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D2FDCB9-7CB8-0632-94E3-A667DC41DEE7}"/>
              </a:ext>
            </a:extLst>
          </p:cNvPr>
          <p:cNvPicPr>
            <a:picLocks noChangeAspect="1"/>
          </p:cNvPicPr>
          <p:nvPr/>
        </p:nvPicPr>
        <p:blipFill>
          <a:blip r:embed="rId2"/>
          <a:stretch>
            <a:fillRect/>
          </a:stretch>
        </p:blipFill>
        <p:spPr>
          <a:xfrm>
            <a:off x="3276600" y="0"/>
            <a:ext cx="5245792" cy="6488668"/>
          </a:xfrm>
          <a:prstGeom prst="rect">
            <a:avLst/>
          </a:prstGeom>
        </p:spPr>
      </p:pic>
      <p:sp>
        <p:nvSpPr>
          <p:cNvPr id="7" name="TextBox 6">
            <a:extLst>
              <a:ext uri="{FF2B5EF4-FFF2-40B4-BE49-F238E27FC236}">
                <a16:creationId xmlns:a16="http://schemas.microsoft.com/office/drawing/2014/main" id="{D1BCE5B6-51A2-40D5-ABA8-2A02CBAB4EAD}"/>
              </a:ext>
            </a:extLst>
          </p:cNvPr>
          <p:cNvSpPr txBox="1"/>
          <p:nvPr/>
        </p:nvSpPr>
        <p:spPr>
          <a:xfrm>
            <a:off x="3276600" y="6488668"/>
            <a:ext cx="6326436" cy="369332"/>
          </a:xfrm>
          <a:prstGeom prst="rect">
            <a:avLst/>
          </a:prstGeom>
          <a:noFill/>
        </p:spPr>
        <p:txBody>
          <a:bodyPr wrap="square">
            <a:spAutoFit/>
          </a:bodyPr>
          <a:lstStyle/>
          <a:p>
            <a:r>
              <a:rPr lang="en-US" b="1" u="sng" dirty="0">
                <a:solidFill>
                  <a:srgbClr val="002060"/>
                </a:solidFill>
              </a:rPr>
              <a:t>https://ryrielibrary.org/writings/contract-dts/</a:t>
            </a:r>
          </a:p>
        </p:txBody>
      </p:sp>
      <p:sp>
        <p:nvSpPr>
          <p:cNvPr id="4" name="Oval 3">
            <a:extLst>
              <a:ext uri="{FF2B5EF4-FFF2-40B4-BE49-F238E27FC236}">
                <a16:creationId xmlns:a16="http://schemas.microsoft.com/office/drawing/2014/main" id="{F94B45F1-98AC-CA6F-E89C-88BB2307EE75}"/>
              </a:ext>
            </a:extLst>
          </p:cNvPr>
          <p:cNvSpPr/>
          <p:nvPr/>
        </p:nvSpPr>
        <p:spPr>
          <a:xfrm>
            <a:off x="6580413" y="3510645"/>
            <a:ext cx="762000" cy="348342"/>
          </a:xfrm>
          <a:prstGeom prst="ellipse">
            <a:avLst/>
          </a:prstGeom>
          <a:solidFill>
            <a:schemeClr val="accent5">
              <a:lumMod val="40000"/>
              <a:lumOff val="60000"/>
              <a:alpha val="16078"/>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137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Professor and President</a:t>
            </a:r>
          </a:p>
          <a:p>
            <a:pPr marL="400050" indent="0">
              <a:buNone/>
            </a:pPr>
            <a:endParaRPr lang="en-US" sz="2800" b="1" dirty="0">
              <a:solidFill>
                <a:srgbClr val="002060"/>
              </a:solidFill>
            </a:endParaRPr>
          </a:p>
          <a:p>
            <a:pPr marL="571500" indent="-457200"/>
            <a:r>
              <a:rPr lang="en-US" sz="2800" b="1" dirty="0">
                <a:solidFill>
                  <a:srgbClr val="002060"/>
                </a:solidFill>
              </a:rPr>
              <a:t>Midwest Bible and Missionary Institute (1947)</a:t>
            </a:r>
          </a:p>
          <a:p>
            <a:pPr marL="571500" indent="-457200"/>
            <a:r>
              <a:rPr lang="en-US" sz="2800" b="1" dirty="0">
                <a:solidFill>
                  <a:srgbClr val="002060"/>
                </a:solidFill>
              </a:rPr>
              <a:t>Westmont College (1948-1953)</a:t>
            </a:r>
          </a:p>
          <a:p>
            <a:pPr marL="571500" indent="-457200"/>
            <a:r>
              <a:rPr lang="en-US" sz="2800" b="1" dirty="0">
                <a:solidFill>
                  <a:srgbClr val="002060"/>
                </a:solidFill>
              </a:rPr>
              <a:t>Dallas Theological Seminary (1953-1958)</a:t>
            </a:r>
          </a:p>
          <a:p>
            <a:pPr marL="571500" indent="-457200"/>
            <a:r>
              <a:rPr lang="en-US" sz="2800" b="1" dirty="0">
                <a:solidFill>
                  <a:srgbClr val="002060"/>
                </a:solidFill>
              </a:rPr>
              <a:t>Philadelphia College of Bible (1958-1962)</a:t>
            </a:r>
          </a:p>
          <a:p>
            <a:pPr marL="571500" indent="-457200"/>
            <a:r>
              <a:rPr lang="en-US" sz="2800" b="1" dirty="0">
                <a:solidFill>
                  <a:srgbClr val="002060"/>
                </a:solidFill>
              </a:rPr>
              <a:t>Dallas Theological Seminary (1962-1983)</a:t>
            </a:r>
          </a:p>
          <a:p>
            <a:pPr marL="571500" indent="-457200"/>
            <a:r>
              <a:rPr lang="en-US" sz="2800" b="1" dirty="0">
                <a:solidFill>
                  <a:srgbClr val="002060"/>
                </a:solidFill>
              </a:rPr>
              <a:t>Leave of Absence (1982)</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290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9160-6D6B-AD27-647B-9F1292A5C8CA}"/>
              </a:ext>
            </a:extLst>
          </p:cNvPr>
          <p:cNvSpPr>
            <a:spLocks noGrp="1"/>
          </p:cNvSpPr>
          <p:nvPr>
            <p:ph type="title"/>
          </p:nvPr>
        </p:nvSpPr>
        <p:spPr>
          <a:xfrm>
            <a:off x="685800" y="2590800"/>
            <a:ext cx="6172200" cy="1143000"/>
          </a:xfrm>
        </p:spPr>
        <p:txBody>
          <a:bodyPr/>
          <a:lstStyle/>
          <a:p>
            <a:br>
              <a:rPr lang="en-US" dirty="0"/>
            </a:br>
            <a:br>
              <a:rPr lang="en-US" dirty="0"/>
            </a:br>
            <a:r>
              <a:rPr lang="en-US" dirty="0"/>
              <a:t> “flexibility is the order of the day”</a:t>
            </a:r>
          </a:p>
        </p:txBody>
      </p:sp>
      <p:pic>
        <p:nvPicPr>
          <p:cNvPr id="5" name="Picture 4">
            <a:extLst>
              <a:ext uri="{FF2B5EF4-FFF2-40B4-BE49-F238E27FC236}">
                <a16:creationId xmlns:a16="http://schemas.microsoft.com/office/drawing/2014/main" id="{4A388C99-5135-7E28-8BFC-D37C97FFFCFA}"/>
              </a:ext>
            </a:extLst>
          </p:cNvPr>
          <p:cNvPicPr>
            <a:picLocks noChangeAspect="1"/>
          </p:cNvPicPr>
          <p:nvPr/>
        </p:nvPicPr>
        <p:blipFill>
          <a:blip r:embed="rId2"/>
          <a:stretch>
            <a:fillRect/>
          </a:stretch>
        </p:blipFill>
        <p:spPr>
          <a:xfrm>
            <a:off x="7766135" y="1371600"/>
            <a:ext cx="3473364" cy="5284263"/>
          </a:xfrm>
          <a:prstGeom prst="rect">
            <a:avLst/>
          </a:prstGeom>
        </p:spPr>
      </p:pic>
      <p:sp>
        <p:nvSpPr>
          <p:cNvPr id="7" name="TextBox 6">
            <a:extLst>
              <a:ext uri="{FF2B5EF4-FFF2-40B4-BE49-F238E27FC236}">
                <a16:creationId xmlns:a16="http://schemas.microsoft.com/office/drawing/2014/main" id="{57970DE4-2C43-20DD-CD1D-2BD8451E2A6D}"/>
              </a:ext>
            </a:extLst>
          </p:cNvPr>
          <p:cNvSpPr txBox="1"/>
          <p:nvPr/>
        </p:nvSpPr>
        <p:spPr>
          <a:xfrm>
            <a:off x="1028699" y="202137"/>
            <a:ext cx="10210800" cy="1200329"/>
          </a:xfrm>
          <a:prstGeom prst="rect">
            <a:avLst/>
          </a:prstGeom>
          <a:no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Don Campbell, Academic Dean of DTS – </a:t>
            </a:r>
          </a:p>
          <a:p>
            <a:pPr algn="ctr"/>
            <a:r>
              <a:rPr lang="en-US" sz="3600" b="1" dirty="0">
                <a:latin typeface="Times New Roman" panose="02020603050405020304" pitchFamily="18" charset="0"/>
                <a:cs typeface="Times New Roman" panose="02020603050405020304" pitchFamily="18" charset="0"/>
              </a:rPr>
              <a:t>Letter to Ryrie</a:t>
            </a:r>
          </a:p>
        </p:txBody>
      </p:sp>
      <p:sp>
        <p:nvSpPr>
          <p:cNvPr id="9" name="TextBox 8">
            <a:extLst>
              <a:ext uri="{FF2B5EF4-FFF2-40B4-BE49-F238E27FC236}">
                <a16:creationId xmlns:a16="http://schemas.microsoft.com/office/drawing/2014/main" id="{13B174FE-F87C-47F2-7A78-FCA4A493FD57}"/>
              </a:ext>
            </a:extLst>
          </p:cNvPr>
          <p:cNvSpPr txBox="1"/>
          <p:nvPr/>
        </p:nvSpPr>
        <p:spPr>
          <a:xfrm>
            <a:off x="222335" y="6287449"/>
            <a:ext cx="7543800" cy="369332"/>
          </a:xfrm>
          <a:prstGeom prst="rect">
            <a:avLst/>
          </a:prstGeom>
          <a:noFill/>
        </p:spPr>
        <p:txBody>
          <a:bodyPr wrap="square">
            <a:spAutoFit/>
          </a:bodyPr>
          <a:lstStyle/>
          <a:p>
            <a:r>
              <a:rPr lang="en-US" b="1" dirty="0">
                <a:solidFill>
                  <a:srgbClr val="002060"/>
                </a:solidFill>
              </a:rPr>
              <a:t>https://ryrielibrary.org/writings/correspondence-leave-of-absence/</a:t>
            </a:r>
          </a:p>
        </p:txBody>
      </p:sp>
      <p:sp>
        <p:nvSpPr>
          <p:cNvPr id="3" name="TextBox 2">
            <a:extLst>
              <a:ext uri="{FF2B5EF4-FFF2-40B4-BE49-F238E27FC236}">
                <a16:creationId xmlns:a16="http://schemas.microsoft.com/office/drawing/2014/main" id="{199B5841-ADD3-1E4B-FBFC-72F0C2C641D7}"/>
              </a:ext>
            </a:extLst>
          </p:cNvPr>
          <p:cNvSpPr txBox="1"/>
          <p:nvPr/>
        </p:nvSpPr>
        <p:spPr>
          <a:xfrm>
            <a:off x="7766135" y="2993917"/>
            <a:ext cx="3282865" cy="369332"/>
          </a:xfrm>
          <a:prstGeom prst="rect">
            <a:avLst/>
          </a:prstGeom>
          <a:solidFill>
            <a:schemeClr val="accent2">
              <a:alpha val="30000"/>
            </a:schemeClr>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5F2E8E81-81E0-7690-CC9D-479F675B0179}"/>
              </a:ext>
            </a:extLst>
          </p:cNvPr>
          <p:cNvSpPr txBox="1"/>
          <p:nvPr/>
        </p:nvSpPr>
        <p:spPr>
          <a:xfrm>
            <a:off x="7766135" y="5033915"/>
            <a:ext cx="3282865" cy="369332"/>
          </a:xfrm>
          <a:prstGeom prst="rect">
            <a:avLst/>
          </a:prstGeom>
          <a:solidFill>
            <a:schemeClr val="accent2">
              <a:alpha val="30000"/>
            </a:schemeClr>
          </a:solidFill>
        </p:spPr>
        <p:txBody>
          <a:bodyPr wrap="square" rtlCol="0">
            <a:spAutoFit/>
          </a:bodyPr>
          <a:lstStyle/>
          <a:p>
            <a:endParaRPr lang="en-US" dirty="0"/>
          </a:p>
        </p:txBody>
      </p:sp>
    </p:spTree>
    <p:extLst>
      <p:ext uri="{BB962C8B-B14F-4D97-AF65-F5344CB8AC3E}">
        <p14:creationId xmlns:p14="http://schemas.microsoft.com/office/powerpoint/2010/main" val="3563834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28C4-54B6-6F13-9FDC-260BF74A14D8}"/>
              </a:ext>
            </a:extLst>
          </p:cNvPr>
          <p:cNvSpPr>
            <a:spLocks noGrp="1"/>
          </p:cNvSpPr>
          <p:nvPr>
            <p:ph type="title"/>
          </p:nvPr>
        </p:nvSpPr>
        <p:spPr/>
        <p:txBody>
          <a:bodyPr/>
          <a:lstStyle/>
          <a:p>
            <a:r>
              <a:rPr lang="en-US" dirty="0"/>
              <a:t>Ryrie – Leave of Absence Request</a:t>
            </a:r>
          </a:p>
        </p:txBody>
      </p:sp>
      <p:sp>
        <p:nvSpPr>
          <p:cNvPr id="3" name="Content Placeholder 2">
            <a:extLst>
              <a:ext uri="{FF2B5EF4-FFF2-40B4-BE49-F238E27FC236}">
                <a16:creationId xmlns:a16="http://schemas.microsoft.com/office/drawing/2014/main" id="{879CA123-AC5B-629A-E9E8-9F638561F49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4BD9ECE-5509-7E8E-DCD5-CA3171B779C6}"/>
              </a:ext>
            </a:extLst>
          </p:cNvPr>
          <p:cNvPicPr>
            <a:picLocks noChangeAspect="1"/>
          </p:cNvPicPr>
          <p:nvPr/>
        </p:nvPicPr>
        <p:blipFill rotWithShape="1">
          <a:blip r:embed="rId2"/>
          <a:srcRect l="-1020" t="-24364" r="1020" b="32052"/>
          <a:stretch/>
        </p:blipFill>
        <p:spPr>
          <a:xfrm>
            <a:off x="2128837" y="243217"/>
            <a:ext cx="7934325" cy="5486717"/>
          </a:xfrm>
          <a:prstGeom prst="rect">
            <a:avLst/>
          </a:prstGeom>
        </p:spPr>
      </p:pic>
      <p:sp>
        <p:nvSpPr>
          <p:cNvPr id="7" name="TextBox 6">
            <a:extLst>
              <a:ext uri="{FF2B5EF4-FFF2-40B4-BE49-F238E27FC236}">
                <a16:creationId xmlns:a16="http://schemas.microsoft.com/office/drawing/2014/main" id="{4C9706A1-B070-16D8-07B9-BB653AFF8248}"/>
              </a:ext>
            </a:extLst>
          </p:cNvPr>
          <p:cNvSpPr txBox="1"/>
          <p:nvPr/>
        </p:nvSpPr>
        <p:spPr>
          <a:xfrm>
            <a:off x="2438400" y="6278246"/>
            <a:ext cx="9144000" cy="369332"/>
          </a:xfrm>
          <a:prstGeom prst="rect">
            <a:avLst/>
          </a:prstGeom>
          <a:noFill/>
        </p:spPr>
        <p:txBody>
          <a:bodyPr wrap="square">
            <a:spAutoFit/>
          </a:bodyPr>
          <a:lstStyle/>
          <a:p>
            <a:r>
              <a:rPr lang="en-US" b="1" dirty="0">
                <a:solidFill>
                  <a:srgbClr val="002060"/>
                </a:solidFill>
              </a:rPr>
              <a:t>https://ryrielibrary.org/writings/correspondence-leave-of-absence/</a:t>
            </a:r>
          </a:p>
        </p:txBody>
      </p:sp>
      <p:sp>
        <p:nvSpPr>
          <p:cNvPr id="4" name="TextBox 3">
            <a:extLst>
              <a:ext uri="{FF2B5EF4-FFF2-40B4-BE49-F238E27FC236}">
                <a16:creationId xmlns:a16="http://schemas.microsoft.com/office/drawing/2014/main" id="{C74E9D06-A275-A8C4-D4C0-3A086D3D52C9}"/>
              </a:ext>
            </a:extLst>
          </p:cNvPr>
          <p:cNvSpPr txBox="1"/>
          <p:nvPr/>
        </p:nvSpPr>
        <p:spPr>
          <a:xfrm>
            <a:off x="2971801" y="2971800"/>
            <a:ext cx="5680032" cy="641866"/>
          </a:xfrm>
          <a:prstGeom prst="rect">
            <a:avLst/>
          </a:prstGeom>
          <a:solidFill>
            <a:schemeClr val="accent2">
              <a:alpha val="30000"/>
            </a:schemeClr>
          </a:solidFill>
        </p:spPr>
        <p:txBody>
          <a:bodyPr wrap="square" rtlCol="0">
            <a:noAutofit/>
          </a:bodyPr>
          <a:lstStyle/>
          <a:p>
            <a:endParaRPr lang="en-US" dirty="0"/>
          </a:p>
        </p:txBody>
      </p:sp>
    </p:spTree>
    <p:extLst>
      <p:ext uri="{BB962C8B-B14F-4D97-AF65-F5344CB8AC3E}">
        <p14:creationId xmlns:p14="http://schemas.microsoft.com/office/powerpoint/2010/main" val="2742895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6343-C6AE-2F61-009F-3ECABD5D68BE}"/>
              </a:ext>
            </a:extLst>
          </p:cNvPr>
          <p:cNvSpPr>
            <a:spLocks noGrp="1"/>
          </p:cNvSpPr>
          <p:nvPr>
            <p:ph type="title"/>
          </p:nvPr>
        </p:nvSpPr>
        <p:spPr>
          <a:xfrm>
            <a:off x="609600" y="68264"/>
            <a:ext cx="10972800" cy="1143000"/>
          </a:xfrm>
        </p:spPr>
        <p:txBody>
          <a:bodyPr/>
          <a:lstStyle/>
          <a:p>
            <a:r>
              <a:rPr lang="en-US" sz="4000" dirty="0"/>
              <a:t>Walvoord - Leave of Absence Request Response</a:t>
            </a:r>
          </a:p>
        </p:txBody>
      </p:sp>
      <p:sp>
        <p:nvSpPr>
          <p:cNvPr id="3" name="Content Placeholder 2">
            <a:extLst>
              <a:ext uri="{FF2B5EF4-FFF2-40B4-BE49-F238E27FC236}">
                <a16:creationId xmlns:a16="http://schemas.microsoft.com/office/drawing/2014/main" id="{4AE4995B-8377-2B45-50AB-FC19ED14DAD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CBAE61F-E03C-7757-0150-456C117E8CA6}"/>
              </a:ext>
            </a:extLst>
          </p:cNvPr>
          <p:cNvPicPr>
            <a:picLocks noChangeAspect="1"/>
          </p:cNvPicPr>
          <p:nvPr/>
        </p:nvPicPr>
        <p:blipFill>
          <a:blip r:embed="rId2"/>
          <a:stretch>
            <a:fillRect/>
          </a:stretch>
        </p:blipFill>
        <p:spPr>
          <a:xfrm>
            <a:off x="3733798" y="964435"/>
            <a:ext cx="4446535" cy="5562599"/>
          </a:xfrm>
          <a:prstGeom prst="rect">
            <a:avLst/>
          </a:prstGeom>
        </p:spPr>
      </p:pic>
      <p:sp>
        <p:nvSpPr>
          <p:cNvPr id="7" name="TextBox 6">
            <a:extLst>
              <a:ext uri="{FF2B5EF4-FFF2-40B4-BE49-F238E27FC236}">
                <a16:creationId xmlns:a16="http://schemas.microsoft.com/office/drawing/2014/main" id="{22613085-FB8E-A7C6-EFFD-1D080E844AF7}"/>
              </a:ext>
            </a:extLst>
          </p:cNvPr>
          <p:cNvSpPr txBox="1"/>
          <p:nvPr/>
        </p:nvSpPr>
        <p:spPr>
          <a:xfrm>
            <a:off x="2221889" y="6346040"/>
            <a:ext cx="7470354" cy="369332"/>
          </a:xfrm>
          <a:prstGeom prst="rect">
            <a:avLst/>
          </a:prstGeom>
          <a:noFill/>
        </p:spPr>
        <p:txBody>
          <a:bodyPr wrap="square">
            <a:spAutoFit/>
          </a:bodyPr>
          <a:lstStyle/>
          <a:p>
            <a:r>
              <a:rPr lang="en-US" b="1" dirty="0">
                <a:solidFill>
                  <a:srgbClr val="002060"/>
                </a:solidFill>
              </a:rPr>
              <a:t>https://ryrielibrary.org/writings/correspondence-leave-of-absence/</a:t>
            </a:r>
          </a:p>
        </p:txBody>
      </p:sp>
      <p:sp>
        <p:nvSpPr>
          <p:cNvPr id="4" name="TextBox 3">
            <a:extLst>
              <a:ext uri="{FF2B5EF4-FFF2-40B4-BE49-F238E27FC236}">
                <a16:creationId xmlns:a16="http://schemas.microsoft.com/office/drawing/2014/main" id="{DB598E9E-066D-9994-47E8-F140ED91AC98}"/>
              </a:ext>
            </a:extLst>
          </p:cNvPr>
          <p:cNvSpPr txBox="1"/>
          <p:nvPr/>
        </p:nvSpPr>
        <p:spPr>
          <a:xfrm>
            <a:off x="3843526" y="3685032"/>
            <a:ext cx="4197267" cy="353568"/>
          </a:xfrm>
          <a:prstGeom prst="rect">
            <a:avLst/>
          </a:prstGeom>
          <a:solidFill>
            <a:schemeClr val="accent2">
              <a:alpha val="30000"/>
            </a:schemeClr>
          </a:solidFill>
        </p:spPr>
        <p:txBody>
          <a:bodyPr wrap="square" rtlCol="0">
            <a:noAutofit/>
          </a:bodyPr>
          <a:lstStyle/>
          <a:p>
            <a:endParaRPr lang="en-US" dirty="0"/>
          </a:p>
        </p:txBody>
      </p:sp>
    </p:spTree>
    <p:extLst>
      <p:ext uri="{BB962C8B-B14F-4D97-AF65-F5344CB8AC3E}">
        <p14:creationId xmlns:p14="http://schemas.microsoft.com/office/powerpoint/2010/main" val="1657618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Professor and President</a:t>
            </a:r>
          </a:p>
          <a:p>
            <a:pPr marL="400050" indent="0">
              <a:buNone/>
            </a:pPr>
            <a:endParaRPr lang="en-US" sz="2800" b="1" dirty="0">
              <a:solidFill>
                <a:srgbClr val="002060"/>
              </a:solidFill>
            </a:endParaRPr>
          </a:p>
          <a:p>
            <a:pPr marL="571500" indent="-457200"/>
            <a:r>
              <a:rPr lang="en-US" sz="2800" b="1" dirty="0">
                <a:solidFill>
                  <a:srgbClr val="002060"/>
                </a:solidFill>
              </a:rPr>
              <a:t>Midwest Bible and Missionary Institute (1947)</a:t>
            </a:r>
          </a:p>
          <a:p>
            <a:pPr marL="571500" indent="-457200"/>
            <a:r>
              <a:rPr lang="en-US" sz="2800" b="1" dirty="0">
                <a:solidFill>
                  <a:srgbClr val="002060"/>
                </a:solidFill>
              </a:rPr>
              <a:t>Westmont College (1948-1953)</a:t>
            </a:r>
          </a:p>
          <a:p>
            <a:pPr marL="571500" indent="-457200"/>
            <a:r>
              <a:rPr lang="en-US" sz="2800" b="1" dirty="0">
                <a:solidFill>
                  <a:srgbClr val="002060"/>
                </a:solidFill>
              </a:rPr>
              <a:t>Dallas Theological Seminary (1953-1958)</a:t>
            </a:r>
          </a:p>
          <a:p>
            <a:pPr marL="571500" indent="-457200"/>
            <a:r>
              <a:rPr lang="en-US" sz="2800" b="1" dirty="0">
                <a:solidFill>
                  <a:srgbClr val="002060"/>
                </a:solidFill>
              </a:rPr>
              <a:t>Philadelphia College of Bible (1958-1962)</a:t>
            </a:r>
          </a:p>
          <a:p>
            <a:pPr marL="571500" indent="-457200"/>
            <a:r>
              <a:rPr lang="en-US" sz="2800" b="1" dirty="0">
                <a:solidFill>
                  <a:srgbClr val="002060"/>
                </a:solidFill>
              </a:rPr>
              <a:t>Dallas Theological Seminary (1962-1983)</a:t>
            </a:r>
          </a:p>
          <a:p>
            <a:pPr marL="571500" indent="-457200"/>
            <a:r>
              <a:rPr lang="en-US" sz="2800" b="1" dirty="0">
                <a:solidFill>
                  <a:srgbClr val="002060"/>
                </a:solidFill>
              </a:rPr>
              <a:t>Leave of Absence (1982)</a:t>
            </a:r>
          </a:p>
          <a:p>
            <a:pPr marL="571500" indent="-457200"/>
            <a:r>
              <a:rPr lang="en-US" sz="2800" b="1" dirty="0">
                <a:solidFill>
                  <a:srgbClr val="002060"/>
                </a:solidFill>
              </a:rPr>
              <a:t>Retired after 26 years at DTS (1983)</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84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3F76-52EA-A7EE-A309-5A5448C5C214}"/>
              </a:ext>
            </a:extLst>
          </p:cNvPr>
          <p:cNvSpPr>
            <a:spLocks noGrp="1"/>
          </p:cNvSpPr>
          <p:nvPr>
            <p:ph type="title"/>
          </p:nvPr>
        </p:nvSpPr>
        <p:spPr/>
        <p:txBody>
          <a:bodyPr/>
          <a:lstStyle/>
          <a:p>
            <a:r>
              <a:rPr lang="en-US" dirty="0"/>
              <a:t>Walvoord Request to Ryrie</a:t>
            </a:r>
          </a:p>
        </p:txBody>
      </p:sp>
      <p:sp>
        <p:nvSpPr>
          <p:cNvPr id="3" name="Content Placeholder 2">
            <a:extLst>
              <a:ext uri="{FF2B5EF4-FFF2-40B4-BE49-F238E27FC236}">
                <a16:creationId xmlns:a16="http://schemas.microsoft.com/office/drawing/2014/main" id="{15D7B710-3111-CCB8-BFE8-2A6A5E0DC91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E09BC0E-F898-667A-9D52-1E013BE111F4}"/>
              </a:ext>
            </a:extLst>
          </p:cNvPr>
          <p:cNvPicPr>
            <a:picLocks noChangeAspect="1"/>
          </p:cNvPicPr>
          <p:nvPr/>
        </p:nvPicPr>
        <p:blipFill rotWithShape="1">
          <a:blip r:embed="rId3"/>
          <a:srcRect t="5755" b="17122"/>
          <a:stretch/>
        </p:blipFill>
        <p:spPr>
          <a:xfrm>
            <a:off x="1550395" y="1157031"/>
            <a:ext cx="4219575" cy="5105399"/>
          </a:xfrm>
          <a:prstGeom prst="rect">
            <a:avLst/>
          </a:prstGeom>
        </p:spPr>
      </p:pic>
      <p:pic>
        <p:nvPicPr>
          <p:cNvPr id="7" name="Picture 6">
            <a:extLst>
              <a:ext uri="{FF2B5EF4-FFF2-40B4-BE49-F238E27FC236}">
                <a16:creationId xmlns:a16="http://schemas.microsoft.com/office/drawing/2014/main" id="{F87AAA94-AD90-9EB7-FD86-25FC50E8444A}"/>
              </a:ext>
            </a:extLst>
          </p:cNvPr>
          <p:cNvPicPr>
            <a:picLocks noChangeAspect="1"/>
          </p:cNvPicPr>
          <p:nvPr/>
        </p:nvPicPr>
        <p:blipFill>
          <a:blip r:embed="rId4"/>
          <a:stretch>
            <a:fillRect/>
          </a:stretch>
        </p:blipFill>
        <p:spPr>
          <a:xfrm>
            <a:off x="6629400" y="1160703"/>
            <a:ext cx="3781425" cy="4829175"/>
          </a:xfrm>
          <a:prstGeom prst="rect">
            <a:avLst/>
          </a:prstGeom>
        </p:spPr>
      </p:pic>
      <p:sp>
        <p:nvSpPr>
          <p:cNvPr id="9" name="TextBox 8">
            <a:extLst>
              <a:ext uri="{FF2B5EF4-FFF2-40B4-BE49-F238E27FC236}">
                <a16:creationId xmlns:a16="http://schemas.microsoft.com/office/drawing/2014/main" id="{34177D3F-3B29-2192-4DE0-2BECE593D577}"/>
              </a:ext>
            </a:extLst>
          </p:cNvPr>
          <p:cNvSpPr txBox="1"/>
          <p:nvPr/>
        </p:nvSpPr>
        <p:spPr>
          <a:xfrm>
            <a:off x="2398923" y="6398696"/>
            <a:ext cx="7394154" cy="369332"/>
          </a:xfrm>
          <a:prstGeom prst="rect">
            <a:avLst/>
          </a:prstGeom>
          <a:noFill/>
        </p:spPr>
        <p:txBody>
          <a:bodyPr wrap="square">
            <a:spAutoFit/>
          </a:bodyPr>
          <a:lstStyle/>
          <a:p>
            <a:r>
              <a:rPr lang="en-US" b="1" u="sng" dirty="0">
                <a:solidFill>
                  <a:srgbClr val="002060"/>
                </a:solidFill>
              </a:rPr>
              <a:t>https://ryrielibrary.org/writings/correspondence-leave-of-absence/</a:t>
            </a:r>
          </a:p>
        </p:txBody>
      </p:sp>
      <p:sp>
        <p:nvSpPr>
          <p:cNvPr id="4" name="TextBox 3">
            <a:extLst>
              <a:ext uri="{FF2B5EF4-FFF2-40B4-BE49-F238E27FC236}">
                <a16:creationId xmlns:a16="http://schemas.microsoft.com/office/drawing/2014/main" id="{FE8CC4CC-96B7-FE61-165E-6362D26AFCDF}"/>
              </a:ext>
            </a:extLst>
          </p:cNvPr>
          <p:cNvSpPr txBox="1"/>
          <p:nvPr/>
        </p:nvSpPr>
        <p:spPr>
          <a:xfrm>
            <a:off x="6680285" y="2505456"/>
            <a:ext cx="3512227" cy="999744"/>
          </a:xfrm>
          <a:prstGeom prst="rect">
            <a:avLst/>
          </a:prstGeom>
          <a:solidFill>
            <a:schemeClr val="accent2">
              <a:alpha val="30000"/>
            </a:schemeClr>
          </a:solidFill>
        </p:spPr>
        <p:txBody>
          <a:bodyPr wrap="square" rtlCol="0">
            <a:noAutofit/>
          </a:bodyPr>
          <a:lstStyle/>
          <a:p>
            <a:endParaRPr lang="en-US" dirty="0"/>
          </a:p>
        </p:txBody>
      </p:sp>
      <p:sp>
        <p:nvSpPr>
          <p:cNvPr id="6" name="TextBox 5">
            <a:extLst>
              <a:ext uri="{FF2B5EF4-FFF2-40B4-BE49-F238E27FC236}">
                <a16:creationId xmlns:a16="http://schemas.microsoft.com/office/drawing/2014/main" id="{140A5578-180F-63A3-93CE-0203CED33A57}"/>
              </a:ext>
            </a:extLst>
          </p:cNvPr>
          <p:cNvSpPr txBox="1"/>
          <p:nvPr/>
        </p:nvSpPr>
        <p:spPr>
          <a:xfrm>
            <a:off x="6674189" y="4401312"/>
            <a:ext cx="3512227" cy="609600"/>
          </a:xfrm>
          <a:prstGeom prst="rect">
            <a:avLst/>
          </a:prstGeom>
          <a:solidFill>
            <a:schemeClr val="accent2">
              <a:alpha val="30000"/>
            </a:schemeClr>
          </a:solidFill>
        </p:spPr>
        <p:txBody>
          <a:bodyPr wrap="square" rtlCol="0">
            <a:spAutoFit/>
          </a:bodyPr>
          <a:lstStyle/>
          <a:p>
            <a:endParaRPr lang="en-US" dirty="0"/>
          </a:p>
        </p:txBody>
      </p:sp>
    </p:spTree>
    <p:extLst>
      <p:ext uri="{BB962C8B-B14F-4D97-AF65-F5344CB8AC3E}">
        <p14:creationId xmlns:p14="http://schemas.microsoft.com/office/powerpoint/2010/main" val="496715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4CFD-23AE-69DA-D302-611FB4A1462A}"/>
              </a:ext>
            </a:extLst>
          </p:cNvPr>
          <p:cNvSpPr>
            <a:spLocks noGrp="1"/>
          </p:cNvSpPr>
          <p:nvPr>
            <p:ph type="title"/>
          </p:nvPr>
        </p:nvSpPr>
        <p:spPr/>
        <p:txBody>
          <a:bodyPr/>
          <a:lstStyle/>
          <a:p>
            <a:r>
              <a:rPr lang="en-US" dirty="0"/>
              <a:t>Ryrie’s Official Resignation</a:t>
            </a:r>
          </a:p>
        </p:txBody>
      </p:sp>
      <p:sp>
        <p:nvSpPr>
          <p:cNvPr id="3" name="Content Placeholder 2">
            <a:extLst>
              <a:ext uri="{FF2B5EF4-FFF2-40B4-BE49-F238E27FC236}">
                <a16:creationId xmlns:a16="http://schemas.microsoft.com/office/drawing/2014/main" id="{BE5D8DBD-BE2D-B403-DCA7-98C7B4D6CED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5D4DD6-2683-2C21-639F-F76E796589C6}"/>
              </a:ext>
            </a:extLst>
          </p:cNvPr>
          <p:cNvPicPr>
            <a:picLocks noChangeAspect="1"/>
          </p:cNvPicPr>
          <p:nvPr/>
        </p:nvPicPr>
        <p:blipFill>
          <a:blip r:embed="rId2"/>
          <a:stretch>
            <a:fillRect/>
          </a:stretch>
        </p:blipFill>
        <p:spPr>
          <a:xfrm>
            <a:off x="2023679" y="1417638"/>
            <a:ext cx="7843949" cy="5461478"/>
          </a:xfrm>
          <a:prstGeom prst="rect">
            <a:avLst/>
          </a:prstGeom>
        </p:spPr>
      </p:pic>
      <p:sp>
        <p:nvSpPr>
          <p:cNvPr id="7" name="TextBox 6">
            <a:extLst>
              <a:ext uri="{FF2B5EF4-FFF2-40B4-BE49-F238E27FC236}">
                <a16:creationId xmlns:a16="http://schemas.microsoft.com/office/drawing/2014/main" id="{EB92D2F3-621A-9D25-C95A-679A57DEC4F7}"/>
              </a:ext>
            </a:extLst>
          </p:cNvPr>
          <p:cNvSpPr txBox="1"/>
          <p:nvPr/>
        </p:nvSpPr>
        <p:spPr>
          <a:xfrm>
            <a:off x="1905918" y="6302232"/>
            <a:ext cx="7961710" cy="369332"/>
          </a:xfrm>
          <a:prstGeom prst="rect">
            <a:avLst/>
          </a:prstGeom>
          <a:noFill/>
        </p:spPr>
        <p:txBody>
          <a:bodyPr wrap="square">
            <a:spAutoFit/>
          </a:bodyPr>
          <a:lstStyle/>
          <a:p>
            <a:r>
              <a:rPr lang="en-US" b="1" dirty="0">
                <a:solidFill>
                  <a:srgbClr val="002060"/>
                </a:solidFill>
              </a:rPr>
              <a:t>https://ryrielibrary.org/writings/correspondence-from-john-walvoord/</a:t>
            </a:r>
          </a:p>
        </p:txBody>
      </p:sp>
      <p:sp>
        <p:nvSpPr>
          <p:cNvPr id="4" name="TextBox 3">
            <a:extLst>
              <a:ext uri="{FF2B5EF4-FFF2-40B4-BE49-F238E27FC236}">
                <a16:creationId xmlns:a16="http://schemas.microsoft.com/office/drawing/2014/main" id="{7E3E4BE7-043A-680B-7F73-4AFED08DB20C}"/>
              </a:ext>
            </a:extLst>
          </p:cNvPr>
          <p:cNvSpPr txBox="1"/>
          <p:nvPr/>
        </p:nvSpPr>
        <p:spPr>
          <a:xfrm>
            <a:off x="3352800" y="4038600"/>
            <a:ext cx="4648200" cy="609600"/>
          </a:xfrm>
          <a:prstGeom prst="rect">
            <a:avLst/>
          </a:prstGeom>
          <a:solidFill>
            <a:schemeClr val="accent2">
              <a:alpha val="30000"/>
            </a:schemeClr>
          </a:solidFill>
        </p:spPr>
        <p:txBody>
          <a:bodyPr wrap="square" rtlCol="0">
            <a:spAutoFit/>
          </a:bodyPr>
          <a:lstStyle/>
          <a:p>
            <a:endParaRPr lang="en-US" dirty="0"/>
          </a:p>
        </p:txBody>
      </p:sp>
    </p:spTree>
    <p:extLst>
      <p:ext uri="{BB962C8B-B14F-4D97-AF65-F5344CB8AC3E}">
        <p14:creationId xmlns:p14="http://schemas.microsoft.com/office/powerpoint/2010/main" val="394500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D5EF-328B-6987-E356-045B6424B5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9C0B613-D2AF-770B-1218-B8611921484B}"/>
              </a:ext>
            </a:extLst>
          </p:cNvPr>
          <p:cNvPicPr>
            <a:picLocks noGrp="1" noChangeAspect="1"/>
          </p:cNvPicPr>
          <p:nvPr>
            <p:ph idx="1"/>
          </p:nvPr>
        </p:nvPicPr>
        <p:blipFill rotWithShape="1">
          <a:blip r:embed="rId3"/>
          <a:srcRect l="45015" t="43587" r="41860" b="43844"/>
          <a:stretch/>
        </p:blipFill>
        <p:spPr>
          <a:xfrm>
            <a:off x="16043" y="1301928"/>
            <a:ext cx="12192000" cy="5590818"/>
          </a:xfrm>
          <a:prstGeom prst="rect">
            <a:avLst/>
          </a:prstGeom>
        </p:spPr>
      </p:pic>
      <p:pic>
        <p:nvPicPr>
          <p:cNvPr id="8" name="Content Placeholder 4">
            <a:extLst>
              <a:ext uri="{FF2B5EF4-FFF2-40B4-BE49-F238E27FC236}">
                <a16:creationId xmlns:a16="http://schemas.microsoft.com/office/drawing/2014/main" id="{81B61C59-E207-062E-82CA-BDA6EDBE3303}"/>
              </a:ext>
            </a:extLst>
          </p:cNvPr>
          <p:cNvPicPr>
            <a:picLocks noChangeAspect="1"/>
          </p:cNvPicPr>
          <p:nvPr/>
        </p:nvPicPr>
        <p:blipFill rotWithShape="1">
          <a:blip r:embed="rId3"/>
          <a:srcRect l="45015" t="43587" r="41985" b="35070"/>
          <a:stretch/>
        </p:blipFill>
        <p:spPr bwMode="auto">
          <a:xfrm>
            <a:off x="5260809" y="2938165"/>
            <a:ext cx="6929356" cy="373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86B996-B2DA-3AC4-D118-F7B9033F643D}"/>
              </a:ext>
            </a:extLst>
          </p:cNvPr>
          <p:cNvSpPr txBox="1"/>
          <p:nvPr/>
        </p:nvSpPr>
        <p:spPr>
          <a:xfrm>
            <a:off x="4191001" y="3788756"/>
            <a:ext cx="7391400" cy="1938992"/>
          </a:xfrm>
          <a:prstGeom prst="rect">
            <a:avLst/>
          </a:prstGeom>
          <a:noFill/>
        </p:spPr>
        <p:txBody>
          <a:bodyPr wrap="square">
            <a:spAutoFit/>
          </a:bodyPr>
          <a:lstStyle/>
          <a:p>
            <a:pPr algn="ctr"/>
            <a:r>
              <a:rPr lang="en-US" sz="2000" b="0" i="1" u="none" strike="noStrike" baseline="0" dirty="0">
                <a:solidFill>
                  <a:srgbClr val="672A3A"/>
                </a:solidFill>
                <a:latin typeface="MyriadPro-Regular"/>
              </a:rPr>
              <a:t>“Paul Weaver has performed a vital service by writing this introduction to the life and legacy of Charles Ryrie. He shows why Dr. Ryrie was one of the most important theologians of the twentieth century. He loved the Word of God, and he loved sharing it with others. Though Dr. Ryrie has gone to heaven, his influence lives on around the world. Read this book and see for yourself.”</a:t>
            </a:r>
            <a:endParaRPr lang="en-US" sz="2000" i="1" dirty="0">
              <a:solidFill>
                <a:srgbClr val="672A3A"/>
              </a:solidFill>
            </a:endParaRPr>
          </a:p>
        </p:txBody>
      </p:sp>
      <p:pic>
        <p:nvPicPr>
          <p:cNvPr id="11" name="Picture 10">
            <a:extLst>
              <a:ext uri="{FF2B5EF4-FFF2-40B4-BE49-F238E27FC236}">
                <a16:creationId xmlns:a16="http://schemas.microsoft.com/office/drawing/2014/main" id="{40CE50F2-04A3-9220-830B-6E7664E69FDB}"/>
              </a:ext>
            </a:extLst>
          </p:cNvPr>
          <p:cNvPicPr>
            <a:picLocks noChangeAspect="1"/>
          </p:cNvPicPr>
          <p:nvPr/>
        </p:nvPicPr>
        <p:blipFill rotWithShape="1">
          <a:blip r:embed="rId3"/>
          <a:srcRect t="1" b="79576"/>
          <a:stretch/>
        </p:blipFill>
        <p:spPr>
          <a:xfrm>
            <a:off x="16043" y="16985"/>
            <a:ext cx="12192000" cy="1400653"/>
          </a:xfrm>
          <a:prstGeom prst="rect">
            <a:avLst/>
          </a:prstGeom>
        </p:spPr>
      </p:pic>
      <p:sp>
        <p:nvSpPr>
          <p:cNvPr id="13" name="TextBox 12">
            <a:extLst>
              <a:ext uri="{FF2B5EF4-FFF2-40B4-BE49-F238E27FC236}">
                <a16:creationId xmlns:a16="http://schemas.microsoft.com/office/drawing/2014/main" id="{1317186C-B53B-FBB0-9B7A-1DF833F69F1F}"/>
              </a:ext>
            </a:extLst>
          </p:cNvPr>
          <p:cNvSpPr txBox="1"/>
          <p:nvPr/>
        </p:nvSpPr>
        <p:spPr>
          <a:xfrm>
            <a:off x="609600" y="1414572"/>
            <a:ext cx="3089760" cy="584775"/>
          </a:xfrm>
          <a:prstGeom prst="rect">
            <a:avLst/>
          </a:prstGeom>
          <a:noFill/>
        </p:spPr>
        <p:txBody>
          <a:bodyPr wrap="square">
            <a:spAutoFit/>
          </a:bodyPr>
          <a:lstStyle/>
          <a:p>
            <a:pPr algn="ctr"/>
            <a:r>
              <a:rPr lang="en-US" sz="3200" b="1" i="1" u="none" strike="noStrike" baseline="0" dirty="0">
                <a:solidFill>
                  <a:srgbClr val="5E1E2E"/>
                </a:solidFill>
                <a:latin typeface="Lucida Fax" panose="02060602050505020204" pitchFamily="18" charset="0"/>
              </a:rPr>
              <a:t>New Release!</a:t>
            </a:r>
            <a:endParaRPr lang="en-US" sz="3200" b="1" i="1" dirty="0">
              <a:solidFill>
                <a:srgbClr val="5E1E2E"/>
              </a:solidFill>
              <a:latin typeface="Lucida Fax" panose="02060602050505020204" pitchFamily="18" charset="0"/>
            </a:endParaRPr>
          </a:p>
        </p:txBody>
      </p:sp>
      <p:pic>
        <p:nvPicPr>
          <p:cNvPr id="14" name="Picture 13">
            <a:extLst>
              <a:ext uri="{FF2B5EF4-FFF2-40B4-BE49-F238E27FC236}">
                <a16:creationId xmlns:a16="http://schemas.microsoft.com/office/drawing/2014/main" id="{E05FE7A8-0902-BEF1-5263-9CFF9F8DF4C3}"/>
              </a:ext>
            </a:extLst>
          </p:cNvPr>
          <p:cNvPicPr>
            <a:picLocks noChangeAspect="1"/>
          </p:cNvPicPr>
          <p:nvPr/>
        </p:nvPicPr>
        <p:blipFill rotWithShape="1">
          <a:blip r:embed="rId4"/>
          <a:srcRect l="60625" t="22223" r="5625" b="47777"/>
          <a:stretch/>
        </p:blipFill>
        <p:spPr>
          <a:xfrm>
            <a:off x="5943600" y="1600200"/>
            <a:ext cx="4114800" cy="2057400"/>
          </a:xfrm>
          <a:prstGeom prst="rect">
            <a:avLst/>
          </a:prstGeom>
        </p:spPr>
      </p:pic>
      <p:pic>
        <p:nvPicPr>
          <p:cNvPr id="3" name="Picture 2">
            <a:extLst>
              <a:ext uri="{FF2B5EF4-FFF2-40B4-BE49-F238E27FC236}">
                <a16:creationId xmlns:a16="http://schemas.microsoft.com/office/drawing/2014/main" id="{47F1407A-4635-0575-0B82-6577DE1ED27A}"/>
              </a:ext>
            </a:extLst>
          </p:cNvPr>
          <p:cNvPicPr>
            <a:picLocks noChangeAspect="1"/>
          </p:cNvPicPr>
          <p:nvPr/>
        </p:nvPicPr>
        <p:blipFill>
          <a:blip r:embed="rId5"/>
          <a:stretch>
            <a:fillRect/>
          </a:stretch>
        </p:blipFill>
        <p:spPr>
          <a:xfrm>
            <a:off x="759986" y="2222183"/>
            <a:ext cx="2805036" cy="4227746"/>
          </a:xfrm>
          <a:prstGeom prst="rect">
            <a:avLst/>
          </a:prstGeom>
        </p:spPr>
      </p:pic>
    </p:spTree>
    <p:extLst>
      <p:ext uri="{BB962C8B-B14F-4D97-AF65-F5344CB8AC3E}">
        <p14:creationId xmlns:p14="http://schemas.microsoft.com/office/powerpoint/2010/main" val="1476386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9C1FC-C0FC-A237-5585-8F4E049F7F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70BF17-5758-3905-5DD8-BDFF1864B30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83E6A8A-6F58-84C7-075F-35389D62F96A}"/>
              </a:ext>
            </a:extLst>
          </p:cNvPr>
          <p:cNvPicPr>
            <a:picLocks noChangeAspect="1"/>
          </p:cNvPicPr>
          <p:nvPr/>
        </p:nvPicPr>
        <p:blipFill>
          <a:blip r:embed="rId2"/>
          <a:stretch>
            <a:fillRect/>
          </a:stretch>
        </p:blipFill>
        <p:spPr>
          <a:xfrm>
            <a:off x="3810000" y="76200"/>
            <a:ext cx="4214812" cy="6299751"/>
          </a:xfrm>
          <a:prstGeom prst="rect">
            <a:avLst/>
          </a:prstGeom>
        </p:spPr>
      </p:pic>
      <p:sp>
        <p:nvSpPr>
          <p:cNvPr id="9" name="TextBox 8">
            <a:extLst>
              <a:ext uri="{FF2B5EF4-FFF2-40B4-BE49-F238E27FC236}">
                <a16:creationId xmlns:a16="http://schemas.microsoft.com/office/drawing/2014/main" id="{1AD3A5DF-4353-B111-07D5-F6F22176E9D5}"/>
              </a:ext>
            </a:extLst>
          </p:cNvPr>
          <p:cNvSpPr txBox="1"/>
          <p:nvPr/>
        </p:nvSpPr>
        <p:spPr>
          <a:xfrm>
            <a:off x="1752600" y="6360711"/>
            <a:ext cx="7848600" cy="369332"/>
          </a:xfrm>
          <a:prstGeom prst="rect">
            <a:avLst/>
          </a:prstGeom>
          <a:noFill/>
        </p:spPr>
        <p:txBody>
          <a:bodyPr wrap="square">
            <a:spAutoFit/>
          </a:bodyPr>
          <a:lstStyle/>
          <a:p>
            <a:pPr algn="ctr"/>
            <a:r>
              <a:rPr lang="en-US" b="1" dirty="0">
                <a:solidFill>
                  <a:srgbClr val="002060"/>
                </a:solidFill>
              </a:rPr>
              <a:t>https://ryrielibrary.org/writings/correspondence-from-john-walvoord/</a:t>
            </a:r>
          </a:p>
        </p:txBody>
      </p:sp>
      <p:sp>
        <p:nvSpPr>
          <p:cNvPr id="5" name="TextBox 4">
            <a:extLst>
              <a:ext uri="{FF2B5EF4-FFF2-40B4-BE49-F238E27FC236}">
                <a16:creationId xmlns:a16="http://schemas.microsoft.com/office/drawing/2014/main" id="{733F2943-B010-7AC4-176D-896B0C2E999A}"/>
              </a:ext>
            </a:extLst>
          </p:cNvPr>
          <p:cNvSpPr txBox="1"/>
          <p:nvPr/>
        </p:nvSpPr>
        <p:spPr>
          <a:xfrm>
            <a:off x="3822192" y="3207786"/>
            <a:ext cx="4102608" cy="772901"/>
          </a:xfrm>
          <a:prstGeom prst="rect">
            <a:avLst/>
          </a:prstGeom>
          <a:solidFill>
            <a:schemeClr val="accent2">
              <a:alpha val="30000"/>
            </a:schemeClr>
          </a:solidFill>
        </p:spPr>
        <p:txBody>
          <a:bodyPr wrap="square" rtlCol="0">
            <a:noAutofit/>
          </a:bodyPr>
          <a:lstStyle/>
          <a:p>
            <a:endParaRPr lang="en-US" dirty="0"/>
          </a:p>
        </p:txBody>
      </p:sp>
      <p:sp>
        <p:nvSpPr>
          <p:cNvPr id="6" name="TextBox 5">
            <a:extLst>
              <a:ext uri="{FF2B5EF4-FFF2-40B4-BE49-F238E27FC236}">
                <a16:creationId xmlns:a16="http://schemas.microsoft.com/office/drawing/2014/main" id="{FF640FC2-DEFF-8AD6-664E-3AAEEBCC64BC}"/>
              </a:ext>
            </a:extLst>
          </p:cNvPr>
          <p:cNvSpPr txBox="1"/>
          <p:nvPr/>
        </p:nvSpPr>
        <p:spPr>
          <a:xfrm>
            <a:off x="3837432" y="4702904"/>
            <a:ext cx="4087368" cy="689007"/>
          </a:xfrm>
          <a:prstGeom prst="rect">
            <a:avLst/>
          </a:prstGeom>
          <a:solidFill>
            <a:schemeClr val="accent2">
              <a:alpha val="30000"/>
            </a:schemeClr>
          </a:solidFill>
        </p:spPr>
        <p:txBody>
          <a:bodyPr wrap="square" rtlCol="0">
            <a:noAutofit/>
          </a:bodyPr>
          <a:lstStyle/>
          <a:p>
            <a:endParaRPr lang="en-US" dirty="0"/>
          </a:p>
        </p:txBody>
      </p:sp>
    </p:spTree>
    <p:extLst>
      <p:ext uri="{BB962C8B-B14F-4D97-AF65-F5344CB8AC3E}">
        <p14:creationId xmlns:p14="http://schemas.microsoft.com/office/powerpoint/2010/main" val="4107442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Professor and President</a:t>
            </a:r>
          </a:p>
          <a:p>
            <a:pPr marL="400050" indent="0">
              <a:buNone/>
            </a:pPr>
            <a:endParaRPr lang="en-US" sz="2800" b="1" dirty="0">
              <a:solidFill>
                <a:srgbClr val="002060"/>
              </a:solidFill>
            </a:endParaRPr>
          </a:p>
          <a:p>
            <a:pPr marL="571500" indent="-457200"/>
            <a:r>
              <a:rPr lang="en-US" sz="2800" b="1" dirty="0">
                <a:solidFill>
                  <a:srgbClr val="002060"/>
                </a:solidFill>
              </a:rPr>
              <a:t>Midwest Bible and Missionary Institute (1947)</a:t>
            </a:r>
          </a:p>
          <a:p>
            <a:pPr marL="571500" indent="-457200"/>
            <a:r>
              <a:rPr lang="en-US" sz="2800" b="1" dirty="0">
                <a:solidFill>
                  <a:srgbClr val="002060"/>
                </a:solidFill>
              </a:rPr>
              <a:t>Westmont College (1948-1953)</a:t>
            </a:r>
          </a:p>
          <a:p>
            <a:pPr marL="571500" indent="-457200"/>
            <a:r>
              <a:rPr lang="en-US" sz="2800" b="1" dirty="0">
                <a:solidFill>
                  <a:srgbClr val="002060"/>
                </a:solidFill>
              </a:rPr>
              <a:t>Dallas Theological Seminary (1953-1958)</a:t>
            </a:r>
          </a:p>
          <a:p>
            <a:pPr marL="571500" indent="-457200"/>
            <a:r>
              <a:rPr lang="en-US" sz="2800" b="1" dirty="0">
                <a:solidFill>
                  <a:srgbClr val="002060"/>
                </a:solidFill>
              </a:rPr>
              <a:t>Philadelphia College of Bible (1958-1962)</a:t>
            </a:r>
          </a:p>
          <a:p>
            <a:pPr marL="571500" indent="-457200"/>
            <a:r>
              <a:rPr lang="en-US" sz="2800" b="1" dirty="0">
                <a:solidFill>
                  <a:srgbClr val="002060"/>
                </a:solidFill>
              </a:rPr>
              <a:t>Dallas Theological Seminary (1962-1983)</a:t>
            </a:r>
          </a:p>
          <a:p>
            <a:pPr marL="571500" indent="-457200"/>
            <a:r>
              <a:rPr lang="en-US" sz="2800" b="1" dirty="0">
                <a:solidFill>
                  <a:srgbClr val="002060"/>
                </a:solidFill>
              </a:rPr>
              <a:t>Leave of Absence (1982)</a:t>
            </a:r>
          </a:p>
          <a:p>
            <a:pPr marL="571500" indent="-457200"/>
            <a:r>
              <a:rPr lang="en-US" sz="2800" b="1" dirty="0">
                <a:solidFill>
                  <a:srgbClr val="002060"/>
                </a:solidFill>
              </a:rPr>
              <a:t>Retired after 26 years at DTS (1983)</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996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Prolific Writer</a:t>
            </a:r>
          </a:p>
          <a:p>
            <a:pPr marL="400050" indent="0">
              <a:buNone/>
            </a:pPr>
            <a:endParaRPr lang="en-US" sz="2800" b="1" dirty="0">
              <a:solidFill>
                <a:srgbClr val="002060"/>
              </a:solidFill>
            </a:endParaRPr>
          </a:p>
          <a:p>
            <a:pPr marL="571500" indent="-457200"/>
            <a:r>
              <a:rPr lang="en-US" sz="2800" b="1" dirty="0">
                <a:solidFill>
                  <a:srgbClr val="002060"/>
                </a:solidFill>
              </a:rPr>
              <a:t>32 Books sold over 1.5 million copies</a:t>
            </a:r>
          </a:p>
          <a:p>
            <a:pPr marL="571500" indent="-457200"/>
            <a:r>
              <a:rPr lang="en-US" sz="2800" b="1" dirty="0">
                <a:solidFill>
                  <a:srgbClr val="002060"/>
                </a:solidFill>
              </a:rPr>
              <a:t>Ryrie Study Bible 2.6 million copies</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684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p:txBody>
          <a:bodyPr/>
          <a:lstStyle/>
          <a:p>
            <a:r>
              <a:rPr lang="en-US" sz="5400" b="1" dirty="0">
                <a:effectLst/>
              </a:rPr>
              <a:t>Theological Works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447800"/>
            <a:ext cx="10972800" cy="4525963"/>
          </a:xfrm>
        </p:spPr>
        <p:txBody>
          <a:bodyPr/>
          <a:lstStyle/>
          <a:p>
            <a:pPr lvl="0"/>
            <a:r>
              <a:rPr lang="en-US" i="1" dirty="0"/>
              <a:t>Basic Theology </a:t>
            </a:r>
            <a:endParaRPr lang="en-US" dirty="0"/>
          </a:p>
          <a:p>
            <a:pPr lvl="0"/>
            <a:r>
              <a:rPr lang="en-US" i="1" dirty="0"/>
              <a:t>Survey of Bible Doctrine</a:t>
            </a:r>
            <a:endParaRPr lang="en-US" dirty="0"/>
          </a:p>
          <a:p>
            <a:pPr lvl="0"/>
            <a:r>
              <a:rPr lang="en-US" i="1" dirty="0"/>
              <a:t>Dispensationalism</a:t>
            </a:r>
          </a:p>
          <a:p>
            <a:pPr lvl="0"/>
            <a:r>
              <a:rPr lang="en-US" i="1" dirty="0"/>
              <a:t>The Holy Spirit</a:t>
            </a:r>
            <a:endParaRPr lang="en-US" dirty="0"/>
          </a:p>
          <a:p>
            <a:pPr lvl="0"/>
            <a:r>
              <a:rPr lang="en-US" i="1" dirty="0"/>
              <a:t>Come Quickly Lord Jesus</a:t>
            </a:r>
            <a:endParaRPr lang="en-US" dirty="0"/>
          </a:p>
          <a:p>
            <a:pPr lvl="0"/>
            <a:r>
              <a:rPr lang="en-US" i="1" dirty="0"/>
              <a:t>The Best is Yet to Come </a:t>
            </a:r>
            <a:endParaRPr lang="en-US" dirty="0"/>
          </a:p>
          <a:p>
            <a:pPr lvl="0"/>
            <a:r>
              <a:rPr lang="en-US" i="1" dirty="0"/>
              <a:t>The Basis of the Premillennial Faith </a:t>
            </a:r>
            <a:endParaRPr lang="en-US" dirty="0"/>
          </a:p>
          <a:p>
            <a:pPr lvl="0"/>
            <a:r>
              <a:rPr lang="en-US" i="1" dirty="0"/>
              <a:t>The Final Countdown </a:t>
            </a:r>
            <a:endParaRPr lang="en-US" dirty="0"/>
          </a:p>
          <a:p>
            <a:pPr lvl="0"/>
            <a:r>
              <a:rPr lang="en-US" i="1" dirty="0"/>
              <a:t>What You Should Know About the Rapture</a:t>
            </a: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spTree>
    <p:extLst>
      <p:ext uri="{BB962C8B-B14F-4D97-AF65-F5344CB8AC3E}">
        <p14:creationId xmlns:p14="http://schemas.microsoft.com/office/powerpoint/2010/main" val="528536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160337"/>
            <a:ext cx="10972800" cy="1143000"/>
          </a:xfrm>
        </p:spPr>
        <p:txBody>
          <a:bodyPr/>
          <a:lstStyle/>
          <a:p>
            <a:r>
              <a:rPr lang="en-US" sz="5400" b="1" dirty="0">
                <a:effectLst/>
              </a:rPr>
              <a:t>Contemporary Issues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914400" y="1905000"/>
            <a:ext cx="10972800" cy="4525963"/>
          </a:xfrm>
        </p:spPr>
        <p:txBody>
          <a:bodyPr/>
          <a:lstStyle/>
          <a:p>
            <a:pPr marL="342900" marR="0" lvl="0" indent="-342900" algn="just" rtl="0">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The Role of Women in the Church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Neo-Orthodoxy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What You Should Know About Social Responsibility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Biblical Answers to Tough Questions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Biblical Answers to Contemporary Issues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506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160337"/>
            <a:ext cx="10972800" cy="1143000"/>
          </a:xfrm>
        </p:spPr>
        <p:txBody>
          <a:bodyPr/>
          <a:lstStyle/>
          <a:p>
            <a:r>
              <a:rPr lang="en-US" sz="5400" b="1" dirty="0">
                <a:effectLst/>
              </a:rPr>
              <a:t>Exegetical Works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914400" y="1905000"/>
            <a:ext cx="10972800" cy="4525963"/>
          </a:xfrm>
        </p:spPr>
        <p:txBody>
          <a:bodyPr/>
          <a:lstStyle/>
          <a:p>
            <a:pPr marL="342900" marR="0" lvl="0" indent="-342900" algn="just" rtl="0">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Thessalonians </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Acts </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Revelation </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The Miracles of Our Lord</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6241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160337"/>
            <a:ext cx="10972800" cy="1143000"/>
          </a:xfrm>
        </p:spPr>
        <p:txBody>
          <a:bodyPr/>
          <a:lstStyle/>
          <a:p>
            <a:r>
              <a:rPr lang="en-US" sz="5400" b="1" dirty="0">
                <a:effectLst/>
              </a:rPr>
              <a:t>Christian Living</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914400" y="1905000"/>
            <a:ext cx="10972800" cy="4525963"/>
          </a:xfrm>
        </p:spPr>
        <p:txBody>
          <a:bodyPr/>
          <a:lstStyle/>
          <a:p>
            <a:pPr marL="342900" marR="0" lvl="0" indent="-342900" algn="just" rtl="0">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Balancing the Christian Life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Making the Most of life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735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160337"/>
            <a:ext cx="10972800" cy="1143000"/>
          </a:xfrm>
        </p:spPr>
        <p:txBody>
          <a:bodyPr/>
          <a:lstStyle/>
          <a:p>
            <a:r>
              <a:rPr lang="en-US" sz="5400" b="1" dirty="0">
                <a:effectLst/>
              </a:rPr>
              <a:t>Miscellaneous Works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914400" y="1905000"/>
            <a:ext cx="10972800" cy="4525963"/>
          </a:xfrm>
        </p:spPr>
        <p:txBody>
          <a:bodyPr/>
          <a:lstStyle/>
          <a:p>
            <a:pPr marL="342900" marR="0" lvl="0" indent="-342900" algn="just" rtl="0">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 History of the English Bible</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2 Books on Object Lessons</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Communicating Biblical Doctrine in a Practical Manner</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The Young Christian’s Introduction to the Bible</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5370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Clarity and Charity</a:t>
            </a:r>
          </a:p>
        </p:txBody>
      </p:sp>
      <p:sp>
        <p:nvSpPr>
          <p:cNvPr id="5" name="Content Placeholder 4"/>
          <p:cNvSpPr>
            <a:spLocks noGrp="1"/>
          </p:cNvSpPr>
          <p:nvPr>
            <p:ph sz="half" idx="2"/>
          </p:nvPr>
        </p:nvSpPr>
        <p:spPr>
          <a:xfrm>
            <a:off x="609600" y="2209800"/>
            <a:ext cx="11198797" cy="4861242"/>
          </a:xfrm>
        </p:spPr>
        <p:txBody>
          <a:bodyPr/>
          <a:lstStyle/>
          <a:p>
            <a:pPr marL="0" indent="0" algn="ctr">
              <a:buNone/>
            </a:pPr>
            <a:r>
              <a:rPr lang="en-US" sz="3600" b="1" i="1" dirty="0">
                <a:solidFill>
                  <a:srgbClr val="002060"/>
                </a:solidFill>
                <a:latin typeface="Times New Roman" panose="02020603050405020304" pitchFamily="18" charset="0"/>
                <a:cs typeface="Times New Roman" panose="02020603050405020304" pitchFamily="18" charset="0"/>
              </a:rPr>
              <a:t>“May God give us discernment of the issues at stake, clear understanding for the truth, wholehearted committal to the authority of the Bible, God’s Word, and deep conviction of heart to speak the truth in love.”</a:t>
            </a:r>
          </a:p>
          <a:p>
            <a:pPr marL="0" indent="0" algn="ctr">
              <a:buNone/>
            </a:pPr>
            <a:endParaRPr lang="en-US" sz="1800" i="1"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-Ryrie, </a:t>
            </a:r>
            <a:r>
              <a:rPr lang="en-US" sz="2800" i="1" dirty="0">
                <a:latin typeface="Times New Roman" panose="02020603050405020304" pitchFamily="18" charset="0"/>
                <a:cs typeface="Times New Roman" panose="02020603050405020304" pitchFamily="18" charset="0"/>
              </a:rPr>
              <a:t>Neo-orthodoxy: What It Is and What It Does, 10.</a:t>
            </a:r>
          </a:p>
          <a:p>
            <a:pPr marL="0" indent="0" algn="ctr">
              <a:buNone/>
            </a:pPr>
            <a:endParaRPr lang="en-US" b="1" dirty="0">
              <a:latin typeface="Times New Roman" pitchFamily="18" charset="0"/>
              <a:cs typeface="Times New Roman" pitchFamily="18" charset="0"/>
            </a:endParaRPr>
          </a:p>
          <a:p>
            <a:pPr marL="0" indent="0">
              <a:buNone/>
            </a:pP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935939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arn(inVertical)">
                                      <p:cBhvr>
                                        <p:cTn id="1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Clarity and Charity</a:t>
            </a:r>
          </a:p>
        </p:txBody>
      </p:sp>
      <p:sp>
        <p:nvSpPr>
          <p:cNvPr id="5" name="Content Placeholder 4"/>
          <p:cNvSpPr>
            <a:spLocks noGrp="1"/>
          </p:cNvSpPr>
          <p:nvPr>
            <p:ph sz="half" idx="2"/>
          </p:nvPr>
        </p:nvSpPr>
        <p:spPr>
          <a:xfrm>
            <a:off x="609600" y="2209800"/>
            <a:ext cx="11198797" cy="4861242"/>
          </a:xfrm>
        </p:spPr>
        <p:txBody>
          <a:bodyPr/>
          <a:lstStyle/>
          <a:p>
            <a:pPr marL="0" indent="0" algn="ctr">
              <a:buNone/>
            </a:pPr>
            <a:r>
              <a:rPr lang="en-US" sz="4400" b="1" i="1" dirty="0">
                <a:solidFill>
                  <a:srgbClr val="002060"/>
                </a:solidFill>
                <a:latin typeface="Times New Roman" panose="02020603050405020304" pitchFamily="18" charset="0"/>
                <a:cs typeface="Times New Roman" panose="02020603050405020304" pitchFamily="18" charset="0"/>
              </a:rPr>
              <a:t>“When I was working on the Study Bible, I thought of the people in home Bible classes.”</a:t>
            </a:r>
          </a:p>
          <a:p>
            <a:pPr marL="0" indent="0" algn="ctr">
              <a:buNone/>
            </a:pPr>
            <a:endParaRPr lang="en-US" sz="9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3200" dirty="0">
                <a:latin typeface="Times New Roman" panose="02020603050405020304" pitchFamily="18" charset="0"/>
                <a:cs typeface="Times New Roman" panose="02020603050405020304" pitchFamily="18" charset="0"/>
              </a:rPr>
              <a:t>-Baptist Bulletin, Have Something to Say, and Say It Clearly,</a:t>
            </a:r>
            <a:endParaRPr lang="en-US" sz="4000" b="1" i="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86467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9906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His Early Life</a:t>
            </a:r>
          </a:p>
          <a:p>
            <a:pPr marL="742950">
              <a:buFont typeface="Arial" panose="020B0604020202020204" pitchFamily="34" charset="0"/>
              <a:buChar char="•"/>
            </a:pPr>
            <a:r>
              <a:rPr lang="en-US" sz="2800" b="1" dirty="0">
                <a:solidFill>
                  <a:srgbClr val="002060"/>
                </a:solidFill>
              </a:rPr>
              <a:t>His Education</a:t>
            </a:r>
          </a:p>
          <a:p>
            <a:pPr marL="742950">
              <a:buFont typeface="Arial" panose="020B0604020202020204" pitchFamily="34" charset="0"/>
              <a:buChar char="•"/>
            </a:pPr>
            <a:r>
              <a:rPr lang="en-US" sz="2800" b="1" dirty="0">
                <a:solidFill>
                  <a:srgbClr val="002060"/>
                </a:solidFill>
              </a:rPr>
              <a:t>Influential Individuals</a:t>
            </a:r>
          </a:p>
          <a:p>
            <a:pPr marL="0" indent="0">
              <a:buNone/>
            </a:pPr>
            <a:r>
              <a:rPr lang="en-US" b="1" dirty="0">
                <a:solidFill>
                  <a:schemeClr val="accent2">
                    <a:lumMod val="50000"/>
                  </a:schemeClr>
                </a:solidFill>
              </a:rPr>
              <a:t>Part 2: His Ministry</a:t>
            </a:r>
          </a:p>
          <a:p>
            <a:pPr marL="800100" indent="-400050">
              <a:tabLst>
                <a:tab pos="742950" algn="l"/>
              </a:tabLst>
            </a:pPr>
            <a:r>
              <a:rPr lang="en-US" sz="2800" b="1" dirty="0">
                <a:solidFill>
                  <a:srgbClr val="002060"/>
                </a:solidFill>
              </a:rPr>
              <a:t>Professor and President</a:t>
            </a:r>
          </a:p>
          <a:p>
            <a:pPr marL="800100" indent="-400050">
              <a:tabLst>
                <a:tab pos="742950" algn="l"/>
              </a:tabLst>
            </a:pPr>
            <a:r>
              <a:rPr lang="en-US" sz="2800" b="1" dirty="0">
                <a:solidFill>
                  <a:srgbClr val="002060"/>
                </a:solidFill>
              </a:rPr>
              <a:t>Prolific Writer</a:t>
            </a:r>
          </a:p>
          <a:p>
            <a:pPr marL="800100" indent="-400050">
              <a:tabLst>
                <a:tab pos="742950" algn="l"/>
              </a:tabLst>
            </a:pPr>
            <a:r>
              <a:rPr lang="en-US" sz="2800" b="1" dirty="0">
                <a:solidFill>
                  <a:srgbClr val="002060"/>
                </a:solidFill>
              </a:rPr>
              <a:t>Pioneer</a:t>
            </a:r>
          </a:p>
          <a:p>
            <a:pPr marL="800100" indent="-400050">
              <a:tabLst>
                <a:tab pos="742950" algn="l"/>
              </a:tabLst>
            </a:pPr>
            <a:r>
              <a:rPr lang="en-US" sz="2800" b="1" dirty="0">
                <a:solidFill>
                  <a:srgbClr val="002060"/>
                </a:solidFill>
              </a:rPr>
              <a:t>Apologist</a:t>
            </a:r>
          </a:p>
          <a:p>
            <a:pPr marL="800100" indent="-400050">
              <a:tabLst>
                <a:tab pos="742950" algn="l"/>
              </a:tabLst>
            </a:pPr>
            <a:r>
              <a:rPr lang="en-US" sz="2800" b="1" dirty="0">
                <a:solidFill>
                  <a:srgbClr val="002060"/>
                </a:solidFill>
              </a:rPr>
              <a:t>Ordained Minister</a:t>
            </a:r>
          </a:p>
          <a:p>
            <a:pPr marL="0" indent="0">
              <a:buNone/>
            </a:pPr>
            <a:r>
              <a:rPr lang="en-US" b="1" dirty="0">
                <a:solidFill>
                  <a:schemeClr val="accent2">
                    <a:lumMod val="50000"/>
                  </a:schemeClr>
                </a:solidFill>
              </a:rPr>
              <a:t>Part 3: His Method (Theological Method)</a:t>
            </a:r>
          </a:p>
        </p:txBody>
      </p:sp>
    </p:spTree>
    <p:extLst>
      <p:ext uri="{BB962C8B-B14F-4D97-AF65-F5344CB8AC3E}">
        <p14:creationId xmlns:p14="http://schemas.microsoft.com/office/powerpoint/2010/main" val="2252049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Clarity and Charity</a:t>
            </a:r>
          </a:p>
        </p:txBody>
      </p:sp>
      <p:sp>
        <p:nvSpPr>
          <p:cNvPr id="5" name="Content Placeholder 4"/>
          <p:cNvSpPr>
            <a:spLocks noGrp="1"/>
          </p:cNvSpPr>
          <p:nvPr>
            <p:ph sz="half" idx="2"/>
          </p:nvPr>
        </p:nvSpPr>
        <p:spPr>
          <a:xfrm>
            <a:off x="496601" y="1738162"/>
            <a:ext cx="11198797" cy="4861242"/>
          </a:xfrm>
        </p:spPr>
        <p:txBody>
          <a:bodyPr/>
          <a:lstStyle/>
          <a:p>
            <a:pPr marL="0" indent="0" algn="ctr">
              <a:buNone/>
            </a:pPr>
            <a:r>
              <a:rPr lang="en-US" sz="3600" b="1" i="1" dirty="0">
                <a:solidFill>
                  <a:srgbClr val="002060"/>
                </a:solidFill>
                <a:latin typeface="Times New Roman" panose="02020603050405020304" pitchFamily="18" charset="0"/>
                <a:cs typeface="Times New Roman" panose="02020603050405020304" pitchFamily="18" charset="0"/>
              </a:rPr>
              <a:t>“Dr. Ryrie is especially gifted in his ability to clarify profound theological truths in simple precise language. He has enabled people to understand biblical truth that they would otherwise not readily comprehend and in this he has made an inestimable contribution to the Christian world.” </a:t>
            </a:r>
          </a:p>
          <a:p>
            <a:pPr marL="0" indent="0" algn="ctr">
              <a:buNone/>
            </a:pPr>
            <a:endParaRPr lang="en-US" sz="9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-Paul Enns, Dictionary of </a:t>
            </a:r>
            <a:r>
              <a:rPr lang="en-US" sz="2800" dirty="0" err="1">
                <a:latin typeface="Times New Roman" panose="02020603050405020304" pitchFamily="18" charset="0"/>
                <a:cs typeface="Times New Roman" panose="02020603050405020304" pitchFamily="18" charset="0"/>
              </a:rPr>
              <a:t>Premillenial</a:t>
            </a:r>
            <a:r>
              <a:rPr lang="en-US" sz="2800" dirty="0">
                <a:latin typeface="Times New Roman" panose="02020603050405020304" pitchFamily="18" charset="0"/>
                <a:cs typeface="Times New Roman" panose="02020603050405020304" pitchFamily="18" charset="0"/>
              </a:rPr>
              <a:t> Theology, 67.</a:t>
            </a:r>
          </a:p>
        </p:txBody>
      </p:sp>
    </p:spTree>
    <p:extLst>
      <p:ext uri="{BB962C8B-B14F-4D97-AF65-F5344CB8AC3E}">
        <p14:creationId xmlns:p14="http://schemas.microsoft.com/office/powerpoint/2010/main" val="1125038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Clarity and Charity</a:t>
            </a:r>
          </a:p>
        </p:txBody>
      </p:sp>
      <p:sp>
        <p:nvSpPr>
          <p:cNvPr id="5" name="Content Placeholder 4"/>
          <p:cNvSpPr>
            <a:spLocks noGrp="1"/>
          </p:cNvSpPr>
          <p:nvPr>
            <p:ph sz="half" idx="2"/>
          </p:nvPr>
        </p:nvSpPr>
        <p:spPr>
          <a:xfrm>
            <a:off x="609600" y="1996758"/>
            <a:ext cx="11198797" cy="4861242"/>
          </a:xfrm>
        </p:spPr>
        <p:txBody>
          <a:bodyPr/>
          <a:lstStyle/>
          <a:p>
            <a:pPr marL="0" indent="0" algn="ctr">
              <a:buNone/>
            </a:pPr>
            <a:r>
              <a:rPr lang="en-US" sz="4400" b="1" i="1" dirty="0">
                <a:solidFill>
                  <a:srgbClr val="002060"/>
                </a:solidFill>
                <a:latin typeface="Times New Roman" panose="02020603050405020304" pitchFamily="18" charset="0"/>
                <a:cs typeface="Times New Roman" panose="02020603050405020304" pitchFamily="18" charset="0"/>
              </a:rPr>
              <a:t>“The difficulty is that too few conservative pastors and laymen have been able to study something concise, nontechnical, but accurate on this subject. To help meet this need is the purpose of this book.”</a:t>
            </a:r>
          </a:p>
          <a:p>
            <a:pPr marL="0" indent="0" algn="ctr">
              <a:buNone/>
            </a:pPr>
            <a:endParaRPr lang="en-US" sz="900" b="1"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-Ryrie,</a:t>
            </a:r>
            <a:r>
              <a:rPr lang="en-US" sz="3600" i="1" dirty="0">
                <a:latin typeface="Times New Roman" panose="02020603050405020304" pitchFamily="18" charset="0"/>
                <a:cs typeface="Times New Roman" panose="02020603050405020304" pitchFamily="18" charset="0"/>
              </a:rPr>
              <a:t> Neo-orthodoxy</a:t>
            </a:r>
            <a:r>
              <a:rPr lang="en-US" sz="3600" dirty="0">
                <a:latin typeface="Times New Roman" panose="02020603050405020304" pitchFamily="18" charset="0"/>
                <a:cs typeface="Times New Roman" panose="02020603050405020304" pitchFamily="18" charset="0"/>
              </a:rPr>
              <a:t>, 10.</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3841633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Clarity and Charity</a:t>
            </a:r>
          </a:p>
        </p:txBody>
      </p:sp>
      <p:sp>
        <p:nvSpPr>
          <p:cNvPr id="5" name="Content Placeholder 4"/>
          <p:cNvSpPr>
            <a:spLocks noGrp="1"/>
          </p:cNvSpPr>
          <p:nvPr>
            <p:ph sz="half" idx="2"/>
          </p:nvPr>
        </p:nvSpPr>
        <p:spPr>
          <a:xfrm>
            <a:off x="383603" y="2209800"/>
            <a:ext cx="11424794" cy="3581400"/>
          </a:xfrm>
        </p:spPr>
        <p:txBody>
          <a:bodyPr/>
          <a:lstStyle/>
          <a:p>
            <a:pPr marL="0" indent="0" algn="ctr">
              <a:buNone/>
            </a:pPr>
            <a:r>
              <a:rPr lang="en-US" sz="4000" b="1" i="1" dirty="0">
                <a:solidFill>
                  <a:srgbClr val="002060"/>
                </a:solidFill>
                <a:latin typeface="Times New Roman" panose="02020603050405020304" pitchFamily="18" charset="0"/>
                <a:cs typeface="Times New Roman" panose="02020603050405020304" pitchFamily="18" charset="0"/>
              </a:rPr>
              <a:t>“I list them without documentation since the point is not who said these but what was said, and to illustrate how varied and confusing these statements are.”</a:t>
            </a:r>
          </a:p>
          <a:p>
            <a:pPr marL="0" indent="0" algn="ctr">
              <a:buNone/>
            </a:pPr>
            <a:endParaRPr lang="en-US" sz="1600" b="1" i="1"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-Ryrie, </a:t>
            </a:r>
            <a:r>
              <a:rPr lang="en-US" sz="2800" i="1" dirty="0">
                <a:latin typeface="Times New Roman" panose="02020603050405020304" pitchFamily="18" charset="0"/>
                <a:cs typeface="Times New Roman" panose="02020603050405020304" pitchFamily="18" charset="0"/>
              </a:rPr>
              <a:t>So Great a Salvation, 23</a:t>
            </a:r>
          </a:p>
        </p:txBody>
      </p:sp>
    </p:spTree>
    <p:extLst>
      <p:ext uri="{BB962C8B-B14F-4D97-AF65-F5344CB8AC3E}">
        <p14:creationId xmlns:p14="http://schemas.microsoft.com/office/powerpoint/2010/main" val="2273551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Pioneer</a:t>
            </a:r>
          </a:p>
          <a:p>
            <a:pPr marL="400050" indent="0">
              <a:buNone/>
            </a:pPr>
            <a:endParaRPr lang="en-US" sz="2800" b="1" dirty="0">
              <a:solidFill>
                <a:srgbClr val="002060"/>
              </a:solidFill>
            </a:endParaRPr>
          </a:p>
          <a:p>
            <a:pPr marL="571500" indent="-457200"/>
            <a:r>
              <a:rPr lang="en-US" sz="2800" b="1" i="1" dirty="0">
                <a:solidFill>
                  <a:srgbClr val="002060"/>
                </a:solidFill>
              </a:rPr>
              <a:t>The Role of Women in the Church (1954, 2011) </a:t>
            </a: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36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Ryrie, the Pioneer</a:t>
            </a:r>
          </a:p>
        </p:txBody>
      </p:sp>
      <p:sp>
        <p:nvSpPr>
          <p:cNvPr id="5" name="Content Placeholder 4"/>
          <p:cNvSpPr>
            <a:spLocks noGrp="1"/>
          </p:cNvSpPr>
          <p:nvPr>
            <p:ph sz="half" idx="2"/>
          </p:nvPr>
        </p:nvSpPr>
        <p:spPr>
          <a:xfrm>
            <a:off x="383603" y="1600200"/>
            <a:ext cx="11424794" cy="3581400"/>
          </a:xfrm>
        </p:spPr>
        <p:txBody>
          <a:bodyPr/>
          <a:lstStyle/>
          <a:p>
            <a:pPr marL="0" indent="0" algn="ctr">
              <a:buNone/>
            </a:pPr>
            <a:r>
              <a:rPr lang="en-US" sz="3600" b="1" i="1" dirty="0">
                <a:solidFill>
                  <a:srgbClr val="002060"/>
                </a:solidFill>
                <a:latin typeface="Times New Roman" panose="02020603050405020304" pitchFamily="18" charset="0"/>
                <a:cs typeface="Times New Roman" panose="02020603050405020304" pitchFamily="18" charset="0"/>
              </a:rPr>
              <a:t>“Again, Ryrie finds himself in the role of a prophetic scholar engaging in cutting-edge debate over a question that really had not been asked when he first penned this work as his doctoral dissertation in the mid-twentieth century, nor was the issue really of importance when Moody Publishers first issued his monograph on the subject.”</a:t>
            </a:r>
          </a:p>
          <a:p>
            <a:pPr marL="0" indent="0" algn="ctr">
              <a:buNone/>
            </a:pPr>
            <a:endParaRPr lang="en-US" sz="1600" b="1" i="1"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-Dorothy Patterson, Foreword to </a:t>
            </a:r>
            <a:r>
              <a:rPr lang="en-US" sz="2800" i="1" dirty="0">
                <a:latin typeface="Times New Roman" panose="02020603050405020304" pitchFamily="18" charset="0"/>
                <a:cs typeface="Times New Roman" panose="02020603050405020304" pitchFamily="18" charset="0"/>
              </a:rPr>
              <a:t>The Role of Women in the Church, xii.</a:t>
            </a:r>
          </a:p>
        </p:txBody>
      </p:sp>
    </p:spTree>
    <p:extLst>
      <p:ext uri="{BB962C8B-B14F-4D97-AF65-F5344CB8AC3E}">
        <p14:creationId xmlns:p14="http://schemas.microsoft.com/office/powerpoint/2010/main" val="1393685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Pioneer</a:t>
            </a:r>
          </a:p>
          <a:p>
            <a:pPr marL="400050" indent="0">
              <a:buNone/>
            </a:pPr>
            <a:endParaRPr lang="en-US" sz="2800" b="1" dirty="0">
              <a:solidFill>
                <a:srgbClr val="002060"/>
              </a:solidFill>
            </a:endParaRPr>
          </a:p>
          <a:p>
            <a:pPr marL="571500" indent="-457200"/>
            <a:r>
              <a:rPr lang="en-US" sz="2800" b="1" i="1" dirty="0">
                <a:solidFill>
                  <a:srgbClr val="002060"/>
                </a:solidFill>
              </a:rPr>
              <a:t>The Role of Women in the Church (1954, 2011) </a:t>
            </a:r>
          </a:p>
          <a:p>
            <a:pPr marL="571500" indent="-457200"/>
            <a:r>
              <a:rPr lang="en-US" sz="2800" b="1" i="1" dirty="0">
                <a:solidFill>
                  <a:srgbClr val="002060"/>
                </a:solidFill>
              </a:rPr>
              <a:t>Dispensationalism Today (1965, 1995)</a:t>
            </a:r>
          </a:p>
          <a:p>
            <a:pPr marL="571500" indent="-457200"/>
            <a:r>
              <a:rPr lang="en-US" sz="2800" b="1" i="1" dirty="0">
                <a:solidFill>
                  <a:srgbClr val="002060"/>
                </a:solidFill>
              </a:rPr>
              <a:t>Ryrie Study Bible (1978)</a:t>
            </a:r>
          </a:p>
          <a:p>
            <a:pPr marL="571500" indent="-457200"/>
            <a:r>
              <a:rPr lang="en-US" sz="2800" b="1" i="1" dirty="0">
                <a:solidFill>
                  <a:srgbClr val="002060"/>
                </a:solidFill>
              </a:rPr>
              <a:t>Neo-Orthodoxy (1977)</a:t>
            </a: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01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Apologist</a:t>
            </a:r>
          </a:p>
          <a:p>
            <a:pPr marL="400050" indent="0">
              <a:buNone/>
            </a:pPr>
            <a:endParaRPr lang="en-US" sz="2800" b="1" dirty="0">
              <a:solidFill>
                <a:srgbClr val="002060"/>
              </a:solidFill>
            </a:endParaRPr>
          </a:p>
          <a:p>
            <a:pPr marL="571500" indent="-457200"/>
            <a:r>
              <a:rPr lang="en-US" sz="2800" b="1" i="1" dirty="0">
                <a:solidFill>
                  <a:srgbClr val="002060"/>
                </a:solidFill>
              </a:rPr>
              <a:t>Inerrancy (1981)</a:t>
            </a:r>
          </a:p>
          <a:p>
            <a:pPr marL="571500" indent="-457200"/>
            <a:r>
              <a:rPr lang="en-US" sz="2800" b="1" i="1" dirty="0">
                <a:solidFill>
                  <a:srgbClr val="002060"/>
                </a:solidFill>
              </a:rPr>
              <a:t>Dispensationalism (1965, 1995)</a:t>
            </a:r>
          </a:p>
          <a:p>
            <a:pPr marL="571500" indent="-457200"/>
            <a:r>
              <a:rPr lang="en-US" sz="2800" b="1" i="1" dirty="0">
                <a:solidFill>
                  <a:srgbClr val="002060"/>
                </a:solidFill>
              </a:rPr>
              <a:t>Neo-Orthodoxy (1977)</a:t>
            </a:r>
          </a:p>
          <a:p>
            <a:pPr marL="571500" indent="-457200"/>
            <a:r>
              <a:rPr lang="en-US" sz="2800" b="1" i="1" dirty="0">
                <a:solidFill>
                  <a:srgbClr val="002060"/>
                </a:solidFill>
              </a:rPr>
              <a:t>So Great A Salvation (1989)</a:t>
            </a:r>
          </a:p>
          <a:p>
            <a:pPr marL="571500" indent="-457200"/>
            <a:r>
              <a:rPr lang="en-US" sz="2800" b="1" i="1" dirty="0">
                <a:solidFill>
                  <a:srgbClr val="002060"/>
                </a:solidFill>
              </a:rPr>
              <a:t>Difficult Issues (2008)</a:t>
            </a: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881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Apologist</a:t>
            </a:r>
          </a:p>
          <a:p>
            <a:pPr marL="400050" indent="0">
              <a:buNone/>
            </a:pPr>
            <a:endParaRPr lang="en-US" sz="2800" b="1" dirty="0">
              <a:solidFill>
                <a:srgbClr val="002060"/>
              </a:solidFill>
            </a:endParaRPr>
          </a:p>
          <a:p>
            <a:pPr marL="571500" indent="-457200"/>
            <a:r>
              <a:rPr lang="en-US" sz="2800" b="1" i="1" dirty="0">
                <a:solidFill>
                  <a:srgbClr val="002060"/>
                </a:solidFill>
              </a:rPr>
              <a:t>Inerrrancy</a:t>
            </a:r>
            <a:r>
              <a:rPr lang="en-US" sz="2800" b="1" dirty="0">
                <a:solidFill>
                  <a:srgbClr val="002060"/>
                </a:solidFill>
              </a:rPr>
              <a:t>, “excuses against inerrancy”</a:t>
            </a:r>
          </a:p>
          <a:p>
            <a:pPr marL="571500" indent="-457200"/>
            <a:r>
              <a:rPr lang="en-US" sz="2800" b="1" i="1" dirty="0">
                <a:solidFill>
                  <a:srgbClr val="002060"/>
                </a:solidFill>
              </a:rPr>
              <a:t>So Great a Salvation, </a:t>
            </a:r>
            <a:r>
              <a:rPr lang="en-US" sz="2800" b="1" dirty="0">
                <a:solidFill>
                  <a:srgbClr val="002060"/>
                </a:solidFill>
              </a:rPr>
              <a:t>“straw men arguments”</a:t>
            </a:r>
          </a:p>
          <a:p>
            <a:pPr marL="571500" indent="-457200"/>
            <a:r>
              <a:rPr lang="en-US" sz="2800" b="1" i="1" dirty="0">
                <a:solidFill>
                  <a:srgbClr val="002060"/>
                </a:solidFill>
              </a:rPr>
              <a:t>Dispensationalism, </a:t>
            </a:r>
            <a:r>
              <a:rPr lang="en-US" sz="2800" b="1" dirty="0">
                <a:solidFill>
                  <a:srgbClr val="002060"/>
                </a:solidFill>
              </a:rPr>
              <a:t>“attacks” of opponents</a:t>
            </a:r>
          </a:p>
          <a:p>
            <a:pPr marL="742950">
              <a:buFont typeface="Arial" panose="020B0604020202020204" pitchFamily="34" charset="0"/>
              <a:buChar char="•"/>
            </a:pP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68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Responding to Neo-Orthodoxy</a:t>
            </a:r>
          </a:p>
        </p:txBody>
      </p:sp>
      <p:sp>
        <p:nvSpPr>
          <p:cNvPr id="5" name="Content Placeholder 4"/>
          <p:cNvSpPr>
            <a:spLocks noGrp="1"/>
          </p:cNvSpPr>
          <p:nvPr>
            <p:ph sz="half" idx="2"/>
          </p:nvPr>
        </p:nvSpPr>
        <p:spPr>
          <a:xfrm>
            <a:off x="386207" y="1828801"/>
            <a:ext cx="11424794" cy="4861242"/>
          </a:xfrm>
        </p:spPr>
        <p:txBody>
          <a:bodyPr/>
          <a:lstStyle/>
          <a:p>
            <a:pPr marL="0" indent="0" algn="ctr">
              <a:buNone/>
            </a:pPr>
            <a:r>
              <a:rPr lang="en-US" sz="3200" b="1" dirty="0">
                <a:solidFill>
                  <a:srgbClr val="002060"/>
                </a:solidFill>
                <a:latin typeface="Times New Roman" pitchFamily="18" charset="0"/>
                <a:cs typeface="Times New Roman" pitchFamily="18" charset="0"/>
              </a:rPr>
              <a:t>“A theological hoax– that’s how one might describe </a:t>
            </a:r>
            <a:r>
              <a:rPr lang="en-US" sz="3200" b="1" dirty="0" err="1">
                <a:solidFill>
                  <a:srgbClr val="002060"/>
                </a:solidFill>
                <a:latin typeface="Times New Roman" pitchFamily="18" charset="0"/>
                <a:cs typeface="Times New Roman" pitchFamily="18" charset="0"/>
              </a:rPr>
              <a:t>Barthinianism</a:t>
            </a:r>
            <a:r>
              <a:rPr lang="en-US" sz="3200" b="1" dirty="0">
                <a:solidFill>
                  <a:srgbClr val="002060"/>
                </a:solidFill>
                <a:latin typeface="Times New Roman" pitchFamily="18" charset="0"/>
                <a:cs typeface="Times New Roman" pitchFamily="18" charset="0"/>
              </a:rPr>
              <a:t>…it has been hailed as the new or neo-orthodoxy; in reality it is nothing but a false or pseudo-orthodoxy.”</a:t>
            </a:r>
            <a:endParaRPr lang="en-US" sz="2000" b="1" dirty="0">
              <a:solidFill>
                <a:srgbClr val="002060"/>
              </a:solidFill>
              <a:latin typeface="Times New Roman" pitchFamily="18" charset="0"/>
              <a:cs typeface="Times New Roman" pitchFamily="18" charset="0"/>
            </a:endParaRPr>
          </a:p>
          <a:p>
            <a:pPr marL="0" indent="0">
              <a:buNone/>
            </a:pPr>
            <a:endParaRPr lang="en-US" sz="1400" b="1" i="1"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-Ryrie, </a:t>
            </a:r>
            <a:r>
              <a:rPr lang="en-US" i="1" dirty="0">
                <a:latin typeface="Times New Roman" pitchFamily="18" charset="0"/>
                <a:cs typeface="Times New Roman" pitchFamily="18" charset="0"/>
              </a:rPr>
              <a:t>Neo-orthodoxy</a:t>
            </a:r>
            <a:r>
              <a:rPr lang="en-US" dirty="0">
                <a:latin typeface="Times New Roman" pitchFamily="18" charset="0"/>
                <a:cs typeface="Times New Roman" pitchFamily="18" charset="0"/>
              </a:rPr>
              <a:t>, 9-10.</a:t>
            </a:r>
          </a:p>
          <a:p>
            <a:pPr marL="0" indent="0">
              <a:buNone/>
            </a:pPr>
            <a:endParaRPr lang="en-US" sz="2000" b="1" dirty="0">
              <a:latin typeface="Times New Roman" pitchFamily="18" charset="0"/>
              <a:cs typeface="Times New Roman" pitchFamily="18" charset="0"/>
            </a:endParaRPr>
          </a:p>
          <a:p>
            <a:pPr marL="0" indent="0" algn="ctr">
              <a:buNone/>
            </a:pPr>
            <a:r>
              <a:rPr lang="en-US" sz="3200" b="1" dirty="0">
                <a:solidFill>
                  <a:srgbClr val="002060"/>
                </a:solidFill>
                <a:latin typeface="Times New Roman" panose="02020603050405020304" pitchFamily="18" charset="0"/>
                <a:cs typeface="Times New Roman" panose="02020603050405020304" pitchFamily="18" charset="0"/>
              </a:rPr>
              <a:t>“The damage that liberalism has done to the Bible can never be estimated, and this is what neo-orthodoxy sides with.”</a:t>
            </a:r>
          </a:p>
          <a:p>
            <a:pPr marL="0" indent="0">
              <a:buNone/>
            </a:pPr>
            <a:endParaRPr lang="en-US" sz="1400" b="1" i="1"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-Ryrie, </a:t>
            </a:r>
            <a:r>
              <a:rPr lang="en-US" i="1" dirty="0">
                <a:latin typeface="Times New Roman" pitchFamily="18" charset="0"/>
                <a:cs typeface="Times New Roman" pitchFamily="18" charset="0"/>
              </a:rPr>
              <a:t>Neo-orthodoxy</a:t>
            </a:r>
            <a:r>
              <a:rPr lang="en-US" dirty="0">
                <a:latin typeface="Times New Roman" pitchFamily="18" charset="0"/>
                <a:cs typeface="Times New Roman" pitchFamily="18" charset="0"/>
              </a:rPr>
              <a:t>, 10.</a:t>
            </a:r>
          </a:p>
        </p:txBody>
      </p:sp>
    </p:spTree>
    <p:extLst>
      <p:ext uri="{BB962C8B-B14F-4D97-AF65-F5344CB8AC3E}">
        <p14:creationId xmlns:p14="http://schemas.microsoft.com/office/powerpoint/2010/main" val="1173270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Responding to Neo-Orthodoxy</a:t>
            </a:r>
          </a:p>
        </p:txBody>
      </p:sp>
      <p:sp>
        <p:nvSpPr>
          <p:cNvPr id="5" name="Content Placeholder 4"/>
          <p:cNvSpPr>
            <a:spLocks noGrp="1"/>
          </p:cNvSpPr>
          <p:nvPr>
            <p:ph sz="half" idx="2"/>
          </p:nvPr>
        </p:nvSpPr>
        <p:spPr>
          <a:xfrm>
            <a:off x="386207" y="1828801"/>
            <a:ext cx="11424794" cy="4861242"/>
          </a:xfrm>
        </p:spPr>
        <p:txBody>
          <a:bodyPr/>
          <a:lstStyle/>
          <a:p>
            <a:pPr marL="0" indent="0" algn="ctr">
              <a:buNone/>
            </a:pPr>
            <a:r>
              <a:rPr lang="en-US" sz="2800" b="1" dirty="0">
                <a:solidFill>
                  <a:srgbClr val="002060"/>
                </a:solidFill>
                <a:latin typeface="Times New Roman" panose="02020603050405020304" pitchFamily="18" charset="0"/>
                <a:cs typeface="Times New Roman" panose="02020603050405020304" pitchFamily="18" charset="0"/>
              </a:rPr>
              <a:t>“[Neo-Orthodoxy] speaks of important and real truths about God, sin, man, and the cross. But, because of neo-orthodoxy’s acceptance of the liberal view of the Scriptures, the truths are based on nothing more than good stories, which may contain a grain of truth, but which also are greatly embellished. Original sin is the truest thing in the world, but the account of it in Genesis is only a story. The resurrection of Christ is the truest thing in the world, but the Gospel accounts of it are: hopelessly garbled. Christ is the Bread of Life, but of course, not one word of the Gospel of John is historical.”</a:t>
            </a:r>
          </a:p>
          <a:p>
            <a:pPr marL="0" indent="0" algn="ctr">
              <a:buNone/>
            </a:pPr>
            <a:endParaRPr lang="en-US" sz="1400" b="1" dirty="0">
              <a:latin typeface="Times New Roman" panose="02020603050405020304" pitchFamily="18" charset="0"/>
              <a:cs typeface="Times New Roman" panose="02020603050405020304" pitchFamily="18" charset="0"/>
            </a:endParaRPr>
          </a:p>
          <a:p>
            <a:pPr marL="0" indent="0">
              <a:buNone/>
            </a:pPr>
            <a:r>
              <a:rPr lang="en-US" sz="2800" i="1" dirty="0">
                <a:latin typeface="Times New Roman" panose="02020603050405020304" pitchFamily="18" charset="0"/>
                <a:cs typeface="Times New Roman" panose="02020603050405020304" pitchFamily="18" charset="0"/>
              </a:rPr>
              <a:t>-Ryrie, Neo-orthodoxy, </a:t>
            </a:r>
            <a:r>
              <a:rPr lang="en-US" sz="2800" dirty="0">
                <a:latin typeface="Times New Roman" panose="02020603050405020304" pitchFamily="18" charset="0"/>
                <a:cs typeface="Times New Roman" panose="02020603050405020304" pitchFamily="18" charset="0"/>
              </a:rPr>
              <a:t>45.</a:t>
            </a:r>
          </a:p>
        </p:txBody>
      </p:sp>
    </p:spTree>
    <p:extLst>
      <p:ext uri="{BB962C8B-B14F-4D97-AF65-F5344CB8AC3E}">
        <p14:creationId xmlns:p14="http://schemas.microsoft.com/office/powerpoint/2010/main" val="4109280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His Early Life</a:t>
            </a:r>
          </a:p>
        </p:txBody>
      </p:sp>
    </p:spTree>
    <p:extLst>
      <p:ext uri="{BB962C8B-B14F-4D97-AF65-F5344CB8AC3E}">
        <p14:creationId xmlns:p14="http://schemas.microsoft.com/office/powerpoint/2010/main" val="1155556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effectLst>
                  <a:outerShdw blurRad="38100" dist="38100" dir="2700000" algn="tl">
                    <a:srgbClr val="000000">
                      <a:alpha val="43137"/>
                    </a:srgbClr>
                  </a:outerShdw>
                </a:effectLst>
                <a:latin typeface="Times New Roman" pitchFamily="18" charset="0"/>
                <a:cs typeface="Times New Roman" pitchFamily="18" charset="0"/>
              </a:rPr>
              <a:t>Responding to Neo-Orthodoxy</a:t>
            </a:r>
          </a:p>
        </p:txBody>
      </p:sp>
      <p:sp>
        <p:nvSpPr>
          <p:cNvPr id="5" name="Content Placeholder 4"/>
          <p:cNvSpPr>
            <a:spLocks noGrp="1"/>
          </p:cNvSpPr>
          <p:nvPr>
            <p:ph sz="half" idx="2"/>
          </p:nvPr>
        </p:nvSpPr>
        <p:spPr>
          <a:xfrm>
            <a:off x="383603" y="1996758"/>
            <a:ext cx="11424794" cy="4861242"/>
          </a:xfrm>
        </p:spPr>
        <p:txBody>
          <a:bodyPr/>
          <a:lstStyle/>
          <a:p>
            <a:pPr marL="0" indent="0" algn="ctr">
              <a:buNone/>
            </a:pPr>
            <a:r>
              <a:rPr lang="en-US" sz="4000" b="1" dirty="0">
                <a:solidFill>
                  <a:srgbClr val="002060"/>
                </a:solidFill>
                <a:latin typeface="Times New Roman" panose="02020603050405020304" pitchFamily="18" charset="0"/>
                <a:cs typeface="Times New Roman" panose="02020603050405020304" pitchFamily="18" charset="0"/>
              </a:rPr>
              <a:t>“To sum up: their doctrine includes orthodox terminology built on liberal exegesis; it attempts to have inspiration without infallibility, and authority without actuality. What kind of Bible is that?”</a:t>
            </a:r>
          </a:p>
          <a:p>
            <a:pPr marL="0" indent="0" algn="ctr">
              <a:buNone/>
            </a:pPr>
            <a:endParaRPr lang="en-US" sz="1800" b="1"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-Ryrie, </a:t>
            </a:r>
            <a:r>
              <a:rPr lang="en-US" sz="2800" i="1" dirty="0">
                <a:latin typeface="Times New Roman" panose="02020603050405020304" pitchFamily="18" charset="0"/>
                <a:cs typeface="Times New Roman" panose="02020603050405020304" pitchFamily="18" charset="0"/>
              </a:rPr>
              <a:t>Neo-orthodoxy, </a:t>
            </a:r>
            <a:r>
              <a:rPr lang="en-US" sz="2800" dirty="0">
                <a:latin typeface="Times New Roman" panose="02020603050405020304" pitchFamily="18" charset="0"/>
                <a:cs typeface="Times New Roman" panose="02020603050405020304" pitchFamily="18" charset="0"/>
              </a:rPr>
              <a:t>60.</a:t>
            </a:r>
          </a:p>
        </p:txBody>
      </p:sp>
    </p:spTree>
    <p:extLst>
      <p:ext uri="{BB962C8B-B14F-4D97-AF65-F5344CB8AC3E}">
        <p14:creationId xmlns:p14="http://schemas.microsoft.com/office/powerpoint/2010/main" val="268513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287000" cy="4525963"/>
          </a:xfrm>
        </p:spPr>
        <p:txBody>
          <a:bodyPr/>
          <a:lstStyle/>
          <a:p>
            <a:pPr marL="0" indent="0">
              <a:buNone/>
            </a:pPr>
            <a:r>
              <a:rPr lang="en-US" b="1" dirty="0">
                <a:solidFill>
                  <a:schemeClr val="accent2">
                    <a:lumMod val="50000"/>
                  </a:schemeClr>
                </a:solidFill>
              </a:rPr>
              <a:t>Part 2: His Ministry</a:t>
            </a:r>
          </a:p>
          <a:p>
            <a:pPr marL="0" indent="0">
              <a:buNone/>
            </a:pPr>
            <a:r>
              <a:rPr lang="en-US" sz="2800" b="1" dirty="0">
                <a:solidFill>
                  <a:srgbClr val="002060"/>
                </a:solidFill>
              </a:rPr>
              <a:t>Ryrie, the Ordained Minister</a:t>
            </a:r>
          </a:p>
          <a:p>
            <a:pPr marL="400050" indent="0">
              <a:buNone/>
            </a:pPr>
            <a:endParaRPr lang="en-US" sz="2800" b="1" dirty="0">
              <a:solidFill>
                <a:srgbClr val="002060"/>
              </a:solidFill>
            </a:endParaRPr>
          </a:p>
          <a:p>
            <a:pPr marL="571500" indent="-457200"/>
            <a:r>
              <a:rPr lang="en-US" sz="2800" b="1" i="1" dirty="0">
                <a:solidFill>
                  <a:srgbClr val="002060"/>
                </a:solidFill>
              </a:rPr>
              <a:t>Ordained by First Baptist Church of Alton, IL </a:t>
            </a:r>
          </a:p>
          <a:p>
            <a:pPr marL="571500" indent="-457200"/>
            <a:r>
              <a:rPr lang="en-US" sz="2800" b="1" i="1" dirty="0">
                <a:solidFill>
                  <a:srgbClr val="002060"/>
                </a:solidFill>
              </a:rPr>
              <a:t>Taught at Dallas First Baptist </a:t>
            </a:r>
          </a:p>
          <a:p>
            <a:pPr marL="571500" indent="-457200"/>
            <a:r>
              <a:rPr lang="en-US" sz="2800" b="1" i="1" dirty="0">
                <a:solidFill>
                  <a:srgbClr val="002060"/>
                </a:solidFill>
              </a:rPr>
              <a:t>Itinerate Preaching / Teaching Ministry</a:t>
            </a: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23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447800"/>
            <a:ext cx="7620000" cy="4221163"/>
          </a:xfrm>
        </p:spPr>
        <p:txBody>
          <a:bodyPr/>
          <a:lstStyle/>
          <a:p>
            <a:pPr marL="0" indent="0">
              <a:buNone/>
            </a:pPr>
            <a:r>
              <a:rPr lang="en-US" b="1" dirty="0">
                <a:solidFill>
                  <a:schemeClr val="accent2">
                    <a:lumMod val="50000"/>
                  </a:schemeClr>
                </a:solidFill>
              </a:rPr>
              <a:t>Part 3: His Method</a:t>
            </a:r>
          </a:p>
          <a:p>
            <a:pPr marL="0" indent="0">
              <a:buNone/>
            </a:pPr>
            <a:r>
              <a:rPr lang="en-US" sz="2800" b="1" dirty="0">
                <a:solidFill>
                  <a:srgbClr val="002060"/>
                </a:solidFill>
              </a:rPr>
              <a:t>Ryrie’s “First Theology”</a:t>
            </a:r>
          </a:p>
          <a:p>
            <a:pPr marL="400050" indent="0">
              <a:buNone/>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94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533400"/>
            <a:ext cx="10972800" cy="1143000"/>
          </a:xfrm>
        </p:spPr>
        <p:txBody>
          <a:bodyPr/>
          <a:lstStyle/>
          <a:p>
            <a:r>
              <a:rPr lang="en-US" b="1" dirty="0">
                <a:effectLst/>
              </a:rPr>
              <a:t>Ryrie’s “First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103437"/>
            <a:ext cx="10972800" cy="4221163"/>
          </a:xfrm>
        </p:spPr>
        <p:txBody>
          <a:bodyPr/>
          <a:lstStyle/>
          <a:p>
            <a:pPr marL="114300" indent="0" algn="ctr">
              <a:buNone/>
            </a:pPr>
            <a:r>
              <a:rPr lang="en-US" sz="4000" b="1" i="1" dirty="0">
                <a:solidFill>
                  <a:srgbClr val="002060"/>
                </a:solidFill>
              </a:rPr>
              <a:t>“It is difficult to talk of God without appealing to the Bible, just as it is difficult to treat the Bible as Scripture without appealing to God.”</a:t>
            </a:r>
          </a:p>
          <a:p>
            <a:pPr marL="114300" indent="0" algn="ctr">
              <a:buNone/>
            </a:pPr>
            <a:endParaRPr lang="en-US" sz="1600" b="1" i="1" dirty="0">
              <a:solidFill>
                <a:srgbClr val="002060"/>
              </a:solidFill>
            </a:endParaRPr>
          </a:p>
          <a:p>
            <a:pPr marL="114300" indent="0">
              <a:buNone/>
            </a:pPr>
            <a:r>
              <a:rPr lang="en-US" sz="2800" dirty="0"/>
              <a:t>-Kevin </a:t>
            </a:r>
            <a:r>
              <a:rPr lang="en-US" sz="2800" dirty="0" err="1"/>
              <a:t>Vanhoozer</a:t>
            </a:r>
            <a:r>
              <a:rPr lang="en-US" sz="2800" dirty="0"/>
              <a:t>, </a:t>
            </a:r>
            <a:r>
              <a:rPr lang="en-US" sz="2800" i="1" dirty="0"/>
              <a:t>First Theology: God, Scripture &amp; Hermeneutics</a:t>
            </a:r>
            <a:r>
              <a:rPr lang="en-US" sz="2800" dirty="0"/>
              <a:t>, 16.</a:t>
            </a:r>
          </a:p>
        </p:txBody>
      </p:sp>
    </p:spTree>
    <p:extLst>
      <p:ext uri="{BB962C8B-B14F-4D97-AF65-F5344CB8AC3E}">
        <p14:creationId xmlns:p14="http://schemas.microsoft.com/office/powerpoint/2010/main" val="1815937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533400"/>
            <a:ext cx="10972800" cy="1143000"/>
          </a:xfrm>
        </p:spPr>
        <p:txBody>
          <a:bodyPr/>
          <a:lstStyle/>
          <a:p>
            <a:r>
              <a:rPr lang="en-US" b="1" dirty="0">
                <a:effectLst/>
              </a:rPr>
              <a:t>Ryrie’s “First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103437"/>
            <a:ext cx="10972800" cy="4221163"/>
          </a:xfrm>
        </p:spPr>
        <p:txBody>
          <a:bodyPr/>
          <a:lstStyle/>
          <a:p>
            <a:pPr marL="114300" indent="0" algn="ctr">
              <a:buNone/>
            </a:pPr>
            <a:r>
              <a:rPr lang="en-US" sz="4000" b="1" i="1" dirty="0">
                <a:solidFill>
                  <a:srgbClr val="002060"/>
                </a:solidFill>
              </a:rPr>
              <a:t>“The Trinitarian believes God is Triunity. That is a belief gleaned from the Bible. Therefore, he also believes the Bible to be true.”</a:t>
            </a:r>
          </a:p>
          <a:p>
            <a:pPr marL="114300" indent="0" algn="ctr">
              <a:buNone/>
            </a:pPr>
            <a:endParaRPr lang="en-US" sz="1600" b="1" i="1" dirty="0">
              <a:solidFill>
                <a:srgbClr val="002060"/>
              </a:solidFill>
            </a:endParaRPr>
          </a:p>
          <a:p>
            <a:pPr marL="114300" indent="0">
              <a:buNone/>
            </a:pPr>
            <a:r>
              <a:rPr lang="en-US" sz="2800" dirty="0"/>
              <a:t>-Ryrie, </a:t>
            </a:r>
            <a:r>
              <a:rPr lang="en-US" sz="2800" i="1" dirty="0"/>
              <a:t>Basic Theology</a:t>
            </a:r>
            <a:r>
              <a:rPr lang="en-US" sz="2800" dirty="0"/>
              <a:t>, 16.</a:t>
            </a:r>
          </a:p>
        </p:txBody>
      </p:sp>
    </p:spTree>
    <p:extLst>
      <p:ext uri="{BB962C8B-B14F-4D97-AF65-F5344CB8AC3E}">
        <p14:creationId xmlns:p14="http://schemas.microsoft.com/office/powerpoint/2010/main" val="31428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596660" y="304800"/>
            <a:ext cx="10972800" cy="1143000"/>
          </a:xfrm>
        </p:spPr>
        <p:txBody>
          <a:bodyPr/>
          <a:lstStyle/>
          <a:p>
            <a:r>
              <a:rPr lang="en-US" b="1" dirty="0">
                <a:effectLst/>
              </a:rPr>
              <a:t>Ryrie’s First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676401"/>
            <a:ext cx="10972800" cy="4876800"/>
          </a:xfrm>
        </p:spPr>
        <p:txBody>
          <a:bodyPr/>
          <a:lstStyle/>
          <a:p>
            <a:pPr marL="114300" indent="0" algn="ctr">
              <a:buNone/>
            </a:pPr>
            <a:r>
              <a:rPr lang="en-US" sz="4000" b="1" i="1" dirty="0">
                <a:solidFill>
                  <a:srgbClr val="002060"/>
                </a:solidFill>
              </a:rPr>
              <a:t>“basic presupposition”</a:t>
            </a:r>
            <a:endParaRPr lang="en-US" sz="1600" b="1" i="1" dirty="0">
              <a:solidFill>
                <a:srgbClr val="002060"/>
              </a:solidFill>
            </a:endParaRPr>
          </a:p>
          <a:p>
            <a:pPr marL="114300" indent="0">
              <a:buNone/>
            </a:pPr>
            <a:r>
              <a:rPr lang="en-US" sz="2800" dirty="0"/>
              <a:t>-Ryrie, </a:t>
            </a:r>
            <a:r>
              <a:rPr lang="en-US" sz="2800" i="1" dirty="0"/>
              <a:t>Basic Theology</a:t>
            </a:r>
            <a:r>
              <a:rPr lang="en-US" sz="2800" dirty="0"/>
              <a:t>, 16.</a:t>
            </a:r>
          </a:p>
          <a:p>
            <a:pPr marL="114300" indent="0">
              <a:buNone/>
            </a:pPr>
            <a:endParaRPr lang="en-US" sz="1600" dirty="0"/>
          </a:p>
          <a:p>
            <a:pPr marL="114300" indent="0">
              <a:buNone/>
            </a:pPr>
            <a:endParaRPr lang="en-US" sz="1600" dirty="0"/>
          </a:p>
          <a:p>
            <a:pPr marL="114300" indent="0" algn="ctr">
              <a:buNone/>
            </a:pPr>
            <a:r>
              <a:rPr lang="en-US" sz="4000" b="1" i="1" dirty="0">
                <a:solidFill>
                  <a:srgbClr val="002060"/>
                </a:solidFill>
              </a:rPr>
              <a:t>“The theist believes there is a God. He mounts confirmatory evidence to support that belief, but basically he believes.”</a:t>
            </a:r>
          </a:p>
          <a:p>
            <a:pPr marL="114300" indent="0" algn="ctr">
              <a:buNone/>
            </a:pPr>
            <a:endParaRPr lang="en-US" sz="900" b="1" i="1" dirty="0">
              <a:solidFill>
                <a:srgbClr val="002060"/>
              </a:solidFill>
            </a:endParaRPr>
          </a:p>
          <a:p>
            <a:pPr marL="114300" indent="0">
              <a:buNone/>
            </a:pPr>
            <a:r>
              <a:rPr lang="en-US" sz="2800" dirty="0"/>
              <a:t>-Ryrie, </a:t>
            </a:r>
            <a:r>
              <a:rPr lang="en-US" sz="2800" i="1" dirty="0"/>
              <a:t>Basic Theology</a:t>
            </a:r>
            <a:r>
              <a:rPr lang="en-US" sz="2800" dirty="0"/>
              <a:t>, 16.</a:t>
            </a:r>
          </a:p>
          <a:p>
            <a:pPr marL="114300" indent="0" algn="ctr">
              <a:buNone/>
            </a:pPr>
            <a:endParaRPr lang="en-US" sz="4000" b="1" i="1" dirty="0">
              <a:solidFill>
                <a:srgbClr val="002060"/>
              </a:solidFill>
            </a:endParaRPr>
          </a:p>
          <a:p>
            <a:pPr marL="114300" indent="0">
              <a:buNone/>
            </a:pPr>
            <a:endParaRPr lang="en-US" sz="2800" dirty="0"/>
          </a:p>
        </p:txBody>
      </p:sp>
    </p:spTree>
    <p:extLst>
      <p:ext uri="{BB962C8B-B14F-4D97-AF65-F5344CB8AC3E}">
        <p14:creationId xmlns:p14="http://schemas.microsoft.com/office/powerpoint/2010/main" val="201086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3: His Method</a:t>
            </a:r>
          </a:p>
          <a:p>
            <a:pPr marL="0" indent="0">
              <a:buNone/>
            </a:pPr>
            <a:r>
              <a:rPr lang="en-US" sz="2800" b="1" dirty="0">
                <a:solidFill>
                  <a:srgbClr val="002060"/>
                </a:solidFill>
              </a:rPr>
              <a:t>Ryrie’s “First Theology”</a:t>
            </a:r>
          </a:p>
          <a:p>
            <a:pPr marL="400050" indent="0">
              <a:buNone/>
            </a:pPr>
            <a:endParaRPr lang="en-US" sz="2800" b="1" dirty="0">
              <a:solidFill>
                <a:srgbClr val="002060"/>
              </a:solidFill>
            </a:endParaRPr>
          </a:p>
          <a:p>
            <a:pPr marL="571500" indent="-457200"/>
            <a:r>
              <a:rPr lang="en-US" sz="2800" b="1" i="1" dirty="0">
                <a:solidFill>
                  <a:srgbClr val="002060"/>
                </a:solidFill>
              </a:rPr>
              <a:t>Ryrie’s View of God</a:t>
            </a:r>
          </a:p>
          <a:p>
            <a:pPr marL="571500" indent="-457200"/>
            <a:r>
              <a:rPr lang="en-US" sz="2800" b="1" i="1" dirty="0">
                <a:solidFill>
                  <a:srgbClr val="002060"/>
                </a:solidFill>
              </a:rPr>
              <a:t>Ryrie’s View of the Bible</a:t>
            </a: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025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View of the Bible</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92347" y="1600200"/>
            <a:ext cx="10972800" cy="4847356"/>
          </a:xfrm>
        </p:spPr>
        <p:txBody>
          <a:bodyPr/>
          <a:lstStyle/>
          <a:p>
            <a:pPr marL="0" indent="0" algn="ctr">
              <a:buNone/>
            </a:pPr>
            <a:r>
              <a:rPr lang="en-US" b="1" dirty="0">
                <a:solidFill>
                  <a:srgbClr val="002060"/>
                </a:solidFill>
              </a:rPr>
              <a:t>“Those represent passages currently being used as illustrations of errors…reasonable explanations are at hand. We need not conclude that errors are present in the text except for, possibly, occasional copyists’ errors. How one views those suggestions will be a reflection of one’s underlying confidence, or lack of it, in the Bible itself.”</a:t>
            </a:r>
            <a:r>
              <a:rPr lang="en-US" dirty="0"/>
              <a:t> </a:t>
            </a:r>
          </a:p>
          <a:p>
            <a:pPr marL="0" indent="0" algn="ctr">
              <a:buNone/>
            </a:pPr>
            <a:endParaRPr lang="en-US" sz="1600" dirty="0"/>
          </a:p>
          <a:p>
            <a:r>
              <a:rPr lang="en-US" sz="2800" dirty="0"/>
              <a:t>Ryrie, </a:t>
            </a:r>
            <a:r>
              <a:rPr lang="en-US" sz="2800" i="1" dirty="0"/>
              <a:t>Basic Theology</a:t>
            </a:r>
            <a:r>
              <a:rPr lang="x-none" sz="2800" dirty="0"/>
              <a:t>, 88-89.</a:t>
            </a:r>
            <a:endParaRPr lang="en-US" sz="2800" dirty="0"/>
          </a:p>
          <a:p>
            <a:pPr marL="742950">
              <a:buFont typeface="Arial" panose="020B0604020202020204" pitchFamily="34" charset="0"/>
              <a:buChar char="•"/>
            </a:pPr>
            <a:endParaRPr lang="en-US" sz="2800" b="1" dirty="0">
              <a:solidFill>
                <a:srgbClr val="002060"/>
              </a:solidFill>
            </a:endParaRPr>
          </a:p>
        </p:txBody>
      </p:sp>
    </p:spTree>
    <p:extLst>
      <p:ext uri="{BB962C8B-B14F-4D97-AF65-F5344CB8AC3E}">
        <p14:creationId xmlns:p14="http://schemas.microsoft.com/office/powerpoint/2010/main" val="2850367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View of the Bible</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92347" y="1600200"/>
            <a:ext cx="10972800" cy="4847356"/>
          </a:xfrm>
        </p:spPr>
        <p:txBody>
          <a:bodyPr/>
          <a:lstStyle/>
          <a:p>
            <a:pPr marL="0" indent="0" algn="ctr">
              <a:buNone/>
            </a:pPr>
            <a:r>
              <a:rPr lang="en-US" b="1" dirty="0">
                <a:solidFill>
                  <a:srgbClr val="002060"/>
                </a:solidFill>
              </a:rPr>
              <a:t>“If someone comes to the Bible expecting or allowing for error, he can make a case for an errant Scripture. But if he comes expecting the Bible to be inerrant, he can find plausible solutions, and even if he cannot honestly accept any of the suggested solutions, he can still believe that the Bible is inerrant and that we simply don’t yet have enough facts to solve some of the problems.”</a:t>
            </a:r>
          </a:p>
          <a:p>
            <a:pPr marL="0" indent="0" algn="ctr">
              <a:buNone/>
            </a:pPr>
            <a:endParaRPr lang="en-US" sz="1600" dirty="0"/>
          </a:p>
          <a:p>
            <a:r>
              <a:rPr lang="en-US" sz="2800" dirty="0"/>
              <a:t>Ryrie, </a:t>
            </a:r>
            <a:r>
              <a:rPr lang="en-US" sz="2800" i="1" dirty="0"/>
              <a:t>Basic Theology</a:t>
            </a:r>
            <a:r>
              <a:rPr lang="x-none" sz="2800" dirty="0"/>
              <a:t>, 9</a:t>
            </a:r>
            <a:r>
              <a:rPr lang="en-US" sz="2800" dirty="0"/>
              <a:t>8</a:t>
            </a:r>
            <a:r>
              <a:rPr lang="x-none" sz="2800" dirty="0"/>
              <a:t>.</a:t>
            </a:r>
            <a:endParaRPr lang="en-US" sz="2800" dirty="0"/>
          </a:p>
          <a:p>
            <a:pPr marL="742950">
              <a:buFont typeface="Arial" panose="020B0604020202020204" pitchFamily="34" charset="0"/>
              <a:buChar char="•"/>
            </a:pPr>
            <a:endParaRPr lang="en-US" sz="2800" b="1" dirty="0">
              <a:solidFill>
                <a:srgbClr val="002060"/>
              </a:solidFill>
            </a:endParaRPr>
          </a:p>
        </p:txBody>
      </p:sp>
    </p:spTree>
    <p:extLst>
      <p:ext uri="{BB962C8B-B14F-4D97-AF65-F5344CB8AC3E}">
        <p14:creationId xmlns:p14="http://schemas.microsoft.com/office/powerpoint/2010/main" val="3010443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View of the Bible</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514600"/>
            <a:ext cx="10972800" cy="2743200"/>
          </a:xfrm>
        </p:spPr>
        <p:txBody>
          <a:bodyPr/>
          <a:lstStyle/>
          <a:p>
            <a:pPr marL="0" indent="0" algn="ctr">
              <a:buNone/>
            </a:pPr>
            <a:r>
              <a:rPr lang="en-US" b="1" dirty="0">
                <a:solidFill>
                  <a:srgbClr val="002060"/>
                </a:solidFill>
              </a:rPr>
              <a:t>Ryrie’s theological method begins with a presupposition that the triune God of the Bible exists, and He has revealed Himself to humanity in the inspired, inerrant Scriptures.</a:t>
            </a:r>
            <a:endParaRPr lang="en-US" sz="1600" dirty="0"/>
          </a:p>
          <a:p>
            <a:pPr marL="742950">
              <a:buFont typeface="Arial" panose="020B0604020202020204" pitchFamily="34" charset="0"/>
              <a:buChar char="•"/>
            </a:pPr>
            <a:endParaRPr lang="en-US" sz="2800" b="1" dirty="0">
              <a:solidFill>
                <a:srgbClr val="002060"/>
              </a:solidFill>
            </a:endParaRPr>
          </a:p>
        </p:txBody>
      </p:sp>
    </p:spTree>
    <p:extLst>
      <p:ext uri="{BB962C8B-B14F-4D97-AF65-F5344CB8AC3E}">
        <p14:creationId xmlns:p14="http://schemas.microsoft.com/office/powerpoint/2010/main" val="327590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BBAC9-2C76-4068-1C39-952B7C4E0D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0F016E-1B6A-9DC1-1D30-2BDD0A0EED9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146C981-66EC-C48C-B7F0-28A5614CF2DE}"/>
              </a:ext>
            </a:extLst>
          </p:cNvPr>
          <p:cNvPicPr>
            <a:picLocks noChangeAspect="1"/>
          </p:cNvPicPr>
          <p:nvPr/>
        </p:nvPicPr>
        <p:blipFill>
          <a:blip r:embed="rId2"/>
          <a:stretch>
            <a:fillRect/>
          </a:stretch>
        </p:blipFill>
        <p:spPr>
          <a:xfrm>
            <a:off x="0" y="83473"/>
            <a:ext cx="12192000" cy="6691054"/>
          </a:xfrm>
          <a:prstGeom prst="rect">
            <a:avLst/>
          </a:prstGeom>
        </p:spPr>
      </p:pic>
    </p:spTree>
    <p:extLst>
      <p:ext uri="{BB962C8B-B14F-4D97-AF65-F5344CB8AC3E}">
        <p14:creationId xmlns:p14="http://schemas.microsoft.com/office/powerpoint/2010/main" val="2746493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3: His Method</a:t>
            </a:r>
          </a:p>
          <a:p>
            <a:pPr marL="0" indent="0">
              <a:buNone/>
            </a:pPr>
            <a:r>
              <a:rPr lang="en-US" sz="2800" b="1" dirty="0">
                <a:solidFill>
                  <a:srgbClr val="002060"/>
                </a:solidFill>
              </a:rPr>
              <a:t>Ryrie’s “First Theology”</a:t>
            </a:r>
          </a:p>
          <a:p>
            <a:pPr marL="400050" indent="0">
              <a:buNone/>
            </a:pPr>
            <a:endParaRPr lang="en-US" sz="2800" b="1" dirty="0">
              <a:solidFill>
                <a:srgbClr val="002060"/>
              </a:solidFill>
            </a:endParaRPr>
          </a:p>
          <a:p>
            <a:pPr marL="571500" indent="-457200"/>
            <a:r>
              <a:rPr lang="en-US" sz="2800" b="1" i="1" dirty="0">
                <a:solidFill>
                  <a:srgbClr val="002060"/>
                </a:solidFill>
              </a:rPr>
              <a:t>Ryrie’s View of God</a:t>
            </a:r>
          </a:p>
          <a:p>
            <a:pPr marL="571500" indent="-457200"/>
            <a:r>
              <a:rPr lang="en-US" sz="2800" b="1" i="1" dirty="0">
                <a:solidFill>
                  <a:srgbClr val="002060"/>
                </a:solidFill>
              </a:rPr>
              <a:t>Ryrie’s View of the Bible</a:t>
            </a:r>
          </a:p>
          <a:p>
            <a:pPr marL="571500" indent="-457200"/>
            <a:r>
              <a:rPr lang="en-US" sz="2800" b="1" i="1" dirty="0">
                <a:solidFill>
                  <a:srgbClr val="002060"/>
                </a:solidFill>
              </a:rPr>
              <a:t>Ryrie’s Hermeneutic</a:t>
            </a:r>
            <a:endParaRPr lang="en-US" sz="2800" b="1" dirty="0">
              <a:solidFill>
                <a:srgbClr val="002060"/>
              </a:solidFill>
            </a:endParaRPr>
          </a:p>
          <a:p>
            <a:pPr marL="742950">
              <a:buFont typeface="Arial" panose="020B0604020202020204" pitchFamily="34" charset="0"/>
              <a:buChar char="•"/>
            </a:pPr>
            <a:endParaRPr lang="en-US" sz="2800" b="1" dirty="0">
              <a:solidFill>
                <a:srgbClr val="002060"/>
              </a:solidFill>
            </a:endParaRPr>
          </a:p>
        </p:txBody>
      </p:sp>
      <p:pic>
        <p:nvPicPr>
          <p:cNvPr id="5122" name="Picture 2" descr="charles_ryrie - IEAD Guarulhos">
            <a:extLst>
              <a:ext uri="{FF2B5EF4-FFF2-40B4-BE49-F238E27FC236}">
                <a16:creationId xmlns:a16="http://schemas.microsoft.com/office/drawing/2014/main" id="{86C96470-E205-4453-32F5-DF30CDD27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189037"/>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6967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Hermeneutic: Historical, Grammatical, Literal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209800"/>
            <a:ext cx="10972800" cy="2743200"/>
          </a:xfrm>
        </p:spPr>
        <p:txBody>
          <a:bodyPr/>
          <a:lstStyle/>
          <a:p>
            <a:pPr marL="0" indent="0" algn="ctr">
              <a:buNone/>
            </a:pPr>
            <a:r>
              <a:rPr lang="en-US" b="1" dirty="0">
                <a:solidFill>
                  <a:srgbClr val="002060"/>
                </a:solidFill>
              </a:rPr>
              <a:t>“[literal] might also be called plain interpretation so that no one receives the mistaken notion that the literal principle rules out figures of speech.” </a:t>
            </a:r>
          </a:p>
          <a:p>
            <a:pPr marL="0" indent="0">
              <a:buNone/>
            </a:pPr>
            <a:r>
              <a:rPr lang="en-US" sz="2800" dirty="0"/>
              <a:t>-Ryrie, </a:t>
            </a:r>
            <a:r>
              <a:rPr lang="en-US" sz="2800" i="1" dirty="0"/>
              <a:t>Dispensationalism</a:t>
            </a:r>
            <a:r>
              <a:rPr lang="en-US" sz="2800" dirty="0"/>
              <a:t>, 80.</a:t>
            </a:r>
          </a:p>
        </p:txBody>
      </p:sp>
    </p:spTree>
    <p:extLst>
      <p:ext uri="{BB962C8B-B14F-4D97-AF65-F5344CB8AC3E}">
        <p14:creationId xmlns:p14="http://schemas.microsoft.com/office/powerpoint/2010/main" val="2658261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Hermeneutic: Historical, Grammatical, Literal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209800"/>
            <a:ext cx="10972800" cy="2743200"/>
          </a:xfrm>
        </p:spPr>
        <p:txBody>
          <a:bodyPr/>
          <a:lstStyle/>
          <a:p>
            <a:pPr marL="0" indent="0" algn="ctr">
              <a:buNone/>
            </a:pPr>
            <a:r>
              <a:rPr lang="en-US" b="1" dirty="0">
                <a:solidFill>
                  <a:srgbClr val="002060"/>
                </a:solidFill>
              </a:rPr>
              <a:t>“God intended you to understand what the Bible teaches. This does not mean that you will comprehend all its truths at first reading or even in a lifetime, but it does mean that you can expect to learn a great deal. God used language which He meant to be taken just as normally and plainly as the words in this book.”</a:t>
            </a:r>
          </a:p>
          <a:p>
            <a:pPr marL="0" indent="0" algn="ctr">
              <a:buNone/>
            </a:pPr>
            <a:endParaRPr lang="en-US" sz="900" b="1" dirty="0">
              <a:solidFill>
                <a:srgbClr val="002060"/>
              </a:solidFill>
            </a:endParaRPr>
          </a:p>
          <a:p>
            <a:pPr marL="0" indent="0">
              <a:buNone/>
            </a:pPr>
            <a:r>
              <a:rPr lang="en-US" sz="2800" dirty="0"/>
              <a:t>-Ryrie, </a:t>
            </a:r>
            <a:r>
              <a:rPr lang="en-US" sz="2800" i="1" dirty="0"/>
              <a:t>A Survey of Bible Doctrine</a:t>
            </a:r>
            <a:r>
              <a:rPr lang="en-US" sz="2800" dirty="0"/>
              <a:t>, 9-10.</a:t>
            </a:r>
          </a:p>
        </p:txBody>
      </p:sp>
    </p:spTree>
    <p:extLst>
      <p:ext uri="{BB962C8B-B14F-4D97-AF65-F5344CB8AC3E}">
        <p14:creationId xmlns:p14="http://schemas.microsoft.com/office/powerpoint/2010/main" val="848645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Hermeneutic: Historical, Grammatical, Literal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0" indent="0" algn="ctr">
              <a:buNone/>
            </a:pPr>
            <a:r>
              <a:rPr lang="en-US" b="1" dirty="0">
                <a:solidFill>
                  <a:srgbClr val="002060"/>
                </a:solidFill>
              </a:rPr>
              <a:t>“The concept of a literal interpretation always raises questions since it seems to preclude anything symbolic, and the book [or Revelation] obviously contains symbols. Perhaps saying ‘normal’ or ‘plain’ interpretation would be better than ‘literal,’ since futurists do recognize the presence of symbols in the book. The difference between the literalist and the </a:t>
            </a:r>
            <a:r>
              <a:rPr lang="en-US" b="1" dirty="0" err="1">
                <a:solidFill>
                  <a:srgbClr val="002060"/>
                </a:solidFill>
              </a:rPr>
              <a:t>spiritualizer</a:t>
            </a:r>
            <a:r>
              <a:rPr lang="en-US" b="1" dirty="0">
                <a:solidFill>
                  <a:srgbClr val="002060"/>
                </a:solidFill>
              </a:rPr>
              <a:t> is simply that the former sees the symbols as conveying a plain meaning.”</a:t>
            </a:r>
          </a:p>
          <a:p>
            <a:pPr marL="0" indent="0">
              <a:buNone/>
            </a:pPr>
            <a:r>
              <a:rPr lang="en-US" sz="2400" dirty="0"/>
              <a:t>-Ryrie, </a:t>
            </a:r>
            <a:r>
              <a:rPr lang="en-US" sz="2400" i="1" dirty="0"/>
              <a:t>Revelation, </a:t>
            </a:r>
            <a:r>
              <a:rPr lang="en-US" sz="2400" dirty="0"/>
              <a:t>9.</a:t>
            </a:r>
          </a:p>
        </p:txBody>
      </p:sp>
    </p:spTree>
    <p:extLst>
      <p:ext uri="{BB962C8B-B14F-4D97-AF65-F5344CB8AC3E}">
        <p14:creationId xmlns:p14="http://schemas.microsoft.com/office/powerpoint/2010/main" val="2477058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Three Rationales for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0" indent="0">
              <a:buNone/>
            </a:pPr>
            <a:r>
              <a:rPr lang="en-US" b="1" dirty="0">
                <a:solidFill>
                  <a:srgbClr val="002060"/>
                </a:solidFill>
              </a:rPr>
              <a:t>1. The Nature of Language</a:t>
            </a:r>
            <a:endParaRPr lang="en-US" sz="2400" dirty="0"/>
          </a:p>
        </p:txBody>
      </p:sp>
    </p:spTree>
    <p:extLst>
      <p:ext uri="{BB962C8B-B14F-4D97-AF65-F5344CB8AC3E}">
        <p14:creationId xmlns:p14="http://schemas.microsoft.com/office/powerpoint/2010/main" val="2297378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Three Rationales for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600200"/>
            <a:ext cx="10972800" cy="2743200"/>
          </a:xfrm>
        </p:spPr>
        <p:txBody>
          <a:bodyPr/>
          <a:lstStyle/>
          <a:p>
            <a:pPr marL="0" indent="0" algn="ctr">
              <a:buNone/>
            </a:pPr>
            <a:r>
              <a:rPr lang="en-US" sz="3000" b="1" dirty="0">
                <a:solidFill>
                  <a:srgbClr val="002060"/>
                </a:solidFill>
              </a:rPr>
              <a:t>“If God be the originator of language and if the chief purpose of originating it was to convey His message to humanity, then it must follow that He, being all-wise and all-loving, originated sufficient language to convey all that was in His heart to tell mankind. Furthermore, it must also follow that He would use language and expect people to understand it in its literal, normal, and plain sense. The Scriptures, then, cannot be regarded as an illustration of some special use of language so that in the interpretation of these Scriptures some deeper meaning of the words must be sought.”</a:t>
            </a:r>
          </a:p>
          <a:p>
            <a:pPr marL="0" indent="0">
              <a:buNone/>
            </a:pPr>
            <a:r>
              <a:rPr lang="en-US" sz="2400" dirty="0"/>
              <a:t>-Ryrie, </a:t>
            </a:r>
            <a:r>
              <a:rPr lang="en-US" sz="2400" i="1" dirty="0"/>
              <a:t>Dispensationalism, 81</a:t>
            </a:r>
            <a:r>
              <a:rPr lang="en-US" sz="2400" dirty="0"/>
              <a:t>.</a:t>
            </a:r>
          </a:p>
        </p:txBody>
      </p:sp>
    </p:spTree>
    <p:extLst>
      <p:ext uri="{BB962C8B-B14F-4D97-AF65-F5344CB8AC3E}">
        <p14:creationId xmlns:p14="http://schemas.microsoft.com/office/powerpoint/2010/main" val="2765937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Three Rationales for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514350" indent="-514350">
              <a:buAutoNum type="arabicPeriod"/>
            </a:pPr>
            <a:r>
              <a:rPr lang="en-US" b="1" dirty="0">
                <a:solidFill>
                  <a:srgbClr val="002060"/>
                </a:solidFill>
              </a:rPr>
              <a:t>The Nature of Language</a:t>
            </a:r>
          </a:p>
          <a:p>
            <a:pPr marL="517525" indent="-517525">
              <a:buAutoNum type="arabicPeriod"/>
            </a:pPr>
            <a:r>
              <a:rPr lang="en-US" b="1" dirty="0">
                <a:solidFill>
                  <a:srgbClr val="002060"/>
                </a:solidFill>
              </a:rPr>
              <a:t>The Example of Fulfilled Old Testament Prophecies</a:t>
            </a:r>
          </a:p>
          <a:p>
            <a:pPr marL="517525" indent="-517525">
              <a:buAutoNum type="arabicPeriod"/>
            </a:pPr>
            <a:r>
              <a:rPr lang="en-US" b="1" dirty="0">
                <a:solidFill>
                  <a:srgbClr val="002060"/>
                </a:solidFill>
              </a:rPr>
              <a:t>The Only Means for Objectivity </a:t>
            </a:r>
          </a:p>
          <a:p>
            <a:pPr marL="0" indent="0">
              <a:buNone/>
            </a:pPr>
            <a:endParaRPr lang="en-US" sz="2000" dirty="0"/>
          </a:p>
          <a:p>
            <a:pPr marL="0" indent="0" algn="ctr">
              <a:buNone/>
            </a:pPr>
            <a:r>
              <a:rPr lang="en-US" b="1" dirty="0">
                <a:solidFill>
                  <a:srgbClr val="002060"/>
                </a:solidFill>
              </a:rPr>
              <a:t>“If literalism is the valid hermeneutical principle then that is an approach to the Scriptures which if consistently applied can only lead to dispensational theology.”  </a:t>
            </a:r>
          </a:p>
          <a:p>
            <a:pPr marL="0" indent="0">
              <a:buNone/>
            </a:pPr>
            <a:endParaRPr lang="en-US" sz="1400" dirty="0"/>
          </a:p>
          <a:p>
            <a:pPr marL="0" indent="0">
              <a:buNone/>
            </a:pPr>
            <a:r>
              <a:rPr lang="en-US" sz="2800" dirty="0"/>
              <a:t>-Ryrie, “The Necessity of Dispensationalism,” </a:t>
            </a:r>
            <a:r>
              <a:rPr lang="en-US" sz="2800" dirty="0" err="1"/>
              <a:t>BibSac</a:t>
            </a:r>
            <a:r>
              <a:rPr lang="en-US" sz="2800" dirty="0"/>
              <a:t>, (July 1957): 249.</a:t>
            </a:r>
          </a:p>
        </p:txBody>
      </p:sp>
    </p:spTree>
    <p:extLst>
      <p:ext uri="{BB962C8B-B14F-4D97-AF65-F5344CB8AC3E}">
        <p14:creationId xmlns:p14="http://schemas.microsoft.com/office/powerpoint/2010/main" val="2518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Three Rationales for HGL</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514350" indent="-514350">
              <a:buAutoNum type="arabicPeriod"/>
            </a:pPr>
            <a:r>
              <a:rPr lang="en-US" b="1" dirty="0">
                <a:solidFill>
                  <a:srgbClr val="002060"/>
                </a:solidFill>
              </a:rPr>
              <a:t>The Nature of Language</a:t>
            </a:r>
          </a:p>
          <a:p>
            <a:pPr marL="517525" indent="-517525">
              <a:buAutoNum type="arabicPeriod"/>
            </a:pPr>
            <a:r>
              <a:rPr lang="en-US" b="1" dirty="0">
                <a:solidFill>
                  <a:srgbClr val="002060"/>
                </a:solidFill>
              </a:rPr>
              <a:t>The Example of Fulfilled Old Testament Prophecies</a:t>
            </a:r>
          </a:p>
          <a:p>
            <a:pPr marL="517525" indent="-517525">
              <a:buAutoNum type="arabicPeriod"/>
            </a:pPr>
            <a:r>
              <a:rPr lang="en-US" b="1" dirty="0">
                <a:solidFill>
                  <a:srgbClr val="002060"/>
                </a:solidFill>
              </a:rPr>
              <a:t>The Only Means for Objectivity </a:t>
            </a:r>
          </a:p>
          <a:p>
            <a:pPr marL="0" indent="0">
              <a:buNone/>
            </a:pPr>
            <a:endParaRPr lang="en-US" sz="2000" dirty="0"/>
          </a:p>
          <a:p>
            <a:pPr marL="0" indent="0" algn="ctr">
              <a:buNone/>
            </a:pPr>
            <a:r>
              <a:rPr lang="en-US" b="1" dirty="0">
                <a:solidFill>
                  <a:srgbClr val="002060"/>
                </a:solidFill>
              </a:rPr>
              <a:t>“As basic as one believes literal interpretation to be, to that extent he will of necessity become a dispensationalist.” </a:t>
            </a:r>
          </a:p>
          <a:p>
            <a:pPr marL="0" indent="0">
              <a:buNone/>
            </a:pPr>
            <a:endParaRPr lang="en-US" sz="1400" dirty="0"/>
          </a:p>
          <a:p>
            <a:pPr marL="0" indent="0">
              <a:buNone/>
            </a:pPr>
            <a:r>
              <a:rPr lang="en-US" sz="2800" dirty="0"/>
              <a:t>-Ryrie, “The Necessity of Dispensationalism,” </a:t>
            </a:r>
            <a:r>
              <a:rPr lang="en-US" sz="2800" dirty="0" err="1"/>
              <a:t>BibSac</a:t>
            </a:r>
            <a:r>
              <a:rPr lang="en-US" sz="2800" dirty="0"/>
              <a:t>, (July 1957): 249.</a:t>
            </a:r>
          </a:p>
        </p:txBody>
      </p:sp>
    </p:spTree>
    <p:extLst>
      <p:ext uri="{BB962C8B-B14F-4D97-AF65-F5344CB8AC3E}">
        <p14:creationId xmlns:p14="http://schemas.microsoft.com/office/powerpoint/2010/main" val="159644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General Hermeneutical Principles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514350" indent="-514350">
              <a:buAutoNum type="arabicPeriod"/>
            </a:pPr>
            <a:r>
              <a:rPr lang="en-US" b="1" dirty="0">
                <a:solidFill>
                  <a:srgbClr val="002060"/>
                </a:solidFill>
              </a:rPr>
              <a:t>Interpret grammatically</a:t>
            </a:r>
          </a:p>
          <a:p>
            <a:pPr marL="517525" indent="-517525">
              <a:buAutoNum type="arabicPeriod"/>
            </a:pPr>
            <a:r>
              <a:rPr lang="en-US" b="1" dirty="0">
                <a:solidFill>
                  <a:srgbClr val="002060"/>
                </a:solidFill>
              </a:rPr>
              <a:t>Interpret according to the context</a:t>
            </a:r>
          </a:p>
          <a:p>
            <a:pPr marL="517525" indent="-517525">
              <a:buAutoNum type="arabicPeriod"/>
            </a:pPr>
            <a:r>
              <a:rPr lang="en-US" b="1" dirty="0">
                <a:solidFill>
                  <a:srgbClr val="002060"/>
                </a:solidFill>
              </a:rPr>
              <a:t>Compare Scripture with Scripture</a:t>
            </a:r>
          </a:p>
          <a:p>
            <a:pPr marL="517525" indent="-517525">
              <a:buAutoNum type="arabicPeriod"/>
            </a:pPr>
            <a:r>
              <a:rPr lang="en-US" b="1" dirty="0">
                <a:solidFill>
                  <a:srgbClr val="002060"/>
                </a:solidFill>
              </a:rPr>
              <a:t>Recognize the progressiveness of Scripture</a:t>
            </a:r>
          </a:p>
          <a:p>
            <a:pPr marL="0" indent="0">
              <a:buNone/>
            </a:pPr>
            <a:endParaRPr lang="en-US" sz="2000" dirty="0"/>
          </a:p>
          <a:p>
            <a:pPr marL="0" indent="0" algn="ctr">
              <a:buNone/>
            </a:pPr>
            <a:r>
              <a:rPr lang="en-US" sz="2800" dirty="0"/>
              <a:t>.</a:t>
            </a:r>
          </a:p>
        </p:txBody>
      </p:sp>
    </p:spTree>
    <p:extLst>
      <p:ext uri="{BB962C8B-B14F-4D97-AF65-F5344CB8AC3E}">
        <p14:creationId xmlns:p14="http://schemas.microsoft.com/office/powerpoint/2010/main" val="1652615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Special Hermeneutics of Prophecy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514350" indent="-514350">
              <a:buAutoNum type="arabicPeriod"/>
            </a:pPr>
            <a:r>
              <a:rPr lang="en-US" b="1" dirty="0">
                <a:solidFill>
                  <a:srgbClr val="002060"/>
                </a:solidFill>
              </a:rPr>
              <a:t>Consistency in principle</a:t>
            </a:r>
          </a:p>
          <a:p>
            <a:pPr marL="517525" indent="-517525">
              <a:buAutoNum type="arabicPeriod"/>
            </a:pPr>
            <a:r>
              <a:rPr lang="en-US" b="1" dirty="0">
                <a:solidFill>
                  <a:srgbClr val="002060"/>
                </a:solidFill>
              </a:rPr>
              <a:t>Compare prophecy with prophecy</a:t>
            </a:r>
          </a:p>
          <a:p>
            <a:pPr marL="517525" indent="-517525">
              <a:buAutoNum type="arabicPeriod"/>
            </a:pPr>
            <a:r>
              <a:rPr lang="en-US" b="1" dirty="0">
                <a:solidFill>
                  <a:srgbClr val="002060"/>
                </a:solidFill>
              </a:rPr>
              <a:t>Interpretation differs from application</a:t>
            </a:r>
          </a:p>
          <a:p>
            <a:pPr marL="517525" indent="-517525">
              <a:buAutoNum type="arabicPeriod"/>
            </a:pPr>
            <a:r>
              <a:rPr lang="en-US" b="1" dirty="0">
                <a:solidFill>
                  <a:srgbClr val="002060"/>
                </a:solidFill>
              </a:rPr>
              <a:t>Understanding the nature of figurative language</a:t>
            </a:r>
          </a:p>
          <a:p>
            <a:pPr marL="517525" indent="-517525">
              <a:buAutoNum type="arabicPeriod"/>
            </a:pPr>
            <a:r>
              <a:rPr lang="en-US" b="1" dirty="0">
                <a:solidFill>
                  <a:srgbClr val="002060"/>
                </a:solidFill>
              </a:rPr>
              <a:t>Law of fulfillment</a:t>
            </a:r>
          </a:p>
          <a:p>
            <a:pPr marL="517525" indent="-517525">
              <a:buAutoNum type="arabicPeriod"/>
            </a:pPr>
            <a:r>
              <a:rPr lang="en-US" b="1" dirty="0">
                <a:solidFill>
                  <a:srgbClr val="002060"/>
                </a:solidFill>
              </a:rPr>
              <a:t>Law of double fulfillment</a:t>
            </a:r>
          </a:p>
          <a:p>
            <a:pPr marL="517525" indent="-517525">
              <a:buAutoNum type="arabicPeriod"/>
            </a:pPr>
            <a:r>
              <a:rPr lang="en-US" b="1" dirty="0">
                <a:solidFill>
                  <a:srgbClr val="002060"/>
                </a:solidFill>
              </a:rPr>
              <a:t>Law of time relationship</a:t>
            </a:r>
          </a:p>
          <a:p>
            <a:pPr marL="0" indent="0">
              <a:buNone/>
            </a:pPr>
            <a:endParaRPr lang="en-US" sz="2000" dirty="0"/>
          </a:p>
          <a:p>
            <a:pPr marL="0" indent="0" algn="ctr">
              <a:buNone/>
            </a:pPr>
            <a:r>
              <a:rPr lang="en-US" sz="2800" dirty="0"/>
              <a:t>.</a:t>
            </a:r>
          </a:p>
        </p:txBody>
      </p:sp>
    </p:spTree>
    <p:extLst>
      <p:ext uri="{BB962C8B-B14F-4D97-AF65-F5344CB8AC3E}">
        <p14:creationId xmlns:p14="http://schemas.microsoft.com/office/powerpoint/2010/main" val="283763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860E-6662-F0FA-C688-3E1ABD85EC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C79ED6-6948-6758-C802-CE4441E8A3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9F68F48-76C1-2C02-8E6E-D846A637E1DF}"/>
              </a:ext>
            </a:extLst>
          </p:cNvPr>
          <p:cNvPicPr>
            <a:picLocks noChangeAspect="1"/>
          </p:cNvPicPr>
          <p:nvPr/>
        </p:nvPicPr>
        <p:blipFill>
          <a:blip r:embed="rId2"/>
          <a:stretch>
            <a:fillRect/>
          </a:stretch>
        </p:blipFill>
        <p:spPr>
          <a:xfrm>
            <a:off x="-313351" y="-4763"/>
            <a:ext cx="12472013" cy="6862763"/>
          </a:xfrm>
          <a:prstGeom prst="rect">
            <a:avLst/>
          </a:prstGeom>
        </p:spPr>
      </p:pic>
    </p:spTree>
    <p:extLst>
      <p:ext uri="{BB962C8B-B14F-4D97-AF65-F5344CB8AC3E}">
        <p14:creationId xmlns:p14="http://schemas.microsoft.com/office/powerpoint/2010/main" val="491528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Special Hermeneutics of Prophecy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0" indent="0" algn="ctr">
              <a:buNone/>
            </a:pPr>
            <a:r>
              <a:rPr lang="en-US" b="1" dirty="0">
                <a:solidFill>
                  <a:srgbClr val="002060"/>
                </a:solidFill>
              </a:rPr>
              <a:t>“It is God who desired to give man His Word. It is God who also gave the gift of language so He could fulfill that desire. He gave us His Word in order to communicate, not confound. We should seek to understand that communication plainly, for that is the normal way beings communicate.”</a:t>
            </a:r>
          </a:p>
          <a:p>
            <a:pPr marL="0" indent="0" algn="ctr">
              <a:buNone/>
            </a:pPr>
            <a:endParaRPr lang="en-US" sz="2000" b="1" dirty="0">
              <a:solidFill>
                <a:srgbClr val="002060"/>
              </a:solidFill>
            </a:endParaRPr>
          </a:p>
          <a:p>
            <a:pPr marL="0" indent="0">
              <a:buNone/>
            </a:pPr>
            <a:r>
              <a:rPr lang="en-US" sz="2800" dirty="0"/>
              <a:t>-Ryrie, </a:t>
            </a:r>
            <a:r>
              <a:rPr lang="en-US" sz="2800" i="1" dirty="0"/>
              <a:t>Basic Theology,</a:t>
            </a:r>
            <a:r>
              <a:rPr lang="en-US" sz="2800" dirty="0"/>
              <a:t> 115.</a:t>
            </a:r>
          </a:p>
          <a:p>
            <a:pPr marL="0" indent="0" algn="ctr">
              <a:buNone/>
            </a:pPr>
            <a:r>
              <a:rPr lang="en-US" sz="2800" dirty="0"/>
              <a:t>.</a:t>
            </a:r>
          </a:p>
        </p:txBody>
      </p:sp>
    </p:spTree>
    <p:extLst>
      <p:ext uri="{BB962C8B-B14F-4D97-AF65-F5344CB8AC3E}">
        <p14:creationId xmlns:p14="http://schemas.microsoft.com/office/powerpoint/2010/main" val="2537818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View of Israel and the Church</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0" indent="0" algn="ctr">
              <a:buNone/>
            </a:pPr>
            <a:r>
              <a:rPr lang="en-US" b="1" dirty="0">
                <a:solidFill>
                  <a:srgbClr val="002060"/>
                </a:solidFill>
              </a:rPr>
              <a:t>“The one who fails to distinguish Israel and the church consistently will inevitably not hold to dispensational distinctions; and one who does will.” </a:t>
            </a:r>
          </a:p>
          <a:p>
            <a:pPr marL="0" indent="0" algn="ctr">
              <a:buNone/>
            </a:pPr>
            <a:endParaRPr lang="en-US" b="1" dirty="0">
              <a:solidFill>
                <a:srgbClr val="002060"/>
              </a:solidFill>
            </a:endParaRPr>
          </a:p>
          <a:p>
            <a:pPr marL="0" indent="0" algn="ctr">
              <a:buNone/>
            </a:pPr>
            <a:r>
              <a:rPr lang="en-US" b="1" dirty="0">
                <a:solidFill>
                  <a:srgbClr val="002060"/>
                </a:solidFill>
              </a:rPr>
              <a:t>“Israel does not replace the church, they are two separate people groups with two clearly delineated purposes.”</a:t>
            </a:r>
          </a:p>
          <a:p>
            <a:pPr marL="0" indent="0" algn="ctr">
              <a:buNone/>
            </a:pPr>
            <a:endParaRPr lang="en-US" sz="2000" b="1" dirty="0">
              <a:solidFill>
                <a:srgbClr val="002060"/>
              </a:solidFill>
            </a:endParaRPr>
          </a:p>
          <a:p>
            <a:pPr marL="0" indent="0">
              <a:buNone/>
            </a:pPr>
            <a:r>
              <a:rPr lang="en-US" sz="2800" dirty="0"/>
              <a:t>-Ryrie, </a:t>
            </a:r>
            <a:r>
              <a:rPr lang="en-US" sz="2800" i="1" dirty="0"/>
              <a:t>Dispensationalism,</a:t>
            </a:r>
            <a:r>
              <a:rPr lang="en-US" sz="2800" dirty="0"/>
              <a:t> 39.</a:t>
            </a:r>
          </a:p>
          <a:p>
            <a:pPr marL="0" indent="0" algn="ctr">
              <a:buNone/>
            </a:pPr>
            <a:r>
              <a:rPr lang="en-US" sz="2800" dirty="0"/>
              <a:t>.</a:t>
            </a:r>
          </a:p>
        </p:txBody>
      </p:sp>
    </p:spTree>
    <p:extLst>
      <p:ext uri="{BB962C8B-B14F-4D97-AF65-F5344CB8AC3E}">
        <p14:creationId xmlns:p14="http://schemas.microsoft.com/office/powerpoint/2010/main" val="1538919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View of Israel and the Church</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828800"/>
            <a:ext cx="10972800" cy="2743200"/>
          </a:xfrm>
        </p:spPr>
        <p:txBody>
          <a:bodyPr/>
          <a:lstStyle/>
          <a:p>
            <a:pPr marL="0" indent="0" algn="ctr">
              <a:buNone/>
            </a:pPr>
            <a:r>
              <a:rPr lang="en-US" b="1" dirty="0">
                <a:solidFill>
                  <a:srgbClr val="002060"/>
                </a:solidFill>
              </a:rPr>
              <a:t>“In no sense have these promises made to Israel been abrogated or fulfilled by the church, which is a distinct body in this age having promises and a destiny different from Israel’s.”</a:t>
            </a:r>
          </a:p>
          <a:p>
            <a:pPr marL="0" indent="0" algn="ctr">
              <a:buNone/>
            </a:pPr>
            <a:endParaRPr lang="en-US" sz="2000" b="1" dirty="0">
              <a:solidFill>
                <a:srgbClr val="002060"/>
              </a:solidFill>
            </a:endParaRPr>
          </a:p>
          <a:p>
            <a:pPr marL="0" indent="0">
              <a:buNone/>
            </a:pPr>
            <a:r>
              <a:rPr lang="en-US" sz="2800" dirty="0"/>
              <a:t>-Ryrie, </a:t>
            </a:r>
            <a:r>
              <a:rPr lang="en-US" sz="2800" i="1" dirty="0"/>
              <a:t>The Basis of the Premillennial Faith,</a:t>
            </a:r>
            <a:r>
              <a:rPr lang="en-US" sz="2800" dirty="0"/>
              <a:t> 12.</a:t>
            </a:r>
          </a:p>
          <a:p>
            <a:pPr marL="0" indent="0" algn="ctr">
              <a:buNone/>
            </a:pPr>
            <a:r>
              <a:rPr lang="en-US" sz="2800" dirty="0"/>
              <a:t>.</a:t>
            </a:r>
          </a:p>
        </p:txBody>
      </p:sp>
    </p:spTree>
    <p:extLst>
      <p:ext uri="{BB962C8B-B14F-4D97-AF65-F5344CB8AC3E}">
        <p14:creationId xmlns:p14="http://schemas.microsoft.com/office/powerpoint/2010/main" val="1002073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View of Israel and the Church</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676400"/>
            <a:ext cx="10972800" cy="2743200"/>
          </a:xfrm>
        </p:spPr>
        <p:txBody>
          <a:bodyPr/>
          <a:lstStyle/>
          <a:p>
            <a:pPr marL="0" indent="0" algn="ctr">
              <a:buNone/>
            </a:pPr>
            <a:r>
              <a:rPr lang="en-US" b="1" dirty="0">
                <a:solidFill>
                  <a:srgbClr val="002060"/>
                </a:solidFill>
              </a:rPr>
              <a:t>If one interprets literally, he arrives at the premillennial system…There is no disagreement over the fundamental rules of interpretation…the disagreement is in the interpretation of prophecy. The </a:t>
            </a:r>
            <a:r>
              <a:rPr lang="en-US" b="1" dirty="0" err="1">
                <a:solidFill>
                  <a:srgbClr val="002060"/>
                </a:solidFill>
              </a:rPr>
              <a:t>amillennialst’s</a:t>
            </a:r>
            <a:r>
              <a:rPr lang="en-US" b="1" dirty="0">
                <a:solidFill>
                  <a:srgbClr val="002060"/>
                </a:solidFill>
              </a:rPr>
              <a:t> answer is special hermeneutics which are special in the sense that they contradict all regular hermeneutical principles. The premillennialist’s answer includes some special considerations in interpreting prophecy…while at the same time being harmonious with the basic principles of hermeneutics. </a:t>
            </a:r>
            <a:endParaRPr lang="en-US" sz="2000" b="1" dirty="0">
              <a:solidFill>
                <a:srgbClr val="002060"/>
              </a:solidFill>
            </a:endParaRPr>
          </a:p>
          <a:p>
            <a:pPr marL="0" indent="0">
              <a:buNone/>
            </a:pPr>
            <a:r>
              <a:rPr lang="en-US" sz="2800" dirty="0"/>
              <a:t>-Ryrie, </a:t>
            </a:r>
            <a:r>
              <a:rPr lang="en-US" sz="2800" i="1" dirty="0"/>
              <a:t>The Basis of the Premillennial Faith,</a:t>
            </a:r>
            <a:r>
              <a:rPr lang="en-US" sz="2800" dirty="0"/>
              <a:t> 47.</a:t>
            </a:r>
          </a:p>
          <a:p>
            <a:pPr marL="0" indent="0" algn="ctr">
              <a:buNone/>
            </a:pPr>
            <a:r>
              <a:rPr lang="en-US" sz="2800" dirty="0"/>
              <a:t>.</a:t>
            </a:r>
          </a:p>
        </p:txBody>
      </p:sp>
    </p:spTree>
    <p:extLst>
      <p:ext uri="{BB962C8B-B14F-4D97-AF65-F5344CB8AC3E}">
        <p14:creationId xmlns:p14="http://schemas.microsoft.com/office/powerpoint/2010/main" val="737853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Covenant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057400"/>
            <a:ext cx="10972800" cy="2743200"/>
          </a:xfrm>
        </p:spPr>
        <p:txBody>
          <a:bodyPr/>
          <a:lstStyle/>
          <a:p>
            <a:pPr marL="514350" indent="-514350">
              <a:buFont typeface="Arial" charset="0"/>
              <a:buAutoNum type="arabicPeriod"/>
            </a:pPr>
            <a:r>
              <a:rPr lang="en-US" b="1" dirty="0">
                <a:solidFill>
                  <a:srgbClr val="002060"/>
                </a:solidFill>
              </a:rPr>
              <a:t>The “Mystery” (</a:t>
            </a:r>
            <a:r>
              <a:rPr lang="el-GR" b="1" dirty="0">
                <a:solidFill>
                  <a:srgbClr val="002060"/>
                </a:solidFill>
              </a:rPr>
              <a:t>μυστήριον</a:t>
            </a:r>
            <a:r>
              <a:rPr lang="en-US" b="1" dirty="0">
                <a:solidFill>
                  <a:srgbClr val="002060"/>
                </a:solidFill>
              </a:rPr>
              <a:t> / </a:t>
            </a:r>
            <a:r>
              <a:rPr lang="en-US" b="1" dirty="0" err="1">
                <a:solidFill>
                  <a:srgbClr val="002060"/>
                </a:solidFill>
              </a:rPr>
              <a:t>musterion</a:t>
            </a:r>
            <a:r>
              <a:rPr lang="en-US" b="1" dirty="0">
                <a:solidFill>
                  <a:srgbClr val="002060"/>
                </a:solidFill>
              </a:rPr>
              <a:t>) of the Church </a:t>
            </a:r>
          </a:p>
          <a:p>
            <a:pPr marL="514350" indent="-514350">
              <a:buAutoNum type="arabicPeriod"/>
            </a:pPr>
            <a:r>
              <a:rPr lang="en-US" b="1" dirty="0">
                <a:solidFill>
                  <a:srgbClr val="002060"/>
                </a:solidFill>
              </a:rPr>
              <a:t>The Inception of the Church</a:t>
            </a:r>
          </a:p>
          <a:p>
            <a:pPr marL="514350" indent="-514350">
              <a:buAutoNum type="arabicPeriod"/>
            </a:pPr>
            <a:r>
              <a:rPr lang="en-US" b="1" dirty="0">
                <a:solidFill>
                  <a:srgbClr val="002060"/>
                </a:solidFill>
              </a:rPr>
              <a:t>The “New Man” in Ephesians</a:t>
            </a:r>
          </a:p>
          <a:p>
            <a:pPr marL="514350" indent="-514350">
              <a:buAutoNum type="arabicPeriod"/>
            </a:pPr>
            <a:endParaRPr lang="en-US" sz="2800" b="1" dirty="0">
              <a:solidFill>
                <a:srgbClr val="002060"/>
              </a:solidFill>
            </a:endParaRPr>
          </a:p>
          <a:p>
            <a:pPr marL="514350" indent="-514350">
              <a:buAutoNum type="arabicPeriod"/>
            </a:pPr>
            <a:endParaRPr lang="en-US" sz="2800" b="1" dirty="0">
              <a:solidFill>
                <a:srgbClr val="002060"/>
              </a:solidFill>
            </a:endParaRPr>
          </a:p>
          <a:p>
            <a:pPr marL="514350" indent="-514350">
              <a:buAutoNum type="arabicPeriod"/>
            </a:pPr>
            <a:endParaRPr lang="en-US" sz="2800" b="1" dirty="0">
              <a:solidFill>
                <a:srgbClr val="002060"/>
              </a:solidFill>
            </a:endParaRPr>
          </a:p>
          <a:p>
            <a:pPr marL="0" indent="0">
              <a:buNone/>
            </a:pPr>
            <a:r>
              <a:rPr lang="en-US" sz="2400" dirty="0"/>
              <a:t>-Ryrie, “The Mystery in Ephesians 3”, </a:t>
            </a:r>
            <a:r>
              <a:rPr lang="en-US" sz="2400" dirty="0" err="1"/>
              <a:t>BibSac</a:t>
            </a:r>
            <a:r>
              <a:rPr lang="en-US" sz="2400" dirty="0"/>
              <a:t>, (January 1966).</a:t>
            </a:r>
          </a:p>
          <a:p>
            <a:pPr marL="514350" indent="-514350">
              <a:buAutoNum type="arabicPeriod"/>
            </a:pPr>
            <a:endParaRPr lang="en-US" sz="2800" dirty="0"/>
          </a:p>
        </p:txBody>
      </p:sp>
    </p:spTree>
    <p:extLst>
      <p:ext uri="{BB962C8B-B14F-4D97-AF65-F5344CB8AC3E}">
        <p14:creationId xmlns:p14="http://schemas.microsoft.com/office/powerpoint/2010/main" val="3465879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Covenant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2057400"/>
            <a:ext cx="10972800" cy="2743200"/>
          </a:xfrm>
        </p:spPr>
        <p:txBody>
          <a:bodyPr/>
          <a:lstStyle/>
          <a:p>
            <a:pPr marL="514350" indent="-514350">
              <a:buFont typeface="Arial" charset="0"/>
              <a:buAutoNum type="arabicPeriod"/>
            </a:pPr>
            <a:r>
              <a:rPr lang="en-US" b="1" dirty="0">
                <a:solidFill>
                  <a:srgbClr val="002060"/>
                </a:solidFill>
              </a:rPr>
              <a:t>The “Mystery” (</a:t>
            </a:r>
            <a:r>
              <a:rPr lang="el-GR" b="1" dirty="0">
                <a:solidFill>
                  <a:srgbClr val="002060"/>
                </a:solidFill>
              </a:rPr>
              <a:t>μυστήριον</a:t>
            </a:r>
            <a:r>
              <a:rPr lang="en-US" b="1" dirty="0">
                <a:solidFill>
                  <a:srgbClr val="002060"/>
                </a:solidFill>
              </a:rPr>
              <a:t> / </a:t>
            </a:r>
            <a:r>
              <a:rPr lang="en-US" b="1" dirty="0" err="1">
                <a:solidFill>
                  <a:srgbClr val="002060"/>
                </a:solidFill>
              </a:rPr>
              <a:t>musterion</a:t>
            </a:r>
            <a:r>
              <a:rPr lang="en-US" b="1" dirty="0">
                <a:solidFill>
                  <a:srgbClr val="002060"/>
                </a:solidFill>
              </a:rPr>
              <a:t>) of the Church </a:t>
            </a:r>
          </a:p>
        </p:txBody>
      </p:sp>
    </p:spTree>
    <p:extLst>
      <p:ext uri="{BB962C8B-B14F-4D97-AF65-F5344CB8AC3E}">
        <p14:creationId xmlns:p14="http://schemas.microsoft.com/office/powerpoint/2010/main" val="21364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The Mystery (</a:t>
            </a:r>
            <a:r>
              <a:rPr lang="el-GR" b="1" dirty="0">
                <a:solidFill>
                  <a:srgbClr val="002060"/>
                </a:solidFill>
              </a:rPr>
              <a:t>μυστήριον</a:t>
            </a:r>
            <a:r>
              <a:rPr lang="en-US" b="1" dirty="0">
                <a:solidFill>
                  <a:srgbClr val="002060"/>
                </a:solidFill>
              </a:rPr>
              <a:t>)</a:t>
            </a:r>
            <a:r>
              <a:rPr lang="en-US" b="1" dirty="0">
                <a:effectLst/>
              </a:rPr>
              <a:t> of the Church</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676400"/>
            <a:ext cx="10972800" cy="2743200"/>
          </a:xfrm>
        </p:spPr>
        <p:txBody>
          <a:bodyPr/>
          <a:lstStyle/>
          <a:p>
            <a:pPr marL="0" indent="0" algn="ctr">
              <a:buNone/>
            </a:pPr>
            <a:r>
              <a:rPr lang="en-US" b="1" dirty="0">
                <a:solidFill>
                  <a:srgbClr val="002060"/>
                </a:solidFill>
              </a:rPr>
              <a:t>“The idea of a mystery being something secret in Old Testament times but revealed in the New Testament is clearly seen in a passage like Colossians 1:26…Thus the concept of a mystery is basically a secret which only the initiated share. This includes two ideas: (1) a time when the secret was not known followed by a time when it became known; and (2) deeper or higher wisdom which is revealed to the one initiated into an understanding of the mystery… In other words, the mystery concerns Jews and Gentiles as joint-heirs, in a joint-body, and joint-sharers of the promise in Christ…</a:t>
            </a:r>
            <a:endParaRPr lang="en-US" sz="2800" dirty="0"/>
          </a:p>
        </p:txBody>
      </p:sp>
    </p:spTree>
    <p:extLst>
      <p:ext uri="{BB962C8B-B14F-4D97-AF65-F5344CB8AC3E}">
        <p14:creationId xmlns:p14="http://schemas.microsoft.com/office/powerpoint/2010/main" val="776408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The Mystery (</a:t>
            </a:r>
            <a:r>
              <a:rPr lang="el-GR" b="1" dirty="0">
                <a:solidFill>
                  <a:srgbClr val="002060"/>
                </a:solidFill>
              </a:rPr>
              <a:t>μυστήριον</a:t>
            </a:r>
            <a:r>
              <a:rPr lang="en-US" b="1" dirty="0">
                <a:solidFill>
                  <a:srgbClr val="002060"/>
                </a:solidFill>
              </a:rPr>
              <a:t>)</a:t>
            </a:r>
            <a:r>
              <a:rPr lang="en-US" b="1" dirty="0">
                <a:effectLst/>
              </a:rPr>
              <a:t> of the Church</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676400"/>
            <a:ext cx="10972800" cy="2743200"/>
          </a:xfrm>
        </p:spPr>
        <p:txBody>
          <a:bodyPr/>
          <a:lstStyle/>
          <a:p>
            <a:pPr marL="0" indent="0" algn="ctr">
              <a:buNone/>
            </a:pPr>
            <a:r>
              <a:rPr lang="en-US" b="1" dirty="0">
                <a:solidFill>
                  <a:srgbClr val="002060"/>
                </a:solidFill>
              </a:rPr>
              <a:t>… That the mystery contains the fact that Gentiles are included in God’s plan of redemption is clear, and most non-dispensational writers stop at this point. But is this all there is to the mystery? If so, there is little mystery in that, for the Old Testament made this clear (Gen. 12:3; Isa. 42:6-7). If this is the mystery then Paul was wrong to label it a mystery, for it is neither something new nor some higher truth. The heart of the mystery is that there would be a ‘joint-body’ for Jews and Gentiles.” </a:t>
            </a:r>
          </a:p>
          <a:p>
            <a:pPr marL="0" indent="0">
              <a:buNone/>
            </a:pPr>
            <a:r>
              <a:rPr lang="en-US" sz="2400" dirty="0"/>
              <a:t>-Ryrie, “The Mystery in Ephesians 3”, </a:t>
            </a:r>
            <a:r>
              <a:rPr lang="en-US" sz="2400" dirty="0" err="1"/>
              <a:t>BibSac</a:t>
            </a:r>
            <a:r>
              <a:rPr lang="en-US" sz="2400" dirty="0"/>
              <a:t>, (January 1966): 25.</a:t>
            </a:r>
          </a:p>
        </p:txBody>
      </p:sp>
    </p:spTree>
    <p:extLst>
      <p:ext uri="{BB962C8B-B14F-4D97-AF65-F5344CB8AC3E}">
        <p14:creationId xmlns:p14="http://schemas.microsoft.com/office/powerpoint/2010/main" val="1532838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Covenant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676400"/>
            <a:ext cx="10972800" cy="2743200"/>
          </a:xfrm>
        </p:spPr>
        <p:txBody>
          <a:bodyPr/>
          <a:lstStyle/>
          <a:p>
            <a:pPr marL="514350" indent="-514350">
              <a:buFont typeface="Arial" charset="0"/>
              <a:buAutoNum type="arabicPeriod"/>
            </a:pPr>
            <a:r>
              <a:rPr lang="en-US" b="1" dirty="0">
                <a:solidFill>
                  <a:srgbClr val="002060"/>
                </a:solidFill>
              </a:rPr>
              <a:t>The “Mystery” (</a:t>
            </a:r>
            <a:r>
              <a:rPr lang="el-GR" b="1" dirty="0">
                <a:solidFill>
                  <a:srgbClr val="002060"/>
                </a:solidFill>
              </a:rPr>
              <a:t>μυστήριον</a:t>
            </a:r>
            <a:r>
              <a:rPr lang="en-US" b="1" dirty="0">
                <a:solidFill>
                  <a:srgbClr val="002060"/>
                </a:solidFill>
              </a:rPr>
              <a:t> / </a:t>
            </a:r>
            <a:r>
              <a:rPr lang="en-US" b="1" dirty="0" err="1">
                <a:solidFill>
                  <a:srgbClr val="002060"/>
                </a:solidFill>
              </a:rPr>
              <a:t>musterion</a:t>
            </a:r>
            <a:r>
              <a:rPr lang="en-US" b="1" dirty="0">
                <a:solidFill>
                  <a:srgbClr val="002060"/>
                </a:solidFill>
              </a:rPr>
              <a:t>) of the Church </a:t>
            </a:r>
          </a:p>
          <a:p>
            <a:pPr marL="514350" indent="-514350">
              <a:buAutoNum type="arabicPeriod"/>
            </a:pPr>
            <a:r>
              <a:rPr lang="en-US" b="1" dirty="0">
                <a:solidFill>
                  <a:srgbClr val="002060"/>
                </a:solidFill>
              </a:rPr>
              <a:t>The Inception of the Church</a:t>
            </a:r>
          </a:p>
          <a:p>
            <a:pPr marL="0" indent="0" algn="ctr">
              <a:buNone/>
            </a:pPr>
            <a:endParaRPr lang="en-US" sz="2000" b="1" dirty="0">
              <a:solidFill>
                <a:srgbClr val="002060"/>
              </a:solidFill>
            </a:endParaRPr>
          </a:p>
          <a:p>
            <a:pPr marL="0" indent="0" algn="ctr">
              <a:buNone/>
            </a:pPr>
            <a:r>
              <a:rPr lang="en-US" sz="2800" dirty="0"/>
              <a:t>.</a:t>
            </a:r>
          </a:p>
        </p:txBody>
      </p:sp>
    </p:spTree>
    <p:extLst>
      <p:ext uri="{BB962C8B-B14F-4D97-AF65-F5344CB8AC3E}">
        <p14:creationId xmlns:p14="http://schemas.microsoft.com/office/powerpoint/2010/main" val="4117158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The Inception of the Church</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676400"/>
            <a:ext cx="10972800" cy="2743200"/>
          </a:xfrm>
        </p:spPr>
        <p:txBody>
          <a:bodyPr/>
          <a:lstStyle/>
          <a:p>
            <a:pPr marL="0" indent="0" algn="ctr">
              <a:buNone/>
            </a:pPr>
            <a:r>
              <a:rPr lang="en-US" b="1" dirty="0">
                <a:solidFill>
                  <a:srgbClr val="002060"/>
                </a:solidFill>
              </a:rPr>
              <a:t>“Therefore, the inescapable conclusion is that the body of Christ did not come into existence until the day of Pentecost when the first members of the body were joined to the risen Head…If by stretch of the interpretive imagination the body could be said to have existed before Pentecost, then it was without a head.” </a:t>
            </a:r>
          </a:p>
          <a:p>
            <a:pPr marL="0" indent="0" algn="ctr">
              <a:buNone/>
            </a:pPr>
            <a:endParaRPr lang="en-US" sz="1600" b="1" dirty="0">
              <a:solidFill>
                <a:srgbClr val="002060"/>
              </a:solidFill>
            </a:endParaRPr>
          </a:p>
          <a:p>
            <a:pPr marL="0" indent="0">
              <a:buNone/>
            </a:pPr>
            <a:r>
              <a:rPr lang="en-US" sz="2400" dirty="0"/>
              <a:t>-Ryrie, “The Mystery in Ephesians 3”, </a:t>
            </a:r>
            <a:r>
              <a:rPr lang="en-US" sz="2400" dirty="0" err="1"/>
              <a:t>BibSac</a:t>
            </a:r>
            <a:r>
              <a:rPr lang="en-US" sz="2400" dirty="0"/>
              <a:t>, (January 1966): 27-28.</a:t>
            </a:r>
          </a:p>
        </p:txBody>
      </p:sp>
    </p:spTree>
    <p:extLst>
      <p:ext uri="{BB962C8B-B14F-4D97-AF65-F5344CB8AC3E}">
        <p14:creationId xmlns:p14="http://schemas.microsoft.com/office/powerpoint/2010/main" val="2053649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09728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His Early Life</a:t>
            </a:r>
          </a:p>
          <a:p>
            <a:pPr marL="1314450" lvl="1" indent="-457200">
              <a:buAutoNum type="arabicPeriod"/>
            </a:pPr>
            <a:r>
              <a:rPr lang="en-US" sz="2400" b="1" dirty="0"/>
              <a:t>He was a fifth-generation attendee of the First Baptist Church of Alton.</a:t>
            </a:r>
          </a:p>
          <a:p>
            <a:pPr marL="1828800" lvl="1" indent="-342900"/>
            <a:r>
              <a:rPr lang="en-US" sz="2400" b="1" dirty="0"/>
              <a:t>“It was not liberal but not particular deep”</a:t>
            </a:r>
          </a:p>
          <a:p>
            <a:pPr marL="1828800" lvl="1" indent="-342900"/>
            <a:r>
              <a:rPr lang="en-US" sz="2400" b="1" dirty="0"/>
              <a:t>“Prophecy was incidental. No particular doctrine stands out.”</a:t>
            </a:r>
          </a:p>
          <a:p>
            <a:pPr marL="1266825" lvl="1" indent="-457200">
              <a:buAutoNum type="arabicPeriod" startAt="2"/>
            </a:pPr>
            <a:r>
              <a:rPr lang="en-US" sz="2400" b="1" dirty="0"/>
              <a:t>Ryrie graduated high school in 1942 at the age of 16. </a:t>
            </a:r>
          </a:p>
          <a:p>
            <a:pPr marL="1266825" lvl="1" indent="-457200">
              <a:buAutoNum type="arabicPeriod" startAt="2"/>
            </a:pPr>
            <a:r>
              <a:rPr lang="en-US" sz="2400" b="1" dirty="0"/>
              <a:t>Ryrie attended Stony Brook School in Long Island, NY for a semester.</a:t>
            </a:r>
          </a:p>
        </p:txBody>
      </p:sp>
    </p:spTree>
    <p:extLst>
      <p:ext uri="{BB962C8B-B14F-4D97-AF65-F5344CB8AC3E}">
        <p14:creationId xmlns:p14="http://schemas.microsoft.com/office/powerpoint/2010/main" val="3766925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Covenant Theology</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676400"/>
            <a:ext cx="10972800" cy="2743200"/>
          </a:xfrm>
        </p:spPr>
        <p:txBody>
          <a:bodyPr/>
          <a:lstStyle/>
          <a:p>
            <a:pPr marL="514350" indent="-514350">
              <a:buFont typeface="Arial" charset="0"/>
              <a:buAutoNum type="arabicPeriod"/>
            </a:pPr>
            <a:r>
              <a:rPr lang="en-US" b="1" dirty="0">
                <a:solidFill>
                  <a:srgbClr val="002060"/>
                </a:solidFill>
              </a:rPr>
              <a:t>The “Mystery” (</a:t>
            </a:r>
            <a:r>
              <a:rPr lang="el-GR" b="1" dirty="0">
                <a:solidFill>
                  <a:srgbClr val="002060"/>
                </a:solidFill>
              </a:rPr>
              <a:t>μυστήριον</a:t>
            </a:r>
            <a:r>
              <a:rPr lang="en-US" b="1" dirty="0">
                <a:solidFill>
                  <a:srgbClr val="002060"/>
                </a:solidFill>
              </a:rPr>
              <a:t> / </a:t>
            </a:r>
            <a:r>
              <a:rPr lang="en-US" b="1" dirty="0" err="1">
                <a:solidFill>
                  <a:srgbClr val="002060"/>
                </a:solidFill>
              </a:rPr>
              <a:t>musterion</a:t>
            </a:r>
            <a:r>
              <a:rPr lang="en-US" b="1" dirty="0">
                <a:solidFill>
                  <a:srgbClr val="002060"/>
                </a:solidFill>
              </a:rPr>
              <a:t>) of the Church </a:t>
            </a:r>
          </a:p>
          <a:p>
            <a:pPr marL="514350" indent="-514350">
              <a:buAutoNum type="arabicPeriod"/>
            </a:pPr>
            <a:r>
              <a:rPr lang="en-US" b="1" dirty="0">
                <a:solidFill>
                  <a:srgbClr val="002060"/>
                </a:solidFill>
              </a:rPr>
              <a:t>The Inception of the Church</a:t>
            </a:r>
          </a:p>
          <a:p>
            <a:pPr marL="514350" indent="-514350">
              <a:buAutoNum type="arabicPeriod"/>
            </a:pPr>
            <a:r>
              <a:rPr lang="en-US" b="1" dirty="0">
                <a:solidFill>
                  <a:srgbClr val="002060"/>
                </a:solidFill>
              </a:rPr>
              <a:t>The “New Man” in Ephesians</a:t>
            </a:r>
          </a:p>
          <a:p>
            <a:pPr marL="0" indent="0" algn="ctr">
              <a:buNone/>
            </a:pPr>
            <a:endParaRPr lang="en-US" sz="2000" b="1" dirty="0">
              <a:solidFill>
                <a:srgbClr val="002060"/>
              </a:solidFill>
            </a:endParaRPr>
          </a:p>
          <a:p>
            <a:pPr marL="0" indent="0" algn="ctr">
              <a:buNone/>
            </a:pPr>
            <a:r>
              <a:rPr lang="en-US" sz="2800" dirty="0"/>
              <a:t>.</a:t>
            </a:r>
          </a:p>
        </p:txBody>
      </p:sp>
    </p:spTree>
    <p:extLst>
      <p:ext uri="{BB962C8B-B14F-4D97-AF65-F5344CB8AC3E}">
        <p14:creationId xmlns:p14="http://schemas.microsoft.com/office/powerpoint/2010/main" val="424112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The “New Man” of Ephesians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905000"/>
            <a:ext cx="10972800" cy="2743200"/>
          </a:xfrm>
        </p:spPr>
        <p:txBody>
          <a:bodyPr/>
          <a:lstStyle/>
          <a:p>
            <a:pPr marL="0" indent="0" algn="ctr">
              <a:buNone/>
            </a:pPr>
            <a:r>
              <a:rPr lang="en-US" sz="3600" b="1" dirty="0">
                <a:solidFill>
                  <a:srgbClr val="002060"/>
                </a:solidFill>
              </a:rPr>
              <a:t>“That body-church is called a “new-man” (Eph. 2:15), not a continuation or remaking of Israel, but something new and distinct from the Israel of the Old Testament…Just as the redeemed before Abrahams’ day (like Enoch and Noah) were not a part of Israel, so the redeemed of this age are not either.” </a:t>
            </a:r>
          </a:p>
          <a:p>
            <a:pPr marL="0" indent="0" algn="ctr">
              <a:buNone/>
            </a:pPr>
            <a:endParaRPr lang="en-US" sz="1800" b="1" dirty="0">
              <a:solidFill>
                <a:srgbClr val="002060"/>
              </a:solidFill>
            </a:endParaRPr>
          </a:p>
          <a:p>
            <a:pPr marL="0" indent="0">
              <a:buNone/>
            </a:pPr>
            <a:r>
              <a:rPr lang="en-US" sz="2800" dirty="0"/>
              <a:t>-Ryrie, “The Mystery in Ephesians 3”, </a:t>
            </a:r>
            <a:r>
              <a:rPr lang="en-US" sz="2800" dirty="0" err="1"/>
              <a:t>BibSac</a:t>
            </a:r>
            <a:r>
              <a:rPr lang="en-US" sz="2800" dirty="0"/>
              <a:t>, (January 1966): 28.</a:t>
            </a:r>
          </a:p>
          <a:p>
            <a:pPr marL="0" indent="0" algn="ctr">
              <a:buNone/>
            </a:pPr>
            <a:r>
              <a:rPr lang="en-US" dirty="0"/>
              <a:t>.</a:t>
            </a:r>
          </a:p>
        </p:txBody>
      </p:sp>
    </p:spTree>
    <p:extLst>
      <p:ext uri="{BB962C8B-B14F-4D97-AF65-F5344CB8AC3E}">
        <p14:creationId xmlns:p14="http://schemas.microsoft.com/office/powerpoint/2010/main" val="4050918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“Complementary Hermeneutics”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905000"/>
            <a:ext cx="10972800" cy="2743200"/>
          </a:xfrm>
        </p:spPr>
        <p:txBody>
          <a:bodyPr/>
          <a:lstStyle/>
          <a:p>
            <a:pPr marL="0" indent="0" algn="ctr">
              <a:buNone/>
            </a:pPr>
            <a:r>
              <a:rPr lang="en-US" sz="3600" b="1" dirty="0">
                <a:solidFill>
                  <a:srgbClr val="002060"/>
                </a:solidFill>
              </a:rPr>
              <a:t>“In making complementary additions… it does not jettison old promises. The enhancement is not at the expense of the original promise.” </a:t>
            </a:r>
          </a:p>
          <a:p>
            <a:pPr marL="0" indent="0" algn="ctr">
              <a:buNone/>
            </a:pPr>
            <a:endParaRPr lang="en-US" sz="900" b="1" dirty="0">
              <a:solidFill>
                <a:srgbClr val="002060"/>
              </a:solidFill>
            </a:endParaRPr>
          </a:p>
          <a:p>
            <a:pPr marL="0" indent="0">
              <a:buNone/>
            </a:pPr>
            <a:r>
              <a:rPr lang="en-US" sz="2800" dirty="0"/>
              <a:t>-</a:t>
            </a:r>
            <a:r>
              <a:rPr lang="en-US" sz="2800" dirty="0" err="1"/>
              <a:t>Blaising</a:t>
            </a:r>
            <a:r>
              <a:rPr lang="en-US" sz="2800" dirty="0"/>
              <a:t> and Bock, </a:t>
            </a:r>
            <a:r>
              <a:rPr lang="en-US" sz="2800" i="1" dirty="0"/>
              <a:t>Dispensationalism, Israel and the Church</a:t>
            </a:r>
            <a:r>
              <a:rPr lang="en-US" sz="2800" dirty="0"/>
              <a:t>, 392-392.</a:t>
            </a:r>
          </a:p>
          <a:p>
            <a:pPr marL="0" indent="0" algn="ctr">
              <a:buNone/>
            </a:pPr>
            <a:endParaRPr lang="en-US" sz="2400" b="1" dirty="0">
              <a:solidFill>
                <a:srgbClr val="002060"/>
              </a:solidFill>
            </a:endParaRPr>
          </a:p>
          <a:p>
            <a:pPr marL="0" indent="0" algn="ctr">
              <a:buNone/>
            </a:pPr>
            <a:r>
              <a:rPr lang="en-US" b="1" dirty="0">
                <a:solidFill>
                  <a:srgbClr val="002060"/>
                </a:solidFill>
              </a:rPr>
              <a:t>“allows the New Testament to introduce changes and additions to Old Testament Revelation.”</a:t>
            </a:r>
          </a:p>
          <a:p>
            <a:pPr marL="0" indent="0" algn="ctr">
              <a:buNone/>
            </a:pPr>
            <a:endParaRPr lang="en-US" sz="900" b="1" dirty="0">
              <a:solidFill>
                <a:srgbClr val="002060"/>
              </a:solidFill>
            </a:endParaRPr>
          </a:p>
          <a:p>
            <a:pPr marL="0" indent="0">
              <a:buNone/>
            </a:pPr>
            <a:r>
              <a:rPr lang="en-US" sz="2800" dirty="0"/>
              <a:t>-Ryrie, </a:t>
            </a:r>
            <a:r>
              <a:rPr lang="en-US" sz="2800" i="1" dirty="0"/>
              <a:t>Dispensationalism</a:t>
            </a:r>
            <a:r>
              <a:rPr lang="en-US" sz="2800" dirty="0"/>
              <a:t>, 164.</a:t>
            </a:r>
          </a:p>
        </p:txBody>
      </p:sp>
    </p:spTree>
    <p:extLst>
      <p:ext uri="{BB962C8B-B14F-4D97-AF65-F5344CB8AC3E}">
        <p14:creationId xmlns:p14="http://schemas.microsoft.com/office/powerpoint/2010/main" val="451482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“Complementary Hermeneutics”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905000"/>
            <a:ext cx="10972800" cy="2743200"/>
          </a:xfrm>
        </p:spPr>
        <p:txBody>
          <a:bodyPr/>
          <a:lstStyle/>
          <a:p>
            <a:pPr marL="0" indent="0" algn="ctr">
              <a:buNone/>
            </a:pPr>
            <a:r>
              <a:rPr lang="en-US" sz="3600" b="1" dirty="0">
                <a:solidFill>
                  <a:srgbClr val="002060"/>
                </a:solidFill>
              </a:rPr>
              <a:t>“Are there limits on the use of a complementary hermeneutic, and, if so, how are these limits to be determined and by whom?” </a:t>
            </a:r>
          </a:p>
          <a:p>
            <a:pPr marL="0" indent="0" algn="ctr">
              <a:buNone/>
            </a:pPr>
            <a:endParaRPr lang="en-US" sz="900" b="1" dirty="0">
              <a:solidFill>
                <a:srgbClr val="002060"/>
              </a:solidFill>
            </a:endParaRPr>
          </a:p>
          <a:p>
            <a:pPr marL="0" indent="0">
              <a:buNone/>
            </a:pPr>
            <a:r>
              <a:rPr lang="en-US" sz="2800" dirty="0"/>
              <a:t>-Ryrie, </a:t>
            </a:r>
            <a:r>
              <a:rPr lang="en-US" sz="2800" i="1" dirty="0"/>
              <a:t>Dispensationalism</a:t>
            </a:r>
            <a:r>
              <a:rPr lang="en-US" sz="2800" dirty="0"/>
              <a:t>, 175.</a:t>
            </a:r>
          </a:p>
        </p:txBody>
      </p:sp>
    </p:spTree>
    <p:extLst>
      <p:ext uri="{BB962C8B-B14F-4D97-AF65-F5344CB8AC3E}">
        <p14:creationId xmlns:p14="http://schemas.microsoft.com/office/powerpoint/2010/main" val="2910597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258044"/>
            <a:ext cx="10972800" cy="1143000"/>
          </a:xfrm>
        </p:spPr>
        <p:txBody>
          <a:bodyPr/>
          <a:lstStyle/>
          <a:p>
            <a:r>
              <a:rPr lang="en-US" b="1" dirty="0">
                <a:effectLst/>
              </a:rPr>
              <a:t>Ryrie’s Response to “Complementary Hermeneutics”</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583721" y="1905000"/>
            <a:ext cx="10972800" cy="2743200"/>
          </a:xfrm>
        </p:spPr>
        <p:txBody>
          <a:bodyPr/>
          <a:lstStyle/>
          <a:p>
            <a:pPr marL="0" indent="0" algn="ctr">
              <a:buNone/>
            </a:pPr>
            <a:r>
              <a:rPr lang="en-US" sz="3600" b="1" dirty="0">
                <a:solidFill>
                  <a:srgbClr val="002060"/>
                </a:solidFill>
              </a:rPr>
              <a:t>“If one does not employ normal interpretation, then objectivity is lost to the extent that he does not use it consistently… [This] results in different, inconsistent, and often contradictory interpretations.” </a:t>
            </a:r>
          </a:p>
          <a:p>
            <a:pPr marL="0" indent="0" algn="ctr">
              <a:buNone/>
            </a:pPr>
            <a:endParaRPr lang="en-US" sz="900" b="1" dirty="0">
              <a:solidFill>
                <a:srgbClr val="002060"/>
              </a:solidFill>
            </a:endParaRPr>
          </a:p>
          <a:p>
            <a:pPr marL="0" indent="0">
              <a:buNone/>
            </a:pPr>
            <a:r>
              <a:rPr lang="en-US" sz="2800" dirty="0"/>
              <a:t>-Ryrie, </a:t>
            </a:r>
            <a:r>
              <a:rPr lang="en-US" sz="2800" i="1" dirty="0"/>
              <a:t>Basic Theology</a:t>
            </a:r>
            <a:r>
              <a:rPr lang="en-US" sz="2800" dirty="0"/>
              <a:t>, 113.</a:t>
            </a:r>
          </a:p>
        </p:txBody>
      </p:sp>
    </p:spTree>
    <p:extLst>
      <p:ext uri="{BB962C8B-B14F-4D97-AF65-F5344CB8AC3E}">
        <p14:creationId xmlns:p14="http://schemas.microsoft.com/office/powerpoint/2010/main" val="2475542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13913" y="152400"/>
            <a:ext cx="10972800" cy="1143000"/>
          </a:xfrm>
        </p:spPr>
        <p:txBody>
          <a:bodyPr/>
          <a:lstStyle/>
          <a:p>
            <a:r>
              <a:rPr lang="en-US" b="1" dirty="0">
                <a:effectLst/>
              </a:rPr>
              <a:t>Ryrie: The Man, His Ministry, and Method</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5287" y="1295400"/>
            <a:ext cx="10972800" cy="2743200"/>
          </a:xfrm>
        </p:spPr>
        <p:txBody>
          <a:bodyPr/>
          <a:lstStyle/>
          <a:p>
            <a:pPr marL="522288" indent="-522288">
              <a:buAutoNum type="arabicPeriod"/>
            </a:pPr>
            <a:r>
              <a:rPr lang="en-US" sz="2800" b="1" dirty="0">
                <a:solidFill>
                  <a:srgbClr val="002060"/>
                </a:solidFill>
              </a:rPr>
              <a:t>Typology</a:t>
            </a:r>
          </a:p>
          <a:p>
            <a:pPr marL="522288" indent="-522288">
              <a:buAutoNum type="arabicPeriod"/>
            </a:pPr>
            <a:r>
              <a:rPr lang="en-US" sz="2800" b="1" dirty="0">
                <a:solidFill>
                  <a:srgbClr val="002060"/>
                </a:solidFill>
              </a:rPr>
              <a:t>Progressive Revelation</a:t>
            </a:r>
          </a:p>
          <a:p>
            <a:pPr marL="514350" indent="-514350">
              <a:buAutoNum type="arabicPeriod"/>
            </a:pPr>
            <a:r>
              <a:rPr lang="en-US" sz="2800" b="1" dirty="0">
                <a:solidFill>
                  <a:srgbClr val="002060"/>
                </a:solidFill>
              </a:rPr>
              <a:t>The New Testament’s Use of the Old Testament</a:t>
            </a:r>
          </a:p>
          <a:p>
            <a:pPr marL="514350" indent="-514350">
              <a:buAutoNum type="arabicPeriod"/>
            </a:pPr>
            <a:r>
              <a:rPr lang="en-US" sz="2800" b="1" dirty="0">
                <a:solidFill>
                  <a:srgbClr val="002060"/>
                </a:solidFill>
              </a:rPr>
              <a:t>The Mosaic Covenant</a:t>
            </a:r>
          </a:p>
          <a:p>
            <a:pPr marL="514350" indent="-514350">
              <a:buAutoNum type="arabicPeriod"/>
            </a:pPr>
            <a:r>
              <a:rPr lang="en-US" sz="2800" b="1" dirty="0">
                <a:solidFill>
                  <a:srgbClr val="002060"/>
                </a:solidFill>
              </a:rPr>
              <a:t>The Abrahamic Covenant</a:t>
            </a:r>
          </a:p>
          <a:p>
            <a:pPr marL="514350" indent="-514350">
              <a:buAutoNum type="arabicPeriod"/>
            </a:pPr>
            <a:r>
              <a:rPr lang="en-US" sz="2800" b="1" dirty="0">
                <a:solidFill>
                  <a:srgbClr val="002060"/>
                </a:solidFill>
              </a:rPr>
              <a:t>The Davidic Covenant</a:t>
            </a:r>
          </a:p>
          <a:p>
            <a:pPr marL="514350" indent="-514350">
              <a:buAutoNum type="arabicPeriod"/>
            </a:pPr>
            <a:r>
              <a:rPr lang="en-US" sz="2800" b="1" dirty="0">
                <a:solidFill>
                  <a:srgbClr val="002060"/>
                </a:solidFill>
              </a:rPr>
              <a:t>The New Covenant</a:t>
            </a:r>
          </a:p>
          <a:p>
            <a:pPr marL="514350" indent="-514350">
              <a:buAutoNum type="arabicPeriod"/>
            </a:pPr>
            <a:r>
              <a:rPr lang="en-US" sz="2800" b="1" dirty="0">
                <a:solidFill>
                  <a:srgbClr val="002060"/>
                </a:solidFill>
              </a:rPr>
              <a:t>Integration of the Bible w/ other Disciplines </a:t>
            </a:r>
            <a:r>
              <a:rPr lang="en-US" sz="2400" b="1" dirty="0">
                <a:solidFill>
                  <a:srgbClr val="002060"/>
                </a:solidFill>
              </a:rPr>
              <a:t>(archaeology, science, etc.)</a:t>
            </a:r>
            <a:endParaRPr lang="en-US" sz="2800" b="1" dirty="0">
              <a:solidFill>
                <a:srgbClr val="002060"/>
              </a:solidFill>
            </a:endParaRPr>
          </a:p>
          <a:p>
            <a:pPr marL="514350" indent="-514350">
              <a:buAutoNum type="arabicPeriod"/>
            </a:pPr>
            <a:r>
              <a:rPr lang="en-US" sz="2800" b="1" dirty="0">
                <a:solidFill>
                  <a:srgbClr val="002060"/>
                </a:solidFill>
              </a:rPr>
              <a:t>Central Unifying Principle of Interpretation</a:t>
            </a:r>
          </a:p>
          <a:p>
            <a:pPr marL="514350" indent="-514350">
              <a:buAutoNum type="arabicPeriod"/>
            </a:pPr>
            <a:r>
              <a:rPr lang="en-US" sz="2800" b="1" dirty="0">
                <a:solidFill>
                  <a:srgbClr val="002060"/>
                </a:solidFill>
              </a:rPr>
              <a:t>A Summary of Ryrie’s Theological Method</a:t>
            </a:r>
          </a:p>
        </p:txBody>
      </p:sp>
    </p:spTree>
    <p:extLst>
      <p:ext uri="{BB962C8B-B14F-4D97-AF65-F5344CB8AC3E}">
        <p14:creationId xmlns:p14="http://schemas.microsoft.com/office/powerpoint/2010/main" val="2222842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D5EF-328B-6987-E356-045B6424B5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9C0B613-D2AF-770B-1218-B8611921484B}"/>
              </a:ext>
            </a:extLst>
          </p:cNvPr>
          <p:cNvPicPr>
            <a:picLocks noGrp="1" noChangeAspect="1"/>
          </p:cNvPicPr>
          <p:nvPr>
            <p:ph idx="1"/>
          </p:nvPr>
        </p:nvPicPr>
        <p:blipFill rotWithShape="1">
          <a:blip r:embed="rId3"/>
          <a:srcRect l="45015" t="43587" r="41860" b="43844"/>
          <a:stretch/>
        </p:blipFill>
        <p:spPr>
          <a:xfrm>
            <a:off x="16043" y="1301928"/>
            <a:ext cx="12192000" cy="5590818"/>
          </a:xfrm>
          <a:prstGeom prst="rect">
            <a:avLst/>
          </a:prstGeom>
        </p:spPr>
      </p:pic>
      <p:pic>
        <p:nvPicPr>
          <p:cNvPr id="8" name="Content Placeholder 4">
            <a:extLst>
              <a:ext uri="{FF2B5EF4-FFF2-40B4-BE49-F238E27FC236}">
                <a16:creationId xmlns:a16="http://schemas.microsoft.com/office/drawing/2014/main" id="{81B61C59-E207-062E-82CA-BDA6EDBE3303}"/>
              </a:ext>
            </a:extLst>
          </p:cNvPr>
          <p:cNvPicPr>
            <a:picLocks noChangeAspect="1"/>
          </p:cNvPicPr>
          <p:nvPr/>
        </p:nvPicPr>
        <p:blipFill rotWithShape="1">
          <a:blip r:embed="rId3"/>
          <a:srcRect l="45015" t="43587" r="41985" b="35070"/>
          <a:stretch/>
        </p:blipFill>
        <p:spPr bwMode="auto">
          <a:xfrm>
            <a:off x="5260809" y="2938165"/>
            <a:ext cx="6929356" cy="373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86B996-B2DA-3AC4-D118-F7B9033F643D}"/>
              </a:ext>
            </a:extLst>
          </p:cNvPr>
          <p:cNvSpPr txBox="1"/>
          <p:nvPr/>
        </p:nvSpPr>
        <p:spPr>
          <a:xfrm>
            <a:off x="4191001" y="3788756"/>
            <a:ext cx="7391400" cy="1938992"/>
          </a:xfrm>
          <a:prstGeom prst="rect">
            <a:avLst/>
          </a:prstGeom>
          <a:noFill/>
        </p:spPr>
        <p:txBody>
          <a:bodyPr wrap="square">
            <a:spAutoFit/>
          </a:bodyPr>
          <a:lstStyle/>
          <a:p>
            <a:pPr algn="ctr"/>
            <a:r>
              <a:rPr lang="en-US" sz="2000" b="0" i="1" u="none" strike="noStrike" baseline="0" dirty="0">
                <a:solidFill>
                  <a:srgbClr val="672A3A"/>
                </a:solidFill>
                <a:latin typeface="MyriadPro-Regular"/>
              </a:rPr>
              <a:t>“Paul Weaver has performed a vital service by writing this introduction to the life and legacy of Charles Ryrie. He shows why Dr. Ryrie was one of the most important theologians of the twentieth century. He loved the Word of God, and he loved sharing it with others. Though Dr. Ryrie has gone to heaven, his influence lives on around the world. Read this book and see for yourself.”</a:t>
            </a:r>
            <a:endParaRPr lang="en-US" sz="2000" i="1" dirty="0">
              <a:solidFill>
                <a:srgbClr val="672A3A"/>
              </a:solidFill>
            </a:endParaRPr>
          </a:p>
        </p:txBody>
      </p:sp>
      <p:pic>
        <p:nvPicPr>
          <p:cNvPr id="11" name="Picture 10">
            <a:extLst>
              <a:ext uri="{FF2B5EF4-FFF2-40B4-BE49-F238E27FC236}">
                <a16:creationId xmlns:a16="http://schemas.microsoft.com/office/drawing/2014/main" id="{40CE50F2-04A3-9220-830B-6E7664E69FDB}"/>
              </a:ext>
            </a:extLst>
          </p:cNvPr>
          <p:cNvPicPr>
            <a:picLocks noChangeAspect="1"/>
          </p:cNvPicPr>
          <p:nvPr/>
        </p:nvPicPr>
        <p:blipFill rotWithShape="1">
          <a:blip r:embed="rId3"/>
          <a:srcRect t="1" b="79576"/>
          <a:stretch/>
        </p:blipFill>
        <p:spPr>
          <a:xfrm>
            <a:off x="16043" y="16985"/>
            <a:ext cx="12192000" cy="1400653"/>
          </a:xfrm>
          <a:prstGeom prst="rect">
            <a:avLst/>
          </a:prstGeom>
        </p:spPr>
      </p:pic>
      <p:sp>
        <p:nvSpPr>
          <p:cNvPr id="13" name="TextBox 12">
            <a:extLst>
              <a:ext uri="{FF2B5EF4-FFF2-40B4-BE49-F238E27FC236}">
                <a16:creationId xmlns:a16="http://schemas.microsoft.com/office/drawing/2014/main" id="{1317186C-B53B-FBB0-9B7A-1DF833F69F1F}"/>
              </a:ext>
            </a:extLst>
          </p:cNvPr>
          <p:cNvSpPr txBox="1"/>
          <p:nvPr/>
        </p:nvSpPr>
        <p:spPr>
          <a:xfrm>
            <a:off x="609600" y="1414572"/>
            <a:ext cx="3089760" cy="584775"/>
          </a:xfrm>
          <a:prstGeom prst="rect">
            <a:avLst/>
          </a:prstGeom>
          <a:noFill/>
        </p:spPr>
        <p:txBody>
          <a:bodyPr wrap="square">
            <a:spAutoFit/>
          </a:bodyPr>
          <a:lstStyle/>
          <a:p>
            <a:pPr algn="ctr"/>
            <a:r>
              <a:rPr lang="en-US" sz="3200" b="1" i="1" u="none" strike="noStrike" baseline="0" dirty="0">
                <a:solidFill>
                  <a:srgbClr val="5E1E2E"/>
                </a:solidFill>
                <a:latin typeface="Lucida Fax" panose="02060602050505020204" pitchFamily="18" charset="0"/>
              </a:rPr>
              <a:t>New Release!</a:t>
            </a:r>
            <a:endParaRPr lang="en-US" sz="3200" b="1" i="1" dirty="0">
              <a:solidFill>
                <a:srgbClr val="5E1E2E"/>
              </a:solidFill>
              <a:latin typeface="Lucida Fax" panose="02060602050505020204" pitchFamily="18" charset="0"/>
            </a:endParaRPr>
          </a:p>
        </p:txBody>
      </p:sp>
      <p:pic>
        <p:nvPicPr>
          <p:cNvPr id="14" name="Picture 13">
            <a:extLst>
              <a:ext uri="{FF2B5EF4-FFF2-40B4-BE49-F238E27FC236}">
                <a16:creationId xmlns:a16="http://schemas.microsoft.com/office/drawing/2014/main" id="{E05FE7A8-0902-BEF1-5263-9CFF9F8DF4C3}"/>
              </a:ext>
            </a:extLst>
          </p:cNvPr>
          <p:cNvPicPr>
            <a:picLocks noChangeAspect="1"/>
          </p:cNvPicPr>
          <p:nvPr/>
        </p:nvPicPr>
        <p:blipFill rotWithShape="1">
          <a:blip r:embed="rId4"/>
          <a:srcRect l="60625" t="22223" r="5625" b="47777"/>
          <a:stretch/>
        </p:blipFill>
        <p:spPr>
          <a:xfrm>
            <a:off x="5943600" y="1600200"/>
            <a:ext cx="4114800" cy="2057400"/>
          </a:xfrm>
          <a:prstGeom prst="rect">
            <a:avLst/>
          </a:prstGeom>
        </p:spPr>
      </p:pic>
      <p:pic>
        <p:nvPicPr>
          <p:cNvPr id="16" name="Picture 15">
            <a:extLst>
              <a:ext uri="{FF2B5EF4-FFF2-40B4-BE49-F238E27FC236}">
                <a16:creationId xmlns:a16="http://schemas.microsoft.com/office/drawing/2014/main" id="{3F63D719-4B7A-C834-1053-34B73709BBB3}"/>
              </a:ext>
            </a:extLst>
          </p:cNvPr>
          <p:cNvPicPr>
            <a:picLocks noChangeAspect="1"/>
          </p:cNvPicPr>
          <p:nvPr/>
        </p:nvPicPr>
        <p:blipFill>
          <a:blip r:embed="rId5"/>
          <a:stretch>
            <a:fillRect/>
          </a:stretch>
        </p:blipFill>
        <p:spPr>
          <a:xfrm>
            <a:off x="735923" y="2149994"/>
            <a:ext cx="2805036" cy="4227746"/>
          </a:xfrm>
          <a:prstGeom prst="rect">
            <a:avLst/>
          </a:prstGeom>
        </p:spPr>
      </p:pic>
    </p:spTree>
    <p:extLst>
      <p:ext uri="{BB962C8B-B14F-4D97-AF65-F5344CB8AC3E}">
        <p14:creationId xmlns:p14="http://schemas.microsoft.com/office/powerpoint/2010/main" val="1880220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93F7-0F74-A1A4-D428-4EE13F699331}"/>
              </a:ext>
            </a:extLst>
          </p:cNvPr>
          <p:cNvSpPr>
            <a:spLocks noGrp="1"/>
          </p:cNvSpPr>
          <p:nvPr>
            <p:ph type="title"/>
          </p:nvPr>
        </p:nvSpPr>
        <p:spPr>
          <a:xfrm>
            <a:off x="609600" y="0"/>
            <a:ext cx="10972800" cy="1143000"/>
          </a:xfrm>
        </p:spPr>
        <p:txBody>
          <a:bodyPr/>
          <a:lstStyle/>
          <a:p>
            <a:r>
              <a:rPr lang="en-US" b="1" dirty="0">
                <a:effectLst/>
              </a:rPr>
              <a:t>Charles C. Ryrie (1925-2016)</a:t>
            </a:r>
          </a:p>
        </p:txBody>
      </p:sp>
      <p:sp>
        <p:nvSpPr>
          <p:cNvPr id="3" name="Content Placeholder 2">
            <a:extLst>
              <a:ext uri="{FF2B5EF4-FFF2-40B4-BE49-F238E27FC236}">
                <a16:creationId xmlns:a16="http://schemas.microsoft.com/office/drawing/2014/main" id="{246E039E-65C0-2499-8D4B-C7352894AB18}"/>
              </a:ext>
            </a:extLst>
          </p:cNvPr>
          <p:cNvSpPr>
            <a:spLocks noGrp="1"/>
          </p:cNvSpPr>
          <p:nvPr>
            <p:ph idx="1"/>
          </p:nvPr>
        </p:nvSpPr>
        <p:spPr>
          <a:xfrm>
            <a:off x="609600" y="1143000"/>
            <a:ext cx="11277600" cy="4525963"/>
          </a:xfrm>
        </p:spPr>
        <p:txBody>
          <a:bodyPr/>
          <a:lstStyle/>
          <a:p>
            <a:pPr marL="0" indent="0">
              <a:buNone/>
            </a:pPr>
            <a:r>
              <a:rPr lang="en-US" b="1" dirty="0">
                <a:solidFill>
                  <a:schemeClr val="accent2">
                    <a:lumMod val="50000"/>
                  </a:schemeClr>
                </a:solidFill>
              </a:rPr>
              <a:t>Part 1: The Man</a:t>
            </a:r>
          </a:p>
          <a:p>
            <a:pPr marL="742950">
              <a:buFont typeface="Arial" panose="020B0604020202020204" pitchFamily="34" charset="0"/>
              <a:buChar char="•"/>
            </a:pPr>
            <a:r>
              <a:rPr lang="en-US" sz="2800" b="1" dirty="0">
                <a:solidFill>
                  <a:srgbClr val="002060"/>
                </a:solidFill>
              </a:rPr>
              <a:t>His Higher Education</a:t>
            </a:r>
          </a:p>
          <a:p>
            <a:pPr marL="1314450" lvl="1" indent="-457200">
              <a:buAutoNum type="arabicPeriod"/>
            </a:pPr>
            <a:r>
              <a:rPr lang="en-US" sz="2400" b="1" dirty="0"/>
              <a:t>Ryrie attended Haverford College (Philadelphia, PA).</a:t>
            </a:r>
          </a:p>
          <a:p>
            <a:pPr marL="1314450" lvl="1" indent="-457200">
              <a:buAutoNum type="arabicPeriod"/>
            </a:pPr>
            <a:r>
              <a:rPr lang="en-US" sz="2400" b="1" dirty="0"/>
              <a:t>Before graduating, Ryrie enrolled at Dallas Theological Seminary.</a:t>
            </a:r>
          </a:p>
          <a:p>
            <a:pPr marL="1314450" lvl="1" indent="-457200">
              <a:buAutoNum type="arabicPeriod"/>
            </a:pPr>
            <a:r>
              <a:rPr lang="en-US" sz="2400" b="1" dirty="0"/>
              <a:t>Ryrie’s ThM thesis was on the New Covenant and Premillennialism.</a:t>
            </a:r>
          </a:p>
          <a:p>
            <a:pPr marL="1314450" lvl="1" indent="-457200">
              <a:buAutoNum type="arabicPeriod"/>
            </a:pPr>
            <a:r>
              <a:rPr lang="en-US" sz="2400" b="1" dirty="0"/>
              <a:t>Ryrie returned to DTS to work on a ThD.</a:t>
            </a:r>
          </a:p>
          <a:p>
            <a:pPr marL="1314450" lvl="1" indent="-457200">
              <a:buAutoNum type="arabicPeriod"/>
            </a:pPr>
            <a:r>
              <a:rPr lang="en-US" sz="2400" b="1" dirty="0"/>
              <a:t>Ryrie’s ThD dissertation was later published as </a:t>
            </a:r>
            <a:r>
              <a:rPr lang="en-US" sz="2400" b="1" i="1" dirty="0"/>
              <a:t>The Basis of the Premillennial Faith.</a:t>
            </a:r>
          </a:p>
          <a:p>
            <a:pPr marL="1314450" lvl="1" indent="-457200">
              <a:buAutoNum type="arabicPeriod"/>
            </a:pPr>
            <a:r>
              <a:rPr lang="en-US" sz="2400" b="1" dirty="0"/>
              <a:t>Ryrie earned a PhD from Edinburgh.</a:t>
            </a:r>
          </a:p>
          <a:p>
            <a:pPr marL="1314450" lvl="1" indent="-457200">
              <a:buAutoNum type="arabicPeriod"/>
            </a:pPr>
            <a:r>
              <a:rPr lang="en-US" sz="2400" b="1" dirty="0"/>
              <a:t>Ryrie’s PhD dissertation was later published in 1970 by Moody as </a:t>
            </a:r>
            <a:r>
              <a:rPr lang="en-US" sz="2400" b="1" i="1" dirty="0"/>
              <a:t>The Role of Women in the Church.</a:t>
            </a:r>
            <a:r>
              <a:rPr lang="en-US" sz="2400" b="1" dirty="0"/>
              <a:t> </a:t>
            </a:r>
          </a:p>
        </p:txBody>
      </p:sp>
    </p:spTree>
    <p:extLst>
      <p:ext uri="{BB962C8B-B14F-4D97-AF65-F5344CB8AC3E}">
        <p14:creationId xmlns:p14="http://schemas.microsoft.com/office/powerpoint/2010/main" val="1754218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7844</TotalTime>
  <Words>4529</Words>
  <Application>Microsoft Office PowerPoint</Application>
  <PresentationFormat>Widescreen</PresentationFormat>
  <Paragraphs>479</Paragraphs>
  <Slides>86</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Arial</vt:lpstr>
      <vt:lpstr>Calibri</vt:lpstr>
      <vt:lpstr>Lucida Fax</vt:lpstr>
      <vt:lpstr>MyriadPro-Regular</vt:lpstr>
      <vt:lpstr>Palatino Linotype</vt:lpstr>
      <vt:lpstr>Symbol</vt:lpstr>
      <vt:lpstr>Times New Roman</vt:lpstr>
      <vt:lpstr>1_Office Theme</vt:lpstr>
      <vt:lpstr>Custom Design</vt:lpstr>
      <vt:lpstr>Charles C. Ryrie: The Man,  His Ministry, and  His Method</vt:lpstr>
      <vt:lpstr>PowerPoint Presentation</vt:lpstr>
      <vt:lpstr>PowerPoint Presentation</vt:lpstr>
      <vt:lpstr>Charles C. Ryrie (1925-2016)</vt:lpstr>
      <vt:lpstr>Charles C. Ryrie (1925-2016)</vt:lpstr>
      <vt:lpstr>PowerPoint Presentation</vt:lpstr>
      <vt:lpstr>PowerPoint Presentation</vt:lpstr>
      <vt:lpstr>Charles C. Ryrie (1925-2016)</vt:lpstr>
      <vt:lpstr>Charles C. Ryrie (1925-2016)</vt:lpstr>
      <vt:lpstr>Charles C. Ryrie (1925-2016)</vt:lpstr>
      <vt:lpstr>Charles C. Ryrie (1925-2016)</vt:lpstr>
      <vt:lpstr>The Influence of Frank Gaebelein</vt:lpstr>
      <vt:lpstr>Charles C. Ryrie (1925-2016)</vt:lpstr>
      <vt:lpstr>The Influence of Lewis Sperry Chafer </vt:lpstr>
      <vt:lpstr>The Influence of Lewis Sperry Chafer </vt:lpstr>
      <vt:lpstr>The Influence of Lewis Sperry Chafer </vt:lpstr>
      <vt:lpstr>The Influence of Lewis Sperry Chafer </vt:lpstr>
      <vt:lpstr>Charles C. Ryrie (1925-2016)</vt:lpstr>
      <vt:lpstr>Charles C. Ryrie (1925-2016)</vt:lpstr>
      <vt:lpstr>Charles C. Ryrie (1925-2016)</vt:lpstr>
      <vt:lpstr>Charles C. Ryrie (1925-2016)</vt:lpstr>
      <vt:lpstr>PowerPoint Presentation</vt:lpstr>
      <vt:lpstr>Charles C. Ryrie (1925-2016)</vt:lpstr>
      <vt:lpstr>   “flexibility is the order of the day”</vt:lpstr>
      <vt:lpstr>Ryrie – Leave of Absence Request</vt:lpstr>
      <vt:lpstr>Walvoord - Leave of Absence Request Response</vt:lpstr>
      <vt:lpstr>Charles C. Ryrie (1925-2016)</vt:lpstr>
      <vt:lpstr>Walvoord Request to Ryrie</vt:lpstr>
      <vt:lpstr>Ryrie’s Official Resignation</vt:lpstr>
      <vt:lpstr>PowerPoint Presentation</vt:lpstr>
      <vt:lpstr>Charles C. Ryrie (1925-2016)</vt:lpstr>
      <vt:lpstr>Charles C. Ryrie (1925-2016)</vt:lpstr>
      <vt:lpstr>Theological Works</vt:lpstr>
      <vt:lpstr>Contemporary Issues</vt:lpstr>
      <vt:lpstr>Exegetical Works</vt:lpstr>
      <vt:lpstr>Christian Living</vt:lpstr>
      <vt:lpstr>Miscellaneous Works</vt:lpstr>
      <vt:lpstr>Clarity and Charity</vt:lpstr>
      <vt:lpstr>Clarity and Charity</vt:lpstr>
      <vt:lpstr>Clarity and Charity</vt:lpstr>
      <vt:lpstr>Clarity and Charity</vt:lpstr>
      <vt:lpstr>Clarity and Charity</vt:lpstr>
      <vt:lpstr>Charles C. Ryrie (1925-2016)</vt:lpstr>
      <vt:lpstr>Ryrie, the Pioneer</vt:lpstr>
      <vt:lpstr>Charles C. Ryrie (1925-2016)</vt:lpstr>
      <vt:lpstr>Charles C. Ryrie (1925-2016)</vt:lpstr>
      <vt:lpstr>Charles C. Ryrie (1925-2016)</vt:lpstr>
      <vt:lpstr>Responding to Neo-Orthodoxy</vt:lpstr>
      <vt:lpstr>Responding to Neo-Orthodoxy</vt:lpstr>
      <vt:lpstr>Responding to Neo-Orthodoxy</vt:lpstr>
      <vt:lpstr>Charles C. Ryrie (1925-2016)</vt:lpstr>
      <vt:lpstr>Charles C. Ryrie (1925-2016)</vt:lpstr>
      <vt:lpstr>Ryrie’s “First Theology”</vt:lpstr>
      <vt:lpstr>Ryrie’s “First Theology”</vt:lpstr>
      <vt:lpstr>Ryrie’s First Theology</vt:lpstr>
      <vt:lpstr>Charles C. Ryrie (1925-2016)</vt:lpstr>
      <vt:lpstr>Ryrie’s View of the Bible</vt:lpstr>
      <vt:lpstr>Ryrie’s View of the Bible</vt:lpstr>
      <vt:lpstr>Ryrie’s View of the Bible</vt:lpstr>
      <vt:lpstr>Charles C. Ryrie (1925-2016)</vt:lpstr>
      <vt:lpstr>Ryrie’s Hermeneutic: Historical, Grammatical, Literal (HGL)</vt:lpstr>
      <vt:lpstr>Ryrie’s Hermeneutic: Historical, Grammatical, Literal (HGL)</vt:lpstr>
      <vt:lpstr>Ryrie’s Hermeneutic: Historical, Grammatical, Literal (HGL)</vt:lpstr>
      <vt:lpstr>Ryrie’s Three Rationales for HGL</vt:lpstr>
      <vt:lpstr>Ryrie’s Three Rationales for HGL</vt:lpstr>
      <vt:lpstr>Ryrie’s Three Rationales for HGL</vt:lpstr>
      <vt:lpstr>Ryrie’s Three Rationales for HGL</vt:lpstr>
      <vt:lpstr>Ryrie’s General Hermeneutical Principles</vt:lpstr>
      <vt:lpstr>Ryrie’s Special Hermeneutics of Prophecy</vt:lpstr>
      <vt:lpstr>Ryrie’s Special Hermeneutics of Prophecy</vt:lpstr>
      <vt:lpstr>Ryrie’s View of Israel and the Church</vt:lpstr>
      <vt:lpstr>Ryrie’s View of Israel and the Church</vt:lpstr>
      <vt:lpstr>Ryrie’s View of Israel and the Church</vt:lpstr>
      <vt:lpstr>Ryrie’s Response to Covenant Theology</vt:lpstr>
      <vt:lpstr>Ryrie’s Response to Covenant Theology</vt:lpstr>
      <vt:lpstr>The Mystery (μυστήριον) of the Church</vt:lpstr>
      <vt:lpstr>The Mystery (μυστήριον) of the Church</vt:lpstr>
      <vt:lpstr>Ryrie’s Response to Covenant Theology</vt:lpstr>
      <vt:lpstr>The Inception of the Church</vt:lpstr>
      <vt:lpstr>Ryrie’s Response to Covenant Theology</vt:lpstr>
      <vt:lpstr>The “New Man” of Ephesians</vt:lpstr>
      <vt:lpstr>Ryrie’s Response to “Complementary Hermeneutics”</vt:lpstr>
      <vt:lpstr>Ryrie’s Response to “Complementary Hermeneutics”</vt:lpstr>
      <vt:lpstr>Ryrie’s Response to “Complementary Hermeneutics”</vt:lpstr>
      <vt:lpstr>Ryrie: The Man, His Ministry, and Method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Weaver</dc:creator>
  <cp:lastModifiedBy>Barbara Appel</cp:lastModifiedBy>
  <cp:revision>161</cp:revision>
  <dcterms:created xsi:type="dcterms:W3CDTF">2010-10-02T17:58:04Z</dcterms:created>
  <dcterms:modified xsi:type="dcterms:W3CDTF">2022-12-01T22:34:24Z</dcterms:modified>
</cp:coreProperties>
</file>