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10"/>
  </p:notesMasterIdLst>
  <p:handoutMasterIdLst>
    <p:handoutMasterId r:id="rId111"/>
  </p:handoutMasterIdLst>
  <p:sldIdLst>
    <p:sldId id="1065" r:id="rId2"/>
    <p:sldId id="1075" r:id="rId3"/>
    <p:sldId id="1076" r:id="rId4"/>
    <p:sldId id="1079" r:id="rId5"/>
    <p:sldId id="9367" r:id="rId6"/>
    <p:sldId id="5759" r:id="rId7"/>
    <p:sldId id="1082" r:id="rId8"/>
    <p:sldId id="9368" r:id="rId9"/>
    <p:sldId id="1085" r:id="rId10"/>
    <p:sldId id="9369" r:id="rId11"/>
    <p:sldId id="267" r:id="rId12"/>
    <p:sldId id="1087" r:id="rId13"/>
    <p:sldId id="9370" r:id="rId14"/>
    <p:sldId id="1089" r:id="rId15"/>
    <p:sldId id="9342" r:id="rId16"/>
    <p:sldId id="9343" r:id="rId17"/>
    <p:sldId id="618" r:id="rId18"/>
    <p:sldId id="666" r:id="rId19"/>
    <p:sldId id="663" r:id="rId20"/>
    <p:sldId id="2857" r:id="rId21"/>
    <p:sldId id="5960" r:id="rId22"/>
    <p:sldId id="3025" r:id="rId23"/>
    <p:sldId id="3026" r:id="rId24"/>
    <p:sldId id="6466" r:id="rId25"/>
    <p:sldId id="9364" r:id="rId26"/>
    <p:sldId id="4439" r:id="rId27"/>
    <p:sldId id="9371" r:id="rId28"/>
    <p:sldId id="1141" r:id="rId29"/>
    <p:sldId id="9349" r:id="rId30"/>
    <p:sldId id="9350" r:id="rId31"/>
    <p:sldId id="6487" r:id="rId32"/>
    <p:sldId id="6488" r:id="rId33"/>
    <p:sldId id="916" r:id="rId34"/>
    <p:sldId id="9372" r:id="rId35"/>
    <p:sldId id="1152" r:id="rId36"/>
    <p:sldId id="9317" r:id="rId37"/>
    <p:sldId id="1096" r:id="rId38"/>
    <p:sldId id="9351" r:id="rId39"/>
    <p:sldId id="6493" r:id="rId40"/>
    <p:sldId id="1092" r:id="rId41"/>
    <p:sldId id="6485" r:id="rId42"/>
    <p:sldId id="5846" r:id="rId43"/>
    <p:sldId id="9344" r:id="rId44"/>
    <p:sldId id="9338" r:id="rId45"/>
    <p:sldId id="9352" r:id="rId46"/>
    <p:sldId id="1103" r:id="rId47"/>
    <p:sldId id="337" r:id="rId48"/>
    <p:sldId id="6506" r:id="rId49"/>
    <p:sldId id="1099" r:id="rId50"/>
    <p:sldId id="6653" r:id="rId51"/>
    <p:sldId id="3101" r:id="rId52"/>
    <p:sldId id="1134" r:id="rId53"/>
    <p:sldId id="1151" r:id="rId54"/>
    <p:sldId id="9318" r:id="rId55"/>
    <p:sldId id="1111" r:id="rId56"/>
    <p:sldId id="6472" r:id="rId57"/>
    <p:sldId id="9353" r:id="rId58"/>
    <p:sldId id="9354" r:id="rId59"/>
    <p:sldId id="6542" r:id="rId60"/>
    <p:sldId id="9316" r:id="rId61"/>
    <p:sldId id="9331" r:id="rId62"/>
    <p:sldId id="9332" r:id="rId63"/>
    <p:sldId id="9333" r:id="rId64"/>
    <p:sldId id="8234" r:id="rId65"/>
    <p:sldId id="9339" r:id="rId66"/>
    <p:sldId id="9340" r:id="rId67"/>
    <p:sldId id="1116" r:id="rId68"/>
    <p:sldId id="9363" r:id="rId69"/>
    <p:sldId id="9320" r:id="rId70"/>
    <p:sldId id="1119" r:id="rId71"/>
    <p:sldId id="9313" r:id="rId72"/>
    <p:sldId id="3233" r:id="rId73"/>
    <p:sldId id="6515" r:id="rId74"/>
    <p:sldId id="7386" r:id="rId75"/>
    <p:sldId id="6400" r:id="rId76"/>
    <p:sldId id="9355" r:id="rId77"/>
    <p:sldId id="9356" r:id="rId78"/>
    <p:sldId id="9357" r:id="rId79"/>
    <p:sldId id="3968" r:id="rId80"/>
    <p:sldId id="9105" r:id="rId81"/>
    <p:sldId id="9365" r:id="rId82"/>
    <p:sldId id="8191" r:id="rId83"/>
    <p:sldId id="9099" r:id="rId84"/>
    <p:sldId id="9100" r:id="rId85"/>
    <p:sldId id="9373" r:id="rId86"/>
    <p:sldId id="5053" r:id="rId87"/>
    <p:sldId id="9337" r:id="rId88"/>
    <p:sldId id="3767" r:id="rId89"/>
    <p:sldId id="9325" r:id="rId90"/>
    <p:sldId id="6543" r:id="rId91"/>
    <p:sldId id="6291" r:id="rId92"/>
    <p:sldId id="9321" r:id="rId93"/>
    <p:sldId id="9358" r:id="rId94"/>
    <p:sldId id="6497" r:id="rId95"/>
    <p:sldId id="9359" r:id="rId96"/>
    <p:sldId id="6496" r:id="rId97"/>
    <p:sldId id="6498" r:id="rId98"/>
    <p:sldId id="6486" r:id="rId99"/>
    <p:sldId id="9360" r:id="rId100"/>
    <p:sldId id="6508" r:id="rId101"/>
    <p:sldId id="9361" r:id="rId102"/>
    <p:sldId id="9366" r:id="rId103"/>
    <p:sldId id="6500" r:id="rId104"/>
    <p:sldId id="6501" r:id="rId105"/>
    <p:sldId id="1129" r:id="rId106"/>
    <p:sldId id="5602" r:id="rId107"/>
    <p:sldId id="9374" r:id="rId108"/>
    <p:sldId id="9312" r:id="rId109"/>
  </p:sldIdLst>
  <p:sldSz cx="12192000" cy="6858000"/>
  <p:notesSz cx="7315200" cy="9601200"/>
  <p:custDataLst>
    <p:tags r:id="rId112"/>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18" autoAdjust="0"/>
    <p:restoredTop sz="96224" autoAdjust="0"/>
  </p:normalViewPr>
  <p:slideViewPr>
    <p:cSldViewPr>
      <p:cViewPr varScale="1">
        <p:scale>
          <a:sx n="96" d="100"/>
          <a:sy n="96" d="100"/>
        </p:scale>
        <p:origin x="78" y="65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gs" Target="tags/tag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14B0ED1-CBE6-4161-BDBF-8BDF028832B5}"/>
              </a:ext>
            </a:extLst>
          </p:cNvPr>
          <p:cNvSpPr>
            <a:spLocks noGrp="1"/>
          </p:cNvSpPr>
          <p:nvPr>
            <p:ph type="ftr" sz="quarter" idx="2"/>
          </p:nvPr>
        </p:nvSpPr>
        <p:spPr>
          <a:xfrm>
            <a:off x="0" y="9120188"/>
            <a:ext cx="3170238" cy="481012"/>
          </a:xfrm>
          <a:prstGeom prst="rect">
            <a:avLst/>
          </a:prstGeom>
        </p:spPr>
        <p:txBody>
          <a:bodyPr vert="horz" lIns="96661" tIns="48331" rIns="96661" bIns="48331" rtlCol="0" anchor="b"/>
          <a:lstStyle>
            <a:lvl1pPr algn="l">
              <a:defRPr sz="1300" dirty="0">
                <a:latin typeface="Calibri" panose="020F0502020204030204" pitchFamily="34" charset="0"/>
                <a:cs typeface="Calibri" panose="020F0502020204030204" pitchFamily="34" charset="0"/>
              </a:defRPr>
            </a:lvl1pPr>
          </a:lstStyle>
          <a:p>
            <a:pPr>
              <a:defRPr/>
            </a:pPr>
            <a:r>
              <a:rPr lang="en-US"/>
              <a:t>Sugar Land Bible Church</a:t>
            </a:r>
          </a:p>
        </p:txBody>
      </p:sp>
      <p:sp>
        <p:nvSpPr>
          <p:cNvPr id="5" name="Slide Number Placeholder 4">
            <a:extLst>
              <a:ext uri="{FF2B5EF4-FFF2-40B4-BE49-F238E27FC236}">
                <a16:creationId xmlns:a16="http://schemas.microsoft.com/office/drawing/2014/main" id="{191E65DF-47E6-4F21-9CCD-1F6F4DA94AC4}"/>
              </a:ext>
            </a:extLst>
          </p:cNvPr>
          <p:cNvSpPr>
            <a:spLocks noGrp="1"/>
          </p:cNvSpPr>
          <p:nvPr>
            <p:ph type="sldNum" sz="quarter" idx="3"/>
          </p:nvPr>
        </p:nvSpPr>
        <p:spPr>
          <a:xfrm>
            <a:off x="4143375" y="9120188"/>
            <a:ext cx="3170238" cy="481012"/>
          </a:xfrm>
          <a:prstGeom prst="rect">
            <a:avLst/>
          </a:prstGeom>
        </p:spPr>
        <p:txBody>
          <a:bodyPr vert="horz" lIns="96661" tIns="48331" rIns="96661" bIns="48331" rtlCol="0" anchor="b"/>
          <a:lstStyle>
            <a:lvl1pPr algn="r">
              <a:defRPr sz="1300" smtClean="0"/>
            </a:lvl1pPr>
          </a:lstStyle>
          <a:p>
            <a:pPr>
              <a:defRPr/>
            </a:pPr>
            <a:fld id="{E5F9CD63-06A6-4459-BDCB-DEA0CAD18413}" type="slidenum">
              <a:rPr lang="en-US"/>
              <a:pPr>
                <a:defRPr/>
              </a:pPr>
              <a:t>‹#›</a:t>
            </a:fld>
            <a:endParaRPr lang="en-US"/>
          </a:p>
        </p:txBody>
      </p:sp>
      <p:sp>
        <p:nvSpPr>
          <p:cNvPr id="6" name="Header Placeholder 1">
            <a:extLst>
              <a:ext uri="{FF2B5EF4-FFF2-40B4-BE49-F238E27FC236}">
                <a16:creationId xmlns:a16="http://schemas.microsoft.com/office/drawing/2014/main" id="{1A53B7D8-0198-4E34-B878-990EC5856748}"/>
              </a:ext>
            </a:extLst>
          </p:cNvPr>
          <p:cNvSpPr>
            <a:spLocks noGrp="1"/>
          </p:cNvSpPr>
          <p:nvPr>
            <p:ph type="hdr" sz="quarter"/>
          </p:nvPr>
        </p:nvSpPr>
        <p:spPr>
          <a:xfrm>
            <a:off x="2211388" y="166688"/>
            <a:ext cx="3381375" cy="504825"/>
          </a:xfrm>
          <a:prstGeom prst="rect">
            <a:avLst/>
          </a:prstGeom>
        </p:spPr>
        <p:txBody>
          <a:bodyPr vert="horz" lIns="102166" tIns="51083" rIns="102166" bIns="51083" rtlCol="0"/>
          <a:lstStyle>
            <a:lvl1pPr algn="ctr">
              <a:defRPr sz="1400" dirty="0">
                <a:latin typeface="Calibri" panose="020F0502020204030204" pitchFamily="34" charset="0"/>
                <a:cs typeface="Calibri" panose="020F0502020204030204" pitchFamily="34" charset="0"/>
              </a:defRPr>
            </a:lvl1pPr>
          </a:lstStyle>
          <a:p>
            <a:pPr>
              <a:defRPr/>
            </a:pPr>
            <a:r>
              <a:rPr lang="en-US" dirty="0"/>
              <a:t>Dr. Andy Woods – 2 Peter 013</a:t>
            </a:r>
          </a:p>
          <a:p>
            <a:pPr>
              <a:defRPr/>
            </a:pPr>
            <a:r>
              <a:rPr lang="en-US" dirty="0"/>
              <a:t>04-15-2020</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D4CC02A1-7F3D-4E1B-8BCF-293A42A7CB0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67" name="Rectangle 3">
            <a:extLst>
              <a:ext uri="{FF2B5EF4-FFF2-40B4-BE49-F238E27FC236}">
                <a16:creationId xmlns:a16="http://schemas.microsoft.com/office/drawing/2014/main" id="{DF2953DC-AAFE-4C13-A2A1-8333654930F8}"/>
              </a:ext>
            </a:extLst>
          </p:cNvPr>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atin typeface="Calibri" panose="020F0502020204030204" pitchFamily="34" charset="0"/>
              </a:defRPr>
            </a:lvl1pPr>
          </a:lstStyle>
          <a:p>
            <a:pPr>
              <a:defRPr/>
            </a:pPr>
            <a:fld id="{FDBEA049-136B-4CC2-9698-4F65AE0CB2F9}" type="datetimeFigureOut">
              <a:rPr lang="en-US"/>
              <a:pPr>
                <a:defRPr/>
              </a:pPr>
              <a:t>12/1/2022</a:t>
            </a:fld>
            <a:endParaRPr lang="en-US" dirty="0"/>
          </a:p>
        </p:txBody>
      </p:sp>
      <p:sp>
        <p:nvSpPr>
          <p:cNvPr id="3076" name="Rectangle 4">
            <a:extLst>
              <a:ext uri="{FF2B5EF4-FFF2-40B4-BE49-F238E27FC236}">
                <a16:creationId xmlns:a16="http://schemas.microsoft.com/office/drawing/2014/main" id="{B52E7196-9E8B-484E-BA79-A65D500EFF90}"/>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5">
            <a:extLst>
              <a:ext uri="{FF2B5EF4-FFF2-40B4-BE49-F238E27FC236}">
                <a16:creationId xmlns:a16="http://schemas.microsoft.com/office/drawing/2014/main" id="{BFA1ACDC-5CE9-4834-B06A-A03A68E47F80}"/>
              </a:ext>
            </a:extLst>
          </p:cNvPr>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88070" name="Rectangle 6">
            <a:extLst>
              <a:ext uri="{FF2B5EF4-FFF2-40B4-BE49-F238E27FC236}">
                <a16:creationId xmlns:a16="http://schemas.microsoft.com/office/drawing/2014/main" id="{F33FBF54-73BD-40EF-9449-070FA9D22EA1}"/>
              </a:ext>
            </a:extLst>
          </p:cNvPr>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atin typeface="Calibri" panose="020F0502020204030204" pitchFamily="34" charset="0"/>
              </a:defRPr>
            </a:lvl1pPr>
          </a:lstStyle>
          <a:p>
            <a:pPr>
              <a:defRPr/>
            </a:pPr>
            <a:endParaRPr lang="en-US"/>
          </a:p>
        </p:txBody>
      </p:sp>
      <p:sp>
        <p:nvSpPr>
          <p:cNvPr id="88071" name="Rectangle 7">
            <a:extLst>
              <a:ext uri="{FF2B5EF4-FFF2-40B4-BE49-F238E27FC236}">
                <a16:creationId xmlns:a16="http://schemas.microsoft.com/office/drawing/2014/main" id="{2C68375F-FB48-43B5-B2DC-4F060235399F}"/>
              </a:ext>
            </a:extLst>
          </p:cNvPr>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888B744C-CCA7-42F0-B026-54AA483E0A4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1/17/2018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24</a:t>
            </a:fld>
            <a:endParaRPr lang="en-US" dirty="0"/>
          </a:p>
        </p:txBody>
      </p:sp>
    </p:spTree>
    <p:extLst>
      <p:ext uri="{BB962C8B-B14F-4D97-AF65-F5344CB8AC3E}">
        <p14:creationId xmlns:p14="http://schemas.microsoft.com/office/powerpoint/2010/main" val="276302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88B744C-CCA7-42F0-B026-54AA483E0A4D}" type="slidenum">
              <a:rPr lang="en-US" altLang="en-US" smtClean="0"/>
              <a:pPr>
                <a:defRPr/>
              </a:pPr>
              <a:t>106</a:t>
            </a:fld>
            <a:endParaRPr lang="en-US" altLang="en-US" dirty="0"/>
          </a:p>
        </p:txBody>
      </p:sp>
    </p:spTree>
    <p:extLst>
      <p:ext uri="{BB962C8B-B14F-4D97-AF65-F5344CB8AC3E}">
        <p14:creationId xmlns:p14="http://schemas.microsoft.com/office/powerpoint/2010/main" val="11654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44</a:t>
            </a:fld>
            <a:endParaRPr lang="en-US" altLang="en-US" dirty="0"/>
          </a:p>
        </p:txBody>
      </p:sp>
    </p:spTree>
    <p:extLst>
      <p:ext uri="{BB962C8B-B14F-4D97-AF65-F5344CB8AC3E}">
        <p14:creationId xmlns:p14="http://schemas.microsoft.com/office/powerpoint/2010/main" val="3890223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52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en-US"/>
          </a:p>
        </p:txBody>
      </p:sp>
      <p:sp>
        <p:nvSpPr>
          <p:cNvPr id="74756" name="Slide Number Placeholder 3"/>
          <p:cNvSpPr>
            <a:spLocks noGrp="1"/>
          </p:cNvSpPr>
          <p:nvPr>
            <p:ph type="sldNum" sz="quarter" idx="5"/>
          </p:nvPr>
        </p:nvSpPr>
        <p:spPr>
          <a:noFill/>
        </p:spPr>
        <p:txBody>
          <a:bodyPr/>
          <a:lstStyle/>
          <a:p>
            <a:pPr defTabSz="879475"/>
            <a:fld id="{E9ECAFA2-5EF5-4C56-91D8-2DF43881A5A5}" type="slidenum">
              <a:rPr lang="en-US" smtClean="0"/>
              <a:pPr defTabSz="879475"/>
              <a:t>53</a:t>
            </a:fld>
            <a:endParaRPr lang="en-US"/>
          </a:p>
        </p:txBody>
      </p:sp>
    </p:spTree>
    <p:extLst>
      <p:ext uri="{BB962C8B-B14F-4D97-AF65-F5344CB8AC3E}">
        <p14:creationId xmlns:p14="http://schemas.microsoft.com/office/powerpoint/2010/main" val="339701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74</a:t>
            </a:fld>
            <a:endParaRPr lang="en-US" altLang="en-US" dirty="0"/>
          </a:p>
        </p:txBody>
      </p:sp>
    </p:spTree>
    <p:extLst>
      <p:ext uri="{BB962C8B-B14F-4D97-AF65-F5344CB8AC3E}">
        <p14:creationId xmlns:p14="http://schemas.microsoft.com/office/powerpoint/2010/main" val="417561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270185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76</a:t>
            </a:fld>
            <a:endParaRPr lang="en-US" altLang="en-US" dirty="0"/>
          </a:p>
        </p:txBody>
      </p:sp>
    </p:spTree>
    <p:extLst>
      <p:ext uri="{BB962C8B-B14F-4D97-AF65-F5344CB8AC3E}">
        <p14:creationId xmlns:p14="http://schemas.microsoft.com/office/powerpoint/2010/main" val="174090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77</a:t>
            </a:fld>
            <a:endParaRPr lang="en-US" altLang="en-US" dirty="0"/>
          </a:p>
        </p:txBody>
      </p:sp>
    </p:spTree>
    <p:extLst>
      <p:ext uri="{BB962C8B-B14F-4D97-AF65-F5344CB8AC3E}">
        <p14:creationId xmlns:p14="http://schemas.microsoft.com/office/powerpoint/2010/main" val="2199639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78</a:t>
            </a:fld>
            <a:endParaRPr lang="en-US" altLang="en-US" dirty="0"/>
          </a:p>
        </p:txBody>
      </p:sp>
    </p:spTree>
    <p:extLst>
      <p:ext uri="{BB962C8B-B14F-4D97-AF65-F5344CB8AC3E}">
        <p14:creationId xmlns:p14="http://schemas.microsoft.com/office/powerpoint/2010/main" val="151224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550F614-E827-47BC-BE7B-BF8F97B141E9}"/>
              </a:ext>
            </a:extLst>
          </p:cNvPr>
          <p:cNvGrpSpPr>
            <a:grpSpLocks/>
          </p:cNvGrpSpPr>
          <p:nvPr/>
        </p:nvGrpSpPr>
        <p:grpSpPr bwMode="auto">
          <a:xfrm>
            <a:off x="0" y="1"/>
            <a:ext cx="1447800" cy="6854825"/>
            <a:chOff x="0" y="0"/>
            <a:chExt cx="684" cy="4318"/>
          </a:xfrm>
        </p:grpSpPr>
        <p:sp>
          <p:nvSpPr>
            <p:cNvPr id="5" name="Rectangle 3">
              <a:extLst>
                <a:ext uri="{FF2B5EF4-FFF2-40B4-BE49-F238E27FC236}">
                  <a16:creationId xmlns:a16="http://schemas.microsoft.com/office/drawing/2014/main" id="{30FCF259-2034-4054-87A9-5466F1842CF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endParaRPr>
            </a:p>
          </p:txBody>
        </p:sp>
        <p:grpSp>
          <p:nvGrpSpPr>
            <p:cNvPr id="6" name="Group 4">
              <a:extLst>
                <a:ext uri="{FF2B5EF4-FFF2-40B4-BE49-F238E27FC236}">
                  <a16:creationId xmlns:a16="http://schemas.microsoft.com/office/drawing/2014/main" id="{7A0B702E-AB58-47CB-AEFE-F0E9EFED1F77}"/>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B96C0198-EF82-4699-A6BF-3BCEEAD0B3BA}"/>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8" name="Rectangle 6">
                <a:extLst>
                  <a:ext uri="{FF2B5EF4-FFF2-40B4-BE49-F238E27FC236}">
                    <a16:creationId xmlns:a16="http://schemas.microsoft.com/office/drawing/2014/main" id="{68B258B8-77B5-4C90-9CB2-83AD422CAEFC}"/>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9" name="Rectangle 7">
                <a:extLst>
                  <a:ext uri="{FF2B5EF4-FFF2-40B4-BE49-F238E27FC236}">
                    <a16:creationId xmlns:a16="http://schemas.microsoft.com/office/drawing/2014/main" id="{25D18A30-99B6-4B90-8080-0DCE7AD088BB}"/>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0" name="Rectangle 8">
                <a:extLst>
                  <a:ext uri="{FF2B5EF4-FFF2-40B4-BE49-F238E27FC236}">
                    <a16:creationId xmlns:a16="http://schemas.microsoft.com/office/drawing/2014/main" id="{E3F0ED99-912B-48B6-88A1-49FB6E588F17}"/>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1" name="Rectangle 9">
                <a:extLst>
                  <a:ext uri="{FF2B5EF4-FFF2-40B4-BE49-F238E27FC236}">
                    <a16:creationId xmlns:a16="http://schemas.microsoft.com/office/drawing/2014/main" id="{0D390E92-210D-4BEE-91B2-904D8FEA65FA}"/>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2" name="Rectangle 10">
                <a:extLst>
                  <a:ext uri="{FF2B5EF4-FFF2-40B4-BE49-F238E27FC236}">
                    <a16:creationId xmlns:a16="http://schemas.microsoft.com/office/drawing/2014/main" id="{49E15023-916E-41CD-8863-67933193509A}"/>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3" name="Rectangle 11">
                <a:extLst>
                  <a:ext uri="{FF2B5EF4-FFF2-40B4-BE49-F238E27FC236}">
                    <a16:creationId xmlns:a16="http://schemas.microsoft.com/office/drawing/2014/main" id="{E5CD53A4-3941-4379-8793-27BCED8DE6A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4" name="Rectangle 12">
                <a:extLst>
                  <a:ext uri="{FF2B5EF4-FFF2-40B4-BE49-F238E27FC236}">
                    <a16:creationId xmlns:a16="http://schemas.microsoft.com/office/drawing/2014/main" id="{FB7D9E5C-2927-4EB8-A9DC-F47DC37AB022}"/>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5" name="Rectangle 13">
                <a:extLst>
                  <a:ext uri="{FF2B5EF4-FFF2-40B4-BE49-F238E27FC236}">
                    <a16:creationId xmlns:a16="http://schemas.microsoft.com/office/drawing/2014/main" id="{3012B5F3-8679-42DB-B8DD-DAF0E316E88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6" name="Rectangle 14">
                <a:extLst>
                  <a:ext uri="{FF2B5EF4-FFF2-40B4-BE49-F238E27FC236}">
                    <a16:creationId xmlns:a16="http://schemas.microsoft.com/office/drawing/2014/main" id="{F7A7F273-C82E-4601-B808-05B4DADA2075}"/>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7" name="Rectangle 15">
                <a:extLst>
                  <a:ext uri="{FF2B5EF4-FFF2-40B4-BE49-F238E27FC236}">
                    <a16:creationId xmlns:a16="http://schemas.microsoft.com/office/drawing/2014/main" id="{F90A35D3-1482-48E6-AE8A-A516F545C537}"/>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8" name="Rectangle 16">
                <a:extLst>
                  <a:ext uri="{FF2B5EF4-FFF2-40B4-BE49-F238E27FC236}">
                    <a16:creationId xmlns:a16="http://schemas.microsoft.com/office/drawing/2014/main" id="{5A5B9A46-C7A1-4E7A-B091-A5DE83D0CD47}"/>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19" name="Rectangle 17">
                <a:extLst>
                  <a:ext uri="{FF2B5EF4-FFF2-40B4-BE49-F238E27FC236}">
                    <a16:creationId xmlns:a16="http://schemas.microsoft.com/office/drawing/2014/main" id="{5762CC14-19E0-4833-B388-B5882C62541F}"/>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0" name="Rectangle 18">
                <a:extLst>
                  <a:ext uri="{FF2B5EF4-FFF2-40B4-BE49-F238E27FC236}">
                    <a16:creationId xmlns:a16="http://schemas.microsoft.com/office/drawing/2014/main" id="{B864788B-C4C6-4F44-87A5-50CB69764FB9}"/>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1" name="Rectangle 19">
                <a:extLst>
                  <a:ext uri="{FF2B5EF4-FFF2-40B4-BE49-F238E27FC236}">
                    <a16:creationId xmlns:a16="http://schemas.microsoft.com/office/drawing/2014/main" id="{B20B36C5-7937-477E-A542-040BAD0031E9}"/>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2" name="Rectangle 20">
                <a:extLst>
                  <a:ext uri="{FF2B5EF4-FFF2-40B4-BE49-F238E27FC236}">
                    <a16:creationId xmlns:a16="http://schemas.microsoft.com/office/drawing/2014/main" id="{DBDF7278-9DBF-4A62-96F1-BF8BFDCA711D}"/>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3" name="Rectangle 21">
                <a:extLst>
                  <a:ext uri="{FF2B5EF4-FFF2-40B4-BE49-F238E27FC236}">
                    <a16:creationId xmlns:a16="http://schemas.microsoft.com/office/drawing/2014/main" id="{CCB0F6B9-BD25-4EF5-99A6-22146DEB46E1}"/>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4" name="Rectangle 22">
                <a:extLst>
                  <a:ext uri="{FF2B5EF4-FFF2-40B4-BE49-F238E27FC236}">
                    <a16:creationId xmlns:a16="http://schemas.microsoft.com/office/drawing/2014/main" id="{BAF2B939-090E-4706-832D-CDCD7611945A}"/>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5" name="Rectangle 23">
                <a:extLst>
                  <a:ext uri="{FF2B5EF4-FFF2-40B4-BE49-F238E27FC236}">
                    <a16:creationId xmlns:a16="http://schemas.microsoft.com/office/drawing/2014/main" id="{EE35447C-DCB4-4A27-BF1B-85BBA2EF07C5}"/>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6" name="Rectangle 24">
                <a:extLst>
                  <a:ext uri="{FF2B5EF4-FFF2-40B4-BE49-F238E27FC236}">
                    <a16:creationId xmlns:a16="http://schemas.microsoft.com/office/drawing/2014/main" id="{1EA143CB-7011-46D8-802D-10275202B03C}"/>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7" name="Rectangle 25">
                <a:extLst>
                  <a:ext uri="{FF2B5EF4-FFF2-40B4-BE49-F238E27FC236}">
                    <a16:creationId xmlns:a16="http://schemas.microsoft.com/office/drawing/2014/main" id="{42D81E21-2C22-4719-B0B0-7DD5BC8C7EA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8" name="Rectangle 26">
                <a:extLst>
                  <a:ext uri="{FF2B5EF4-FFF2-40B4-BE49-F238E27FC236}">
                    <a16:creationId xmlns:a16="http://schemas.microsoft.com/office/drawing/2014/main" id="{A9B89494-BBED-48BA-B8E6-F94AE711EC22}"/>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29" name="Rectangle 27">
                <a:extLst>
                  <a:ext uri="{FF2B5EF4-FFF2-40B4-BE49-F238E27FC236}">
                    <a16:creationId xmlns:a16="http://schemas.microsoft.com/office/drawing/2014/main" id="{85E3BD2D-6670-4E20-8310-32FADED73527}"/>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0" name="Rectangle 28">
                <a:extLst>
                  <a:ext uri="{FF2B5EF4-FFF2-40B4-BE49-F238E27FC236}">
                    <a16:creationId xmlns:a16="http://schemas.microsoft.com/office/drawing/2014/main" id="{3A7937DE-86B9-4C84-B2D4-3A8DCA60CC23}"/>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1" name="Rectangle 29">
                <a:extLst>
                  <a:ext uri="{FF2B5EF4-FFF2-40B4-BE49-F238E27FC236}">
                    <a16:creationId xmlns:a16="http://schemas.microsoft.com/office/drawing/2014/main" id="{005E1689-0142-465E-B83E-57C2D7C1230F}"/>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2" name="Rectangle 30">
                <a:extLst>
                  <a:ext uri="{FF2B5EF4-FFF2-40B4-BE49-F238E27FC236}">
                    <a16:creationId xmlns:a16="http://schemas.microsoft.com/office/drawing/2014/main" id="{9CA664C4-FD59-4632-8900-E2594BFA945E}"/>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3" name="Rectangle 31">
                <a:extLst>
                  <a:ext uri="{FF2B5EF4-FFF2-40B4-BE49-F238E27FC236}">
                    <a16:creationId xmlns:a16="http://schemas.microsoft.com/office/drawing/2014/main" id="{06B3559C-A9B6-4066-854F-8C6CD5E25FA1}"/>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4" name="Rectangle 32">
                <a:extLst>
                  <a:ext uri="{FF2B5EF4-FFF2-40B4-BE49-F238E27FC236}">
                    <a16:creationId xmlns:a16="http://schemas.microsoft.com/office/drawing/2014/main" id="{D73385C9-38B2-4183-AD49-601D82465A39}"/>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sp>
            <p:nvSpPr>
              <p:cNvPr id="35" name="Rectangle 33">
                <a:extLst>
                  <a:ext uri="{FF2B5EF4-FFF2-40B4-BE49-F238E27FC236}">
                    <a16:creationId xmlns:a16="http://schemas.microsoft.com/office/drawing/2014/main" id="{B960A2CE-5D31-4A1C-9709-6F0AB3E466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2400">
                  <a:latin typeface="Calibri" panose="020F0502020204030204" pitchFamily="34" charset="0"/>
                </a:endParaRPr>
              </a:p>
            </p:txBody>
          </p:sp>
        </p:grpSp>
      </p:grpSp>
      <p:sp>
        <p:nvSpPr>
          <p:cNvPr id="17442"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7443"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ABD1C9DA-0D4D-42CA-8D64-2AAF6FFCF032}"/>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C8203E26-996A-4927-9761-1FADE8C4185D}"/>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03CBEAB8-6F1E-405F-AAF9-7F7C033BE879}"/>
              </a:ext>
            </a:extLst>
          </p:cNvPr>
          <p:cNvSpPr>
            <a:spLocks noGrp="1" noChangeArrowheads="1"/>
          </p:cNvSpPr>
          <p:nvPr>
            <p:ph type="sldNum" sz="quarter" idx="12"/>
          </p:nvPr>
        </p:nvSpPr>
        <p:spPr/>
        <p:txBody>
          <a:bodyPr/>
          <a:lstStyle>
            <a:lvl1pPr>
              <a:defRPr>
                <a:solidFill>
                  <a:srgbClr val="FFFFFF"/>
                </a:solidFill>
              </a:defRPr>
            </a:lvl1pPr>
          </a:lstStyle>
          <a:p>
            <a:pPr>
              <a:defRPr/>
            </a:pPr>
            <a:fld id="{81F0FBF6-82F7-4760-B034-D77C3C4E42C1}" type="slidenum">
              <a:rPr lang="en-US" altLang="en-US"/>
              <a:pPr>
                <a:defRPr/>
              </a:pPr>
              <a:t>‹#›</a:t>
            </a:fld>
            <a:endParaRPr lang="en-US" altLang="en-US"/>
          </a:p>
        </p:txBody>
      </p:sp>
    </p:spTree>
    <p:extLst>
      <p:ext uri="{BB962C8B-B14F-4D97-AF65-F5344CB8AC3E}">
        <p14:creationId xmlns:p14="http://schemas.microsoft.com/office/powerpoint/2010/main" val="3471274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3E0A8-1FEA-4B29-B445-AE9081ED9C02}"/>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2BFCFE5-64E5-4159-A5B4-8E335674179D}"/>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994406-043B-4B19-8AE9-988ACC96CBD9}"/>
              </a:ext>
            </a:extLst>
          </p:cNvPr>
          <p:cNvSpPr>
            <a:spLocks noGrp="1"/>
          </p:cNvSpPr>
          <p:nvPr>
            <p:ph type="sldNum" sz="quarter" idx="12"/>
          </p:nvPr>
        </p:nvSpPr>
        <p:spPr>
          <a:ln/>
        </p:spPr>
        <p:txBody>
          <a:bodyPr/>
          <a:lstStyle>
            <a:lvl1pPr>
              <a:defRPr/>
            </a:lvl1pPr>
          </a:lstStyle>
          <a:p>
            <a:pPr>
              <a:defRPr/>
            </a:pPr>
            <a:fld id="{F32FBB96-2CAF-4362-84E8-7C44026281F4}" type="slidenum">
              <a:rPr lang="en-US" altLang="en-US"/>
              <a:pPr>
                <a:defRPr/>
              </a:pPr>
              <a:t>‹#›</a:t>
            </a:fld>
            <a:endParaRPr lang="en-US" altLang="en-US" dirty="0"/>
          </a:p>
        </p:txBody>
      </p:sp>
    </p:spTree>
    <p:extLst>
      <p:ext uri="{BB962C8B-B14F-4D97-AF65-F5344CB8AC3E}">
        <p14:creationId xmlns:p14="http://schemas.microsoft.com/office/powerpoint/2010/main" val="171945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3B0C713-C718-4F6F-9A5E-B9ACE923D878}"/>
              </a:ext>
            </a:extLst>
          </p:cNvPr>
          <p:cNvSpPr>
            <a:spLocks noGrp="1"/>
          </p:cNvSpPr>
          <p:nvPr>
            <p:ph type="dt" sz="half" idx="10"/>
          </p:nvPr>
        </p:nvSpPr>
        <p:spPr>
          <a:ln/>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6D55F19-33E3-43DD-A16D-E7255A103E24}"/>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47F1BD-306A-4103-B9E7-05F17A4F30F2}"/>
              </a:ext>
            </a:extLst>
          </p:cNvPr>
          <p:cNvSpPr>
            <a:spLocks noGrp="1"/>
          </p:cNvSpPr>
          <p:nvPr>
            <p:ph type="sldNum" sz="quarter" idx="12"/>
          </p:nvPr>
        </p:nvSpPr>
        <p:spPr>
          <a:ln/>
        </p:spPr>
        <p:txBody>
          <a:bodyPr/>
          <a:lstStyle>
            <a:lvl1pPr>
              <a:defRPr/>
            </a:lvl1pPr>
          </a:lstStyle>
          <a:p>
            <a:pPr>
              <a:defRPr/>
            </a:pPr>
            <a:fld id="{761CD733-9455-4CFA-8FD5-E1E05E5B36B9}" type="slidenum">
              <a:rPr lang="en-US" altLang="en-US"/>
              <a:pPr>
                <a:defRPr/>
              </a:pPr>
              <a:t>‹#›</a:t>
            </a:fld>
            <a:endParaRPr lang="en-US" altLang="en-US" dirty="0"/>
          </a:p>
        </p:txBody>
      </p:sp>
    </p:spTree>
    <p:extLst>
      <p:ext uri="{BB962C8B-B14F-4D97-AF65-F5344CB8AC3E}">
        <p14:creationId xmlns:p14="http://schemas.microsoft.com/office/powerpoint/2010/main" val="221707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A7CBC6B6-6A9C-4D16-A76B-D6FE586BCA37}"/>
              </a:ext>
            </a:extLst>
          </p:cNvPr>
          <p:cNvSpPr>
            <a:spLocks noGrp="1"/>
          </p:cNvSpPr>
          <p:nvPr>
            <p:ph type="dt" sz="half" idx="10"/>
          </p:nvPr>
        </p:nvSpPr>
        <p:spPr>
          <a:ln/>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46AA322-D5EC-4ABD-BD33-EC5C84C28F2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9756A-EBDD-4B32-93C4-1B9A6E613D1E}"/>
              </a:ext>
            </a:extLst>
          </p:cNvPr>
          <p:cNvSpPr>
            <a:spLocks noGrp="1"/>
          </p:cNvSpPr>
          <p:nvPr>
            <p:ph type="sldNum" sz="quarter" idx="12"/>
          </p:nvPr>
        </p:nvSpPr>
        <p:spPr>
          <a:ln/>
        </p:spPr>
        <p:txBody>
          <a:bodyPr/>
          <a:lstStyle>
            <a:lvl1pPr>
              <a:defRPr/>
            </a:lvl1pPr>
          </a:lstStyle>
          <a:p>
            <a:pPr>
              <a:defRPr/>
            </a:pPr>
            <a:fld id="{2EDB0633-5B89-4012-8380-D90D98B698EC}" type="slidenum">
              <a:rPr lang="en-US" altLang="en-US"/>
              <a:pPr>
                <a:defRPr/>
              </a:pPr>
              <a:t>‹#›</a:t>
            </a:fld>
            <a:endParaRPr lang="en-US" altLang="en-US" dirty="0"/>
          </a:p>
        </p:txBody>
      </p:sp>
    </p:spTree>
    <p:extLst>
      <p:ext uri="{BB962C8B-B14F-4D97-AF65-F5344CB8AC3E}">
        <p14:creationId xmlns:p14="http://schemas.microsoft.com/office/powerpoint/2010/main" val="39493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7E6ADDD-3FBF-4B1E-93D2-9F428E5B0F0C}"/>
              </a:ext>
            </a:extLst>
          </p:cNvPr>
          <p:cNvSpPr>
            <a:spLocks noGrp="1"/>
          </p:cNvSpPr>
          <p:nvPr>
            <p:ph type="dt" sz="half" idx="10"/>
          </p:nvPr>
        </p:nvSpPr>
        <p:spPr/>
        <p:txBody>
          <a:bodyPr/>
          <a:lstStyle>
            <a:lvl1pPr>
              <a:defRPr/>
            </a:lvl1pPr>
          </a:lstStyle>
          <a:p>
            <a:pPr>
              <a:defRPr/>
            </a:pPr>
            <a:fld id="{5767CE11-5874-49D8-92C1-30075F73CB28}" type="datetimeFigureOut">
              <a:rPr lang="en-US"/>
              <a:pPr>
                <a:defRPr/>
              </a:pPr>
              <a:t>12/1/2022</a:t>
            </a:fld>
            <a:endParaRPr lang="en-US"/>
          </a:p>
        </p:txBody>
      </p:sp>
      <p:sp>
        <p:nvSpPr>
          <p:cNvPr id="3" name="Footer Placeholder 4">
            <a:extLst>
              <a:ext uri="{FF2B5EF4-FFF2-40B4-BE49-F238E27FC236}">
                <a16:creationId xmlns:a16="http://schemas.microsoft.com/office/drawing/2014/main" id="{563C4595-6613-468F-9CD1-5F61333959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3259AA4-FCBD-45D8-BB26-1747D091ED17}"/>
              </a:ext>
            </a:extLst>
          </p:cNvPr>
          <p:cNvSpPr>
            <a:spLocks noGrp="1"/>
          </p:cNvSpPr>
          <p:nvPr>
            <p:ph type="sldNum" sz="quarter" idx="12"/>
          </p:nvPr>
        </p:nvSpPr>
        <p:spPr/>
        <p:txBody>
          <a:bodyPr/>
          <a:lstStyle>
            <a:lvl1pPr>
              <a:defRPr smtClean="0"/>
            </a:lvl1pPr>
          </a:lstStyle>
          <a:p>
            <a:pPr>
              <a:defRPr/>
            </a:pPr>
            <a:fld id="{9756AE89-0BA9-4F43-AAE5-6BAEADCF4C39}" type="slidenum">
              <a:rPr lang="en-US" altLang="en-US"/>
              <a:pPr>
                <a:defRPr/>
              </a:pPr>
              <a:t>‹#›</a:t>
            </a:fld>
            <a:endParaRPr lang="en-US" altLang="en-US"/>
          </a:p>
        </p:txBody>
      </p:sp>
    </p:spTree>
    <p:extLst>
      <p:ext uri="{BB962C8B-B14F-4D97-AF65-F5344CB8AC3E}">
        <p14:creationId xmlns:p14="http://schemas.microsoft.com/office/powerpoint/2010/main" val="413828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52569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4EE40A-A78A-4D11-8CD6-D606E9B1E385}"/>
              </a:ext>
            </a:extLst>
          </p:cNvPr>
          <p:cNvSpPr>
            <a:spLocks noGrp="1"/>
          </p:cNvSpPr>
          <p:nvPr>
            <p:ph type="dt" sz="half" idx="10"/>
          </p:nvPr>
        </p:nvSpPr>
        <p:spPr>
          <a:ln/>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7C173A5-B0C7-4807-948A-034AE6087D23}"/>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2435986-04FE-449C-827F-85BE03B09DC0}"/>
              </a:ext>
            </a:extLst>
          </p:cNvPr>
          <p:cNvSpPr>
            <a:spLocks noGrp="1"/>
          </p:cNvSpPr>
          <p:nvPr>
            <p:ph type="sldNum" sz="quarter" idx="12"/>
          </p:nvPr>
        </p:nvSpPr>
        <p:spPr>
          <a:ln/>
        </p:spPr>
        <p:txBody>
          <a:bodyPr/>
          <a:lstStyle>
            <a:lvl1pPr>
              <a:defRPr/>
            </a:lvl1pPr>
          </a:lstStyle>
          <a:p>
            <a:pPr>
              <a:defRPr/>
            </a:pPr>
            <a:fld id="{CF84FDEC-11B3-4856-BCED-33CF9E9F1928}" type="slidenum">
              <a:rPr lang="en-US" altLang="en-US"/>
              <a:pPr>
                <a:defRPr/>
              </a:pPr>
              <a:t>‹#›</a:t>
            </a:fld>
            <a:endParaRPr lang="en-US" altLang="en-US" dirty="0"/>
          </a:p>
        </p:txBody>
      </p:sp>
    </p:spTree>
    <p:extLst>
      <p:ext uri="{BB962C8B-B14F-4D97-AF65-F5344CB8AC3E}">
        <p14:creationId xmlns:p14="http://schemas.microsoft.com/office/powerpoint/2010/main" val="1321918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4837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4">
            <a:extLst>
              <a:ext uri="{FF2B5EF4-FFF2-40B4-BE49-F238E27FC236}">
                <a16:creationId xmlns:a16="http://schemas.microsoft.com/office/drawing/2014/main" id="{F874D755-1183-40D3-B5A2-94754E8F1798}"/>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422" name="Rectangle 38">
            <a:extLst>
              <a:ext uri="{FF2B5EF4-FFF2-40B4-BE49-F238E27FC236}">
                <a16:creationId xmlns:a16="http://schemas.microsoft.com/office/drawing/2014/main" id="{0D32768F-A5EF-4C81-98F2-3561FB9B4C2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Date Placeholder 3">
            <a:extLst>
              <a:ext uri="{FF2B5EF4-FFF2-40B4-BE49-F238E27FC236}">
                <a16:creationId xmlns:a16="http://schemas.microsoft.com/office/drawing/2014/main" id="{0C5EB69E-4B1B-4251-B035-828539110E81}"/>
              </a:ext>
            </a:extLst>
          </p:cNvPr>
          <p:cNvSpPr>
            <a:spLocks noGrp="1"/>
          </p:cNvSpPr>
          <p:nvPr>
            <p:ph type="dt" sz="half" idx="2"/>
          </p:nvPr>
        </p:nvSpPr>
        <p:spPr bwMode="auto">
          <a:xfrm>
            <a:off x="1524000" y="6248400"/>
            <a:ext cx="2540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40" name="Footer Placeholder 4">
            <a:extLst>
              <a:ext uri="{FF2B5EF4-FFF2-40B4-BE49-F238E27FC236}">
                <a16:creationId xmlns:a16="http://schemas.microsoft.com/office/drawing/2014/main" id="{1FBB85C3-D141-494C-B040-FAFB5FBA4E31}"/>
              </a:ext>
            </a:extLst>
          </p:cNvPr>
          <p:cNvSpPr>
            <a:spLocks noGrp="1"/>
          </p:cNvSpPr>
          <p:nvPr>
            <p:ph type="ftr" sz="quarter" idx="3"/>
          </p:nvPr>
        </p:nvSpPr>
        <p:spPr bwMode="auto">
          <a:xfrm>
            <a:off x="4775200" y="6248400"/>
            <a:ext cx="38608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41" name="Slide Number Placeholder 5">
            <a:extLst>
              <a:ext uri="{FF2B5EF4-FFF2-40B4-BE49-F238E27FC236}">
                <a16:creationId xmlns:a16="http://schemas.microsoft.com/office/drawing/2014/main" id="{67D80AE9-DEA3-4EE7-86E0-76DE6F76F244}"/>
              </a:ext>
            </a:extLst>
          </p:cNvPr>
          <p:cNvSpPr>
            <a:spLocks noGrp="1"/>
          </p:cNvSpPr>
          <p:nvPr>
            <p:ph type="sldNum" sz="quarter" idx="4"/>
          </p:nvPr>
        </p:nvSpPr>
        <p:spPr bwMode="auto">
          <a:xfrm>
            <a:off x="9347200" y="6248400"/>
            <a:ext cx="2540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FA16C88E-948D-4B3E-91C5-437A0271C801}" type="slidenum">
              <a:rPr lang="en-US" altLang="en-US"/>
              <a:pPr>
                <a:defRPr/>
              </a:pPr>
              <a:t>‹#›</a:t>
            </a:fld>
            <a:endParaRPr lang="en-US" altLang="en-US" dirty="0"/>
          </a:p>
        </p:txBody>
      </p:sp>
    </p:spTree>
  </p:cSld>
  <p:clrMap bg1="dk2" tx1="lt1" bg2="dk1" tx2="lt2" accent1="accent1" accent2="accent2" accent3="accent3" accent4="accent4" accent5="accent5" accent6="accent6" hlink="hlink" folHlink="folHlink"/>
  <p:sldLayoutIdLst>
    <p:sldLayoutId id="2147483814" r:id="rId1"/>
    <p:sldLayoutId id="2147483810" r:id="rId2"/>
    <p:sldLayoutId id="2147483811" r:id="rId3"/>
    <p:sldLayoutId id="2147483812" r:id="rId4"/>
    <p:sldLayoutId id="2147483818" r:id="rId5"/>
    <p:sldLayoutId id="2147483819" r:id="rId6"/>
    <p:sldLayoutId id="2147483821" r:id="rId7"/>
    <p:sldLayoutId id="2147483822" r:id="rId8"/>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hyperlink" Target="https://www.efca.org/resources/document/efca-statement-faith" TargetMode="Externa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2.xml"/><Relationship Id="rId4" Type="http://schemas.openxmlformats.org/officeDocument/2006/relationships/image" Target="NULL"/><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ustomXml" Target="../ink/ink4.xml"/><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NUL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idx="4294967295"/>
          </p:nvPr>
        </p:nvSpPr>
        <p:spPr>
          <a:xfrm>
            <a:off x="609600" y="228600"/>
            <a:ext cx="10972800" cy="1905000"/>
          </a:xfrm>
        </p:spPr>
        <p:txBody>
          <a:bodyPr/>
          <a:lstStyle/>
          <a:p>
            <a:pPr algn="ctr"/>
            <a:r>
              <a:rPr lang="en-US" sz="4000" dirty="0"/>
              <a:t>THE IMPORTANCE OF PROPHECY </a:t>
            </a:r>
            <a:br>
              <a:rPr lang="en-US" sz="4000" dirty="0"/>
            </a:br>
            <a:r>
              <a:rPr lang="en-US" sz="4000" dirty="0"/>
              <a:t>TO THE BELIEVER’S WALK</a:t>
            </a:r>
            <a:br>
              <a:rPr lang="en-US" sz="4000" b="1" dirty="0"/>
            </a:br>
            <a:r>
              <a:rPr lang="en-US" sz="3600" dirty="0">
                <a:solidFill>
                  <a:srgbClr val="FFFFCC"/>
                </a:solidFill>
                <a:ea typeface="+mn-ea"/>
                <a:cs typeface="+mn-cs"/>
              </a:rPr>
              <a:t>2 Peter 3:3–15</a:t>
            </a:r>
            <a:endParaRPr lang="en-US" sz="4000" dirty="0">
              <a:solidFill>
                <a:srgbClr val="FFFFCC"/>
              </a:solidFill>
              <a:ea typeface="+mn-ea"/>
              <a:cs typeface="+mn-cs"/>
            </a:endParaRPr>
          </a:p>
        </p:txBody>
      </p:sp>
      <p:sp>
        <p:nvSpPr>
          <p:cNvPr id="4" name="Rectangle 7">
            <a:extLst>
              <a:ext uri="{FF2B5EF4-FFF2-40B4-BE49-F238E27FC236}">
                <a16:creationId xmlns:a16="http://schemas.microsoft.com/office/drawing/2014/main" id="{1B9DE844-3DF0-4D6F-A349-71B9CEE4F25A}"/>
              </a:ext>
            </a:extLst>
          </p:cNvPr>
          <p:cNvSpPr txBox="1">
            <a:spLocks noChangeArrowheads="1"/>
          </p:cNvSpPr>
          <p:nvPr/>
        </p:nvSpPr>
        <p:spPr bwMode="auto">
          <a:xfrm>
            <a:off x="571500" y="5638800"/>
            <a:ext cx="11049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None/>
            </a:pPr>
            <a:r>
              <a:rPr lang="en-US" altLang="en-US" sz="2400" kern="0" dirty="0"/>
              <a:t>Andrew Marshall Woods, Th.M., JD., PhD.</a:t>
            </a:r>
          </a:p>
          <a:p>
            <a:pPr marL="0" indent="0" algn="ctr" eaLnBrk="1" hangingPunct="1">
              <a:spcBef>
                <a:spcPts val="0"/>
              </a:spcBef>
              <a:buNone/>
            </a:pPr>
            <a:r>
              <a:rPr lang="en-US" altLang="en-US" sz="2400" kern="0" dirty="0"/>
              <a:t>Sr. Pastor, Sugar Land Bible Church </a:t>
            </a:r>
          </a:p>
          <a:p>
            <a:pPr marL="0" indent="0" algn="ctr" eaLnBrk="1" hangingPunct="1">
              <a:spcBef>
                <a:spcPts val="0"/>
              </a:spcBef>
              <a:buNone/>
            </a:pPr>
            <a:r>
              <a:rPr lang="en-US" altLang="en-US" sz="2400" kern="0" dirty="0">
                <a:solidFill>
                  <a:schemeClr val="tx1"/>
                </a:solidFill>
                <a:effectLst>
                  <a:outerShdw blurRad="38100" dist="38100" dir="2700000" algn="tl">
                    <a:srgbClr val="000000">
                      <a:alpha val="43137"/>
                    </a:srgbClr>
                  </a:outerShdw>
                </a:effectLst>
              </a:rPr>
              <a:t>President – Chafer Theological Seminary</a:t>
            </a:r>
            <a:endParaRPr lang="en-US" altLang="en-US" sz="2400" kern="0" dirty="0"/>
          </a:p>
        </p:txBody>
      </p:sp>
      <p:pic>
        <p:nvPicPr>
          <p:cNvPr id="3" name="Picture 2">
            <a:extLst>
              <a:ext uri="{FF2B5EF4-FFF2-40B4-BE49-F238E27FC236}">
                <a16:creationId xmlns:a16="http://schemas.microsoft.com/office/drawing/2014/main" id="{07FDCE4F-CCCB-4BCE-0C6C-478E997217F4}"/>
              </a:ext>
            </a:extLst>
          </p:cNvPr>
          <p:cNvPicPr>
            <a:picLocks noChangeAspect="1"/>
          </p:cNvPicPr>
          <p:nvPr/>
        </p:nvPicPr>
        <p:blipFill>
          <a:blip r:embed="rId2"/>
          <a:stretch>
            <a:fillRect/>
          </a:stretch>
        </p:blipFill>
        <p:spPr>
          <a:xfrm>
            <a:off x="4953000" y="2667000"/>
            <a:ext cx="2286000" cy="2286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14900" y="228600"/>
            <a:ext cx="2362200" cy="762000"/>
          </a:xfrm>
        </p:spPr>
        <p:txBody>
          <a:bodyPr/>
          <a:lstStyle/>
          <a:p>
            <a:pPr algn="ctr" eaLnBrk="1" hangingPunct="1"/>
            <a:r>
              <a:rPr lang="en-US" sz="4000" dirty="0">
                <a:effectLst>
                  <a:outerShdw blurRad="38100" dist="38100" dir="2700000" algn="tl">
                    <a:srgbClr val="000000">
                      <a:alpha val="43137"/>
                    </a:srgbClr>
                  </a:outerShdw>
                </a:effectLst>
              </a:rPr>
              <a:t>Structure</a:t>
            </a:r>
          </a:p>
        </p:txBody>
      </p:sp>
      <p:sp>
        <p:nvSpPr>
          <p:cNvPr id="12291" name="Rectangle 3"/>
          <p:cNvSpPr>
            <a:spLocks noGrp="1" noChangeArrowheads="1"/>
          </p:cNvSpPr>
          <p:nvPr>
            <p:ph type="body" idx="1"/>
          </p:nvPr>
        </p:nvSpPr>
        <p:spPr>
          <a:xfrm>
            <a:off x="2743200" y="2019300"/>
            <a:ext cx="8839200" cy="2819400"/>
          </a:xfrm>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1 – Call to maturity</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2 – Characteristics of false teachers</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2 Peter 3 – Doctrine of the false teachers</a:t>
            </a:r>
          </a:p>
        </p:txBody>
      </p:sp>
      <p:pic>
        <p:nvPicPr>
          <p:cNvPr id="28676" name="Picture 4" descr="j009634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43100"/>
            <a:ext cx="1355725" cy="2971800"/>
          </a:xfrm>
          <a:prstGeom prst="rect">
            <a:avLst/>
          </a:prstGeom>
          <a:noFill/>
          <a:ln w="9525">
            <a:noFill/>
            <a:miter lim="800000"/>
            <a:headEnd/>
            <a:tailEnd/>
          </a:ln>
        </p:spPr>
      </p:pic>
    </p:spTree>
    <p:extLst>
      <p:ext uri="{BB962C8B-B14F-4D97-AF65-F5344CB8AC3E}">
        <p14:creationId xmlns:p14="http://schemas.microsoft.com/office/powerpoint/2010/main" val="18951228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265FC1A-B29D-A121-0B51-4DFD665C30D1}"/>
              </a:ext>
            </a:extLst>
          </p:cNvPr>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D7D1111-EF85-7845-B13C-5594314182FB}"/>
              </a:ext>
            </a:extLst>
          </p:cNvPr>
          <p:cNvPicPr>
            <a:picLocks noChangeAspect="1"/>
          </p:cNvPicPr>
          <p:nvPr/>
        </p:nvPicPr>
        <p:blipFill>
          <a:blip r:embed="rId3"/>
          <a:stretch>
            <a:fillRect/>
          </a:stretch>
        </p:blipFill>
        <p:spPr>
          <a:xfrm>
            <a:off x="4732302" y="3000375"/>
            <a:ext cx="2727396" cy="1828800"/>
          </a:xfrm>
          <a:prstGeom prst="rect">
            <a:avLst/>
          </a:prstGeom>
          <a:ln>
            <a:solidFill>
              <a:schemeClr val="tx1"/>
            </a:solidFill>
          </a:ln>
        </p:spPr>
      </p:pic>
    </p:spTree>
    <p:extLst>
      <p:ext uri="{BB962C8B-B14F-4D97-AF65-F5344CB8AC3E}">
        <p14:creationId xmlns:p14="http://schemas.microsoft.com/office/powerpoint/2010/main" val="1319498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7305458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70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3DB1C-8DA1-4FA2-8F10-4EF8CE77E9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5276" y="211974"/>
            <a:ext cx="88614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40" name="Oval 7">
            <a:extLst>
              <a:ext uri="{FF2B5EF4-FFF2-40B4-BE49-F238E27FC236}">
                <a16:creationId xmlns:a16="http://schemas.microsoft.com/office/drawing/2014/main" id="{511F92C6-95F2-4289-9F7B-2B045C9E90A2}"/>
              </a:ext>
            </a:extLst>
          </p:cNvPr>
          <p:cNvSpPr>
            <a:spLocks noChangeArrowheads="1"/>
          </p:cNvSpPr>
          <p:nvPr/>
        </p:nvSpPr>
        <p:spPr bwMode="auto">
          <a:xfrm>
            <a:off x="6858000" y="1219200"/>
            <a:ext cx="3276600" cy="2057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eaLnBrk="1" hangingPunct="1">
              <a:spcBef>
                <a:spcPct val="0"/>
              </a:spcBef>
              <a:buClrTx/>
              <a:buSzTx/>
              <a:buFontTx/>
              <a:buNone/>
            </a:pPr>
            <a:endParaRPr lang="en-US" altLang="en-US" sz="2400"/>
          </a:p>
        </p:txBody>
      </p:sp>
    </p:spTree>
    <p:extLst>
      <p:ext uri="{BB962C8B-B14F-4D97-AF65-F5344CB8AC3E}">
        <p14:creationId xmlns:p14="http://schemas.microsoft.com/office/powerpoint/2010/main" val="1930818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C51B1-84F1-1570-9C3E-B7B3B68A4E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3"/>
          <p:cNvSpPr>
            <a:spLocks noGrp="1"/>
          </p:cNvSpPr>
          <p:nvPr>
            <p:ph type="body" idx="4294967295"/>
          </p:nvPr>
        </p:nvSpPr>
        <p:spPr>
          <a:xfrm>
            <a:off x="609600" y="0"/>
            <a:ext cx="10972800" cy="5181600"/>
          </a:xfrm>
        </p:spPr>
        <p:txBody>
          <a:bodyPr/>
          <a:lstStyle/>
          <a:p>
            <a:pPr marL="0" indent="0" algn="ctr">
              <a:spcBef>
                <a:spcPts val="0"/>
              </a:spcBef>
              <a:spcAft>
                <a:spcPts val="1200"/>
              </a:spcAft>
              <a:buNone/>
              <a:defRPr/>
            </a:pPr>
            <a:r>
              <a:rPr lang="en-US" sz="4000" kern="1200" dirty="0">
                <a:solidFill>
                  <a:schemeClr val="tx2"/>
                </a:solidFill>
                <a:effectLst>
                  <a:outerShdw blurRad="38100" dist="38100" dir="2700000" algn="tl">
                    <a:srgbClr val="000000">
                      <a:alpha val="43137"/>
                    </a:srgbClr>
                  </a:outerShdw>
                </a:effectLst>
                <a:ea typeface="+mj-ea"/>
                <a:cs typeface="+mj-cs"/>
              </a:rPr>
              <a:t>Acts 8:3-4; 11:19</a:t>
            </a:r>
          </a:p>
          <a:p>
            <a:pPr marL="0" indent="0" algn="just">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438400" y="228600"/>
            <a:ext cx="7315200" cy="914400"/>
          </a:xfrm>
        </p:spPr>
        <p:txBody>
          <a:bodyPr/>
          <a:lstStyle/>
          <a:p>
            <a:pPr algn="ctr"/>
            <a:r>
              <a:rPr lang="en-US" sz="4000" dirty="0">
                <a:effectLst>
                  <a:outerShdw blurRad="38100" dist="38100" dir="2700000" algn="tl">
                    <a:srgbClr val="000000">
                      <a:alpha val="43137"/>
                    </a:srgbClr>
                  </a:outerShdw>
                </a:effectLst>
              </a:rPr>
              <a:t>Regard the Grace of God (3:15)</a:t>
            </a:r>
          </a:p>
        </p:txBody>
      </p:sp>
      <p:sp>
        <p:nvSpPr>
          <p:cNvPr id="70659" name="Rectangle 3"/>
          <p:cNvSpPr>
            <a:spLocks noGrp="1" noChangeArrowheads="1"/>
          </p:cNvSpPr>
          <p:nvPr>
            <p:ph type="body" idx="4294967295"/>
          </p:nvPr>
        </p:nvSpPr>
        <p:spPr>
          <a:xfrm>
            <a:off x="1066800" y="1981200"/>
            <a:ext cx="8077200" cy="2895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3:9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Paul as an example of God’s grace</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 even used Paul to author Scripture</a:t>
            </a:r>
          </a:p>
        </p:txBody>
      </p:sp>
      <p:pic>
        <p:nvPicPr>
          <p:cNvPr id="7066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0" y="1920240"/>
            <a:ext cx="2011680" cy="301752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0DBB-C819-4D37-A0DD-EC97388EE450}"/>
              </a:ext>
            </a:extLst>
          </p:cNvPr>
          <p:cNvSpPr>
            <a:spLocks noGrp="1"/>
          </p:cNvSpPr>
          <p:nvPr>
            <p:ph type="title"/>
          </p:nvPr>
        </p:nvSpPr>
        <p:spPr>
          <a:xfrm>
            <a:off x="2209800" y="2857500"/>
            <a:ext cx="7772400" cy="1143000"/>
          </a:xfrm>
        </p:spPr>
        <p:txBody>
          <a:bodyPr/>
          <a:lstStyle/>
          <a:p>
            <a:pPr algn="ctr">
              <a:defRPr/>
            </a:pPr>
            <a:r>
              <a:rPr lang="en-US" sz="6000" dirty="0">
                <a:effectLst>
                  <a:outerShdw blurRad="38100" dist="38100" dir="2700000" algn="tl">
                    <a:srgbClr val="000000">
                      <a:alpha val="43137"/>
                    </a:srgbClr>
                  </a:outerShdw>
                </a:effectLst>
              </a:rPr>
              <a:t>CONCLUSION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6537786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00984CC-200B-7FFA-23B3-1942C3356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591" y="137160"/>
            <a:ext cx="4258818"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80188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E5B2A99-F5CE-4A60-96DE-005787002C6F}"/>
              </a:ext>
            </a:extLst>
          </p:cNvPr>
          <p:cNvSpPr>
            <a:spLocks noGrp="1" noChangeArrowheads="1"/>
          </p:cNvSpPr>
          <p:nvPr>
            <p:ph type="title"/>
          </p:nvPr>
        </p:nvSpPr>
        <p:spPr>
          <a:xfrm>
            <a:off x="2209800" y="228600"/>
            <a:ext cx="7772400" cy="914400"/>
          </a:xfrm>
        </p:spPr>
        <p:txBody>
          <a:bodyPr/>
          <a:lstStyle/>
          <a:p>
            <a:pPr algn="ctr" eaLnBrk="1" hangingPunct="1">
              <a:defRPr/>
            </a:pPr>
            <a:r>
              <a:rPr lang="en-US" altLang="en-US" sz="3600" dirty="0">
                <a:effectLst>
                  <a:outerShdw blurRad="38100" dist="38100" dir="2700000" algn="tl">
                    <a:srgbClr val="000000">
                      <a:alpha val="43137"/>
                    </a:srgbClr>
                  </a:outerShdw>
                </a:effectLst>
              </a:rPr>
              <a:t>MESSAGE</a:t>
            </a:r>
          </a:p>
        </p:txBody>
      </p:sp>
      <p:sp>
        <p:nvSpPr>
          <p:cNvPr id="13315" name="Rectangle 3">
            <a:extLst>
              <a:ext uri="{FF2B5EF4-FFF2-40B4-BE49-F238E27FC236}">
                <a16:creationId xmlns:a16="http://schemas.microsoft.com/office/drawing/2014/main" id="{EDBCA577-A645-4204-9E43-5C3213222CF2}"/>
              </a:ext>
            </a:extLst>
          </p:cNvPr>
          <p:cNvSpPr>
            <a:spLocks noGrp="1" noChangeArrowheads="1"/>
          </p:cNvSpPr>
          <p:nvPr>
            <p:ph sz="half" idx="1"/>
          </p:nvPr>
        </p:nvSpPr>
        <p:spPr>
          <a:xfrm>
            <a:off x="609600" y="1143000"/>
            <a:ext cx="10972800" cy="2667000"/>
          </a:xfrm>
        </p:spPr>
        <p:txBody>
          <a:bodyPr/>
          <a:lstStyle/>
          <a:p>
            <a:pPr marL="0" indent="0" algn="just" eaLnBrk="1" hangingPunct="1">
              <a:buNone/>
              <a:defRPr/>
            </a:pPr>
            <a:r>
              <a:rPr lang="en-US" sz="3200" dirty="0">
                <a:effectLst>
                  <a:outerShdw blurRad="38100" dist="38100" dir="2700000" algn="tl">
                    <a:srgbClr val="000000">
                      <a:alpha val="43137"/>
                    </a:srgbClr>
                  </a:outerShdw>
                </a:effectLst>
              </a:rPr>
              <a:t>Protection from the negative influence of the coming false teachers is accomplished through exhortation toward maturity and exposing the characteristics and doctrines of these coming false teachers.</a:t>
            </a:r>
          </a:p>
        </p:txBody>
      </p:sp>
      <p:pic>
        <p:nvPicPr>
          <p:cNvPr id="30724" name="Content Placeholder 4" descr="wolf teacher.jpg">
            <a:extLst>
              <a:ext uri="{FF2B5EF4-FFF2-40B4-BE49-F238E27FC236}">
                <a16:creationId xmlns:a16="http://schemas.microsoft.com/office/drawing/2014/main" id="{A62CAEE5-1AC3-4FAD-A6E8-2335186CC137}"/>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48898" y="3810000"/>
            <a:ext cx="2294207" cy="27432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3688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67171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t>Doctrine of False Teachers V.3-4</a:t>
            </a:r>
          </a:p>
        </p:txBody>
      </p:sp>
      <p:sp>
        <p:nvSpPr>
          <p:cNvPr id="2052" name="Rectangle 4"/>
          <p:cNvSpPr>
            <a:spLocks noGrp="1" noChangeArrowheads="1"/>
          </p:cNvSpPr>
          <p:nvPr>
            <p:ph type="body" sz="half" idx="4294967295"/>
          </p:nvPr>
        </p:nvSpPr>
        <p:spPr>
          <a:xfrm>
            <a:off x="1905000" y="2057400"/>
            <a:ext cx="4114800" cy="2743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Scoffing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Future tense</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7442" y="1593945"/>
            <a:ext cx="3761558" cy="36701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2209800" y="228600"/>
            <a:ext cx="7772400" cy="914400"/>
          </a:xfrm>
        </p:spPr>
        <p:txBody>
          <a:bodyPr/>
          <a:lstStyle/>
          <a:p>
            <a:pPr algn="ctr" eaLnBrk="1" hangingPunct="1"/>
            <a:r>
              <a:rPr lang="en-US" sz="4000" dirty="0"/>
              <a:t>Apostasy is A Massive NT Subject</a:t>
            </a:r>
          </a:p>
        </p:txBody>
      </p:sp>
      <p:sp>
        <p:nvSpPr>
          <p:cNvPr id="9219" name="Rectangle 3"/>
          <p:cNvSpPr>
            <a:spLocks noGrp="1" noChangeArrowheads="1"/>
          </p:cNvSpPr>
          <p:nvPr>
            <p:ph sz="half" idx="1"/>
          </p:nvPr>
        </p:nvSpPr>
        <p:spPr>
          <a:xfrm>
            <a:off x="609600" y="1371601"/>
            <a:ext cx="10972800" cy="4689476"/>
          </a:xfrm>
        </p:spPr>
        <p:txBody>
          <a:bodyPr/>
          <a:lstStyle/>
          <a:p>
            <a:pPr marL="457200" indent="-457200" eaLnBrk="1" hangingPunct="1">
              <a:spcBef>
                <a:spcPts val="0"/>
              </a:spcBef>
              <a:spcAft>
                <a:spcPts val="2400"/>
              </a:spcAft>
              <a:defRPr/>
            </a:pPr>
            <a:r>
              <a:rPr lang="en-US" sz="3200" b="1" u="sng" dirty="0">
                <a:solidFill>
                  <a:srgbClr val="FFFFCC"/>
                </a:solidFill>
              </a:rPr>
              <a:t>Gospels</a:t>
            </a:r>
            <a:r>
              <a:rPr lang="en-US" sz="3200" dirty="0"/>
              <a:t> (Matt 13)</a:t>
            </a:r>
          </a:p>
          <a:p>
            <a:pPr marL="457200" indent="-457200" eaLnBrk="1" hangingPunct="1">
              <a:spcBef>
                <a:spcPts val="0"/>
              </a:spcBef>
              <a:spcAft>
                <a:spcPts val="2400"/>
              </a:spcAft>
              <a:defRPr/>
            </a:pPr>
            <a:r>
              <a:rPr lang="en-US" sz="3200" b="1" u="sng" dirty="0">
                <a:solidFill>
                  <a:srgbClr val="FFFFCC"/>
                </a:solidFill>
              </a:rPr>
              <a:t>Early church</a:t>
            </a:r>
            <a:r>
              <a:rPr lang="en-US" sz="3200" dirty="0">
                <a:solidFill>
                  <a:srgbClr val="FFFFCC"/>
                </a:solidFill>
              </a:rPr>
              <a:t> </a:t>
            </a:r>
            <a:r>
              <a:rPr lang="en-US" sz="3200" dirty="0"/>
              <a:t>(Acts 20:29-31)</a:t>
            </a:r>
          </a:p>
          <a:p>
            <a:pPr marL="457200" indent="-457200" eaLnBrk="1" hangingPunct="1">
              <a:spcBef>
                <a:spcPts val="0"/>
              </a:spcBef>
              <a:spcAft>
                <a:spcPts val="2400"/>
              </a:spcAft>
              <a:defRPr/>
            </a:pPr>
            <a:r>
              <a:rPr lang="en-US" sz="3200" b="1" u="sng" dirty="0">
                <a:solidFill>
                  <a:srgbClr val="FFFFCC"/>
                </a:solidFill>
              </a:rPr>
              <a:t>Pauline letters</a:t>
            </a:r>
            <a:r>
              <a:rPr lang="en-US" sz="3200" dirty="0">
                <a:solidFill>
                  <a:srgbClr val="FFFFCC"/>
                </a:solidFill>
              </a:rPr>
              <a:t> </a:t>
            </a:r>
            <a:r>
              <a:rPr lang="en-US" sz="3200" dirty="0"/>
              <a:t>(Rom 16:17-18; Gal 1:6-9; 2 </a:t>
            </a:r>
            <a:r>
              <a:rPr lang="en-US" sz="3200" dirty="0" err="1"/>
              <a:t>Cor</a:t>
            </a:r>
            <a:r>
              <a:rPr lang="en-US" sz="3200" dirty="0"/>
              <a:t> 11:1-15; Philip 3:2, 18-19; Col 2:8; 1 Tim 4; 2 Tim 3</a:t>
            </a:r>
            <a:r>
              <a:rPr lang="en-US" sz="3200" dirty="0">
                <a:cs typeface="Arial" charset="0"/>
              </a:rPr>
              <a:t>–4; Titus 1:10)</a:t>
            </a:r>
            <a:r>
              <a:rPr lang="en-US" sz="3200" dirty="0"/>
              <a:t> </a:t>
            </a:r>
          </a:p>
          <a:p>
            <a:pPr marL="457200" indent="-457200" eaLnBrk="1" hangingPunct="1">
              <a:spcBef>
                <a:spcPts val="0"/>
              </a:spcBef>
              <a:spcAft>
                <a:spcPts val="2400"/>
              </a:spcAft>
              <a:defRPr/>
            </a:pPr>
            <a:r>
              <a:rPr lang="en-US" sz="3200" b="1" u="sng" dirty="0">
                <a:solidFill>
                  <a:srgbClr val="FFFFCC"/>
                </a:solidFill>
              </a:rPr>
              <a:t>General letters</a:t>
            </a:r>
            <a:r>
              <a:rPr lang="en-US" sz="3200" dirty="0">
                <a:solidFill>
                  <a:srgbClr val="FFFFCC"/>
                </a:solidFill>
              </a:rPr>
              <a:t> </a:t>
            </a:r>
            <a:r>
              <a:rPr lang="en-US" sz="3200" dirty="0"/>
              <a:t>(Heb 2:1-4; 2 Pet 2</a:t>
            </a:r>
            <a:r>
              <a:rPr lang="en-US" sz="3200" dirty="0">
                <a:cs typeface="Arial" charset="0"/>
              </a:rPr>
              <a:t>–3; Jude; 1 John 4:1-6)</a:t>
            </a:r>
            <a:endParaRPr lang="en-US" sz="3200" dirty="0"/>
          </a:p>
          <a:p>
            <a:pPr marL="457200" indent="-457200" eaLnBrk="1" hangingPunct="1">
              <a:spcBef>
                <a:spcPts val="0"/>
              </a:spcBef>
              <a:spcAft>
                <a:spcPts val="2400"/>
              </a:spcAft>
              <a:defRPr/>
            </a:pPr>
            <a:r>
              <a:rPr lang="en-US" sz="3200" b="1" u="sng" dirty="0">
                <a:solidFill>
                  <a:srgbClr val="FFFFCC"/>
                </a:solidFill>
              </a:rPr>
              <a:t>Revelation</a:t>
            </a:r>
            <a:r>
              <a:rPr lang="en-US" sz="3200" dirty="0"/>
              <a:t> (2</a:t>
            </a:r>
            <a:r>
              <a:rPr lang="en-US" sz="3200" dirty="0">
                <a:cs typeface="Arial" charset="0"/>
              </a:rPr>
              <a:t>–3)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228600"/>
            <a:ext cx="10363200" cy="1143000"/>
          </a:xfrm>
        </p:spPr>
        <p:txBody>
          <a:bodyPr/>
          <a:lstStyle/>
          <a:p>
            <a:pPr algn="ctr" eaLnBrk="1" hangingPunct="1"/>
            <a:r>
              <a:rPr lang="en-US" sz="4000" dirty="0"/>
              <a:t>Apostasy Impacts Every Major Doctrine</a:t>
            </a:r>
          </a:p>
        </p:txBody>
      </p:sp>
      <p:sp>
        <p:nvSpPr>
          <p:cNvPr id="10243" name="Rectangle 3"/>
          <p:cNvSpPr>
            <a:spLocks noGrp="1" noChangeArrowheads="1"/>
          </p:cNvSpPr>
          <p:nvPr>
            <p:ph sz="half" idx="1"/>
          </p:nvPr>
        </p:nvSpPr>
        <p:spPr>
          <a:xfrm>
            <a:off x="2895600" y="1371600"/>
            <a:ext cx="6400800" cy="5334000"/>
          </a:xfrm>
        </p:spPr>
        <p:txBody>
          <a:bodyPr/>
          <a:lstStyle/>
          <a:p>
            <a:pPr marL="457200" indent="-457200" eaLnBrk="1" hangingPunct="1">
              <a:spcBef>
                <a:spcPts val="0"/>
              </a:spcBef>
              <a:spcAft>
                <a:spcPts val="2000"/>
              </a:spcAft>
              <a:defRPr/>
            </a:pPr>
            <a:r>
              <a:rPr lang="en-US" sz="3200" dirty="0"/>
              <a:t>The faith (1 Tim 4:1)</a:t>
            </a:r>
          </a:p>
          <a:p>
            <a:pPr marL="457200" indent="-457200" eaLnBrk="1" hangingPunct="1">
              <a:spcBef>
                <a:spcPts val="0"/>
              </a:spcBef>
              <a:spcAft>
                <a:spcPts val="2000"/>
              </a:spcAft>
              <a:defRPr/>
            </a:pPr>
            <a:r>
              <a:rPr lang="en-US" sz="3200" dirty="0"/>
              <a:t>God (Jude 4)</a:t>
            </a:r>
          </a:p>
          <a:p>
            <a:pPr marL="457200" indent="-457200" eaLnBrk="1" hangingPunct="1">
              <a:spcBef>
                <a:spcPts val="0"/>
              </a:spcBef>
              <a:spcAft>
                <a:spcPts val="2000"/>
              </a:spcAft>
              <a:defRPr/>
            </a:pPr>
            <a:r>
              <a:rPr lang="en-US" sz="3200" dirty="0"/>
              <a:t>Christ and His death (2 Pet 2:1)</a:t>
            </a:r>
          </a:p>
          <a:p>
            <a:pPr marL="457200" indent="-457200" eaLnBrk="1" hangingPunct="1">
              <a:spcBef>
                <a:spcPts val="0"/>
              </a:spcBef>
              <a:spcAft>
                <a:spcPts val="2000"/>
              </a:spcAft>
              <a:defRPr/>
            </a:pPr>
            <a:r>
              <a:rPr lang="en-US" sz="3200" dirty="0"/>
              <a:t>Christ’s return (2 Pet 3:3-4)</a:t>
            </a:r>
          </a:p>
          <a:p>
            <a:pPr marL="457200" indent="-457200" eaLnBrk="1" hangingPunct="1">
              <a:spcBef>
                <a:spcPts val="0"/>
              </a:spcBef>
              <a:spcAft>
                <a:spcPts val="2000"/>
              </a:spcAft>
              <a:defRPr/>
            </a:pPr>
            <a:r>
              <a:rPr lang="en-US" sz="3200" dirty="0"/>
              <a:t>Sound doctrine (2 Tim 4:3-4)</a:t>
            </a:r>
          </a:p>
          <a:p>
            <a:pPr marL="457200" indent="-457200" eaLnBrk="1" hangingPunct="1">
              <a:spcBef>
                <a:spcPts val="0"/>
              </a:spcBef>
              <a:spcAft>
                <a:spcPts val="2000"/>
              </a:spcAft>
              <a:defRPr/>
            </a:pPr>
            <a:r>
              <a:rPr lang="en-US" sz="3200" dirty="0"/>
              <a:t>Resurrection (2 Tim 2:16-18)</a:t>
            </a:r>
          </a:p>
          <a:p>
            <a:pPr marL="457200" indent="-457200" eaLnBrk="1" hangingPunct="1">
              <a:spcBef>
                <a:spcPts val="0"/>
              </a:spcBef>
              <a:spcAft>
                <a:spcPts val="2000"/>
              </a:spcAft>
              <a:defRPr/>
            </a:pPr>
            <a:r>
              <a:rPr lang="en-US" sz="3200" dirty="0"/>
              <a:t>God as creator (2 Pet 3:5)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4294967295"/>
          </p:nvPr>
        </p:nvSpPr>
        <p:spPr>
          <a:xfrm>
            <a:off x="609600" y="1371600"/>
            <a:ext cx="10972800" cy="4495800"/>
          </a:xfrm>
        </p:spPr>
        <p:txBody>
          <a:bodyPr vert="horz" wrap="square" lIns="92075" tIns="46038" rIns="92075" bIns="46038" numCol="1" anchor="t" anchorCtr="0" compatLnSpc="1">
            <a:prstTxWarp prst="textNoShape">
              <a:avLst/>
            </a:prstTxWarp>
          </a:bodyPr>
          <a:lstStyle/>
          <a:p>
            <a:pPr marL="0" indent="0" algn="just" eaLnBrk="1" hangingPunct="1">
              <a:buNone/>
              <a:defRPr/>
            </a:pPr>
            <a:r>
              <a:rPr lang="en-US" dirty="0">
                <a:effectLst>
                  <a:outerShdw blurRad="38100" dist="38100" dir="2700000" algn="tl">
                    <a:srgbClr val="000000">
                      <a:alpha val="43137"/>
                    </a:srgbClr>
                  </a:outerShdw>
                </a:effectLst>
              </a:rPr>
              <a:t>“Papias...says that there will be a millennium after the resurrections of the dead, when the kingdom of Christ will be set up in material form on this earth. I suppose that he got these notions by a perverse reading of the apostolic accounts, not realizing that they had spoken mystically and symbolically. For he was </a:t>
            </a:r>
            <a:r>
              <a:rPr lang="en-US" b="1" u="sng" dirty="0">
                <a:solidFill>
                  <a:srgbClr val="FFFFCC"/>
                </a:solidFill>
                <a:effectLst>
                  <a:outerShdw blurRad="38100" dist="38100" dir="2700000" algn="tl">
                    <a:srgbClr val="000000">
                      <a:alpha val="43137"/>
                    </a:srgbClr>
                  </a:outerShdw>
                </a:effectLst>
              </a:rPr>
              <a:t>a man of very little intelligence, as is clear from his books</a:t>
            </a:r>
            <a:r>
              <a:rPr lang="en-US" dirty="0">
                <a:effectLst>
                  <a:outerShdw blurRad="38100" dist="38100" dir="2700000" algn="tl">
                    <a:srgbClr val="000000">
                      <a:alpha val="43137"/>
                    </a:srgbClr>
                  </a:outerShdw>
                </a:effectLst>
              </a:rPr>
              <a:t>. But he is responsible for the fact that so many Christian writers after him held the same opinion, relying on his antiquity, for instance </a:t>
            </a:r>
            <a:r>
              <a:rPr lang="en-US" dirty="0" err="1">
                <a:effectLst>
                  <a:outerShdw blurRad="38100" dist="38100" dir="2700000" algn="tl">
                    <a:srgbClr val="000000">
                      <a:alpha val="43137"/>
                    </a:srgbClr>
                  </a:outerShdw>
                </a:effectLst>
              </a:rPr>
              <a:t>Irenaeus</a:t>
            </a:r>
            <a:r>
              <a:rPr lang="en-US" dirty="0">
                <a:effectLst>
                  <a:outerShdw blurRad="38100" dist="38100" dir="2700000" algn="tl">
                    <a:srgbClr val="000000">
                      <a:alpha val="43137"/>
                    </a:srgbClr>
                  </a:outerShdw>
                </a:effectLst>
              </a:rPr>
              <a:t> and whoever else appears to have held the same views.”</a:t>
            </a:r>
          </a:p>
        </p:txBody>
      </p:sp>
      <p:sp>
        <p:nvSpPr>
          <p:cNvPr id="46083" name="TextBox 3"/>
          <p:cNvSpPr txBox="1">
            <a:spLocks noChangeArrowheads="1"/>
          </p:cNvSpPr>
          <p:nvPr/>
        </p:nvSpPr>
        <p:spPr bwMode="auto">
          <a:xfrm>
            <a:off x="4152900" y="228601"/>
            <a:ext cx="38862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rPr>
              <a:t>Eusebius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Ecclesiastical History</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3.39.12-13</a:t>
            </a:r>
          </a:p>
        </p:txBody>
      </p:sp>
      <p:pic>
        <p:nvPicPr>
          <p:cNvPr id="4608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10166"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9818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371600"/>
            <a:ext cx="10972800" cy="4376738"/>
          </a:xfrm>
        </p:spPr>
        <p:txBody>
          <a:bodyPr anchor="t"/>
          <a:lstStyle/>
          <a:p>
            <a:pPr algn="just" eaLnBrk="1" hangingPunct="1">
              <a:lnSpc>
                <a:spcPct val="100000"/>
              </a:lnSpc>
            </a:pPr>
            <a:r>
              <a:rPr lang="en-US" altLang="en-US" sz="3200" dirty="0">
                <a:solidFill>
                  <a:schemeClr val="tx1"/>
                </a:solidFill>
                <a:cs typeface="Calibri" panose="020F0502020204030204" pitchFamily="34" charset="0"/>
              </a:rPr>
              <a:t>“</a:t>
            </a:r>
            <a:r>
              <a:rPr lang="en-US" sz="3200" dirty="0">
                <a:solidFill>
                  <a:schemeClr val="tx1"/>
                </a:solidFill>
              </a:rPr>
              <a:t>How must we understand what the </a:t>
            </a:r>
            <a:r>
              <a:rPr lang="en-US" sz="3200" dirty="0" err="1">
                <a:solidFill>
                  <a:schemeClr val="tx1"/>
                </a:solidFill>
              </a:rPr>
              <a:t>Saviour</a:t>
            </a:r>
            <a:r>
              <a:rPr lang="en-US" sz="3200" dirty="0">
                <a:solidFill>
                  <a:schemeClr val="tx1"/>
                </a:solidFill>
              </a:rPr>
              <a:t> says in Matthew: ‘But I say to you, I will not drink again of this fruit of the vine until that day when I drink it new with you in the Kingdom of my Father’? (</a:t>
            </a:r>
            <a:r>
              <a:rPr lang="en-US" sz="3200" dirty="0" err="1">
                <a:solidFill>
                  <a:schemeClr val="tx1"/>
                </a:solidFill>
              </a:rPr>
              <a:t>Matth</a:t>
            </a:r>
            <a:r>
              <a:rPr lang="en-US" sz="3200" dirty="0">
                <a:solidFill>
                  <a:schemeClr val="tx1"/>
                </a:solidFill>
              </a:rPr>
              <a:t>. 26. 29). This passage is the origin of </a:t>
            </a:r>
            <a:r>
              <a:rPr lang="en-US" sz="3200" b="1" u="sng" dirty="0">
                <a:solidFill>
                  <a:srgbClr val="FFFFCC"/>
                </a:solidFill>
              </a:rPr>
              <a:t>a certain fable of a thousand years</a:t>
            </a:r>
            <a:r>
              <a:rPr lang="en-US" sz="3200" b="1" dirty="0">
                <a:solidFill>
                  <a:srgbClr val="FFFFCC"/>
                </a:solidFill>
              </a:rPr>
              <a:t>, </a:t>
            </a:r>
            <a:r>
              <a:rPr lang="en-US" sz="3200" dirty="0">
                <a:solidFill>
                  <a:schemeClr val="tx1"/>
                </a:solidFill>
              </a:rPr>
              <a:t>in which they say that Christ will reign in the flesh and will drink that wine which He has not drunk since that time until the end of the world…</a:t>
            </a:r>
            <a:r>
              <a:rPr lang="en-US" sz="3200" b="1" u="sng" dirty="0">
                <a:solidFill>
                  <a:srgbClr val="FFFFCC"/>
                </a:solidFill>
              </a:rPr>
              <a:t>For the kingdom of God isn’t food and drink</a:t>
            </a:r>
            <a:r>
              <a:rPr lang="en-US" sz="3200" b="1" dirty="0">
                <a:solidFill>
                  <a:schemeClr val="tx1"/>
                </a:solidFill>
              </a:rPr>
              <a:t>,</a:t>
            </a:r>
            <a:r>
              <a:rPr lang="en-US" sz="3200" b="1" dirty="0">
                <a:solidFill>
                  <a:srgbClr val="FFFFCC"/>
                </a:solidFill>
              </a:rPr>
              <a:t> </a:t>
            </a:r>
            <a:r>
              <a:rPr lang="en-US" sz="3200" dirty="0">
                <a:solidFill>
                  <a:schemeClr val="tx1"/>
                </a:solidFill>
              </a:rPr>
              <a:t>but justice, joy and peace in the Holy Spirit (Rom. 14. 17)</a:t>
            </a:r>
            <a:r>
              <a:rPr lang="en-US" altLang="en-US" sz="3200" dirty="0">
                <a:solidFill>
                  <a:schemeClr val="tx1"/>
                </a:solidFill>
                <a:cs typeface="Calibri" panose="020F0502020204030204" pitchFamily="34" charset="0"/>
              </a:rPr>
              <a:t>.” </a:t>
            </a:r>
          </a:p>
        </p:txBody>
      </p:sp>
      <p:sp>
        <p:nvSpPr>
          <p:cNvPr id="15363" name="Rectangle 3"/>
          <p:cNvSpPr>
            <a:spLocks noGrp="1" noChangeArrowheads="1"/>
          </p:cNvSpPr>
          <p:nvPr>
            <p:ph type="subTitle" sz="quarter" idx="4294967295"/>
          </p:nvPr>
        </p:nvSpPr>
        <p:spPr>
          <a:xfrm>
            <a:off x="2971800" y="228600"/>
            <a:ext cx="6248400" cy="1069975"/>
          </a:xfrm>
        </p:spPr>
        <p:txBody>
          <a:bodyPr/>
          <a:lstStyle/>
          <a:p>
            <a:pPr marL="0" indent="0" algn="ctr" eaLnBrk="1" hangingPunct="1">
              <a:buNone/>
              <a:defRPr/>
            </a:pPr>
            <a:r>
              <a:rPr lang="en-US" sz="4000" kern="1200" dirty="0">
                <a:solidFill>
                  <a:srgbClr val="00FFFF"/>
                </a:solidFill>
                <a:effectLst>
                  <a:outerShdw blurRad="38100" dist="38100" dir="2700000" algn="tl">
                    <a:srgbClr val="000000">
                      <a:alpha val="43137"/>
                    </a:srgbClr>
                  </a:outerShdw>
                </a:effectLst>
              </a:rPr>
              <a:t>Jerome</a:t>
            </a:r>
            <a:endParaRPr lang="en-US" sz="3600" kern="1200" dirty="0">
              <a:solidFill>
                <a:srgbClr val="00FFFF"/>
              </a:solidFill>
              <a:effectLst>
                <a:outerShdw blurRad="38100" dist="38100" dir="2700000" algn="tl">
                  <a:srgbClr val="000000">
                    <a:alpha val="43137"/>
                  </a:srgbClr>
                </a:outerShdw>
              </a:effectLst>
            </a:endParaRPr>
          </a:p>
          <a:p>
            <a:pPr marL="0" indent="0" algn="ctr" eaLnBrk="1" hangingPunct="1">
              <a:buNone/>
              <a:defRPr/>
            </a:pPr>
            <a:r>
              <a:rPr lang="en-US" sz="1600" dirty="0">
                <a:cs typeface="Calibri" panose="020F0502020204030204" pitchFamily="34" charset="0"/>
              </a:rPr>
              <a:t>http://www.tertullian.org/fathers/jerome_letter_120.htm</a:t>
            </a:r>
            <a:endParaRPr lang="en-US" sz="1600" b="1" u="sng" dirty="0">
              <a:solidFill>
                <a:srgbClr val="C00000"/>
              </a:solidFill>
              <a:ea typeface="+mj-ea"/>
              <a:cs typeface="+mj-cs"/>
            </a:endParaRPr>
          </a:p>
        </p:txBody>
      </p:sp>
      <p:pic>
        <p:nvPicPr>
          <p:cNvPr id="3994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47125"/>
            <a:ext cx="871629"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800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442622"/>
            <a:ext cx="10972800" cy="4862870"/>
          </a:xfrm>
          <a:prstGeom prst="rect">
            <a:avLst/>
          </a:prstGeom>
        </p:spPr>
        <p:txBody>
          <a:bodyPr wrap="square">
            <a:spAutoFit/>
          </a:bodyPr>
          <a:lstStyle/>
          <a:p>
            <a:pPr algn="just"/>
            <a:r>
              <a:rPr lang="en-US" sz="3100" dirty="0">
                <a:latin typeface="Calibri" panose="020F0502020204030204" pitchFamily="34" charset="0"/>
                <a:cs typeface="Calibri" panose="020F0502020204030204" pitchFamily="34" charset="0"/>
              </a:rPr>
              <a:t>“</a:t>
            </a:r>
            <a:r>
              <a:rPr lang="en-US" sz="3100" dirty="0">
                <a:latin typeface="Calibri" panose="020F0502020204030204" pitchFamily="34" charset="0"/>
              </a:rPr>
              <a:t>And this opinion would not be objectionable, if it were believed that the joys of the saints in that Sabbath shall be spiritual, and consequent on the presence of God; for I myself, too, once held this opinion. </a:t>
            </a:r>
            <a:r>
              <a:rPr lang="en-US" sz="3100" b="1" u="sng" dirty="0">
                <a:solidFill>
                  <a:srgbClr val="FFFFCC"/>
                </a:solidFill>
                <a:latin typeface="Calibri" panose="020F0502020204030204" pitchFamily="34" charset="0"/>
              </a:rPr>
              <a:t>But, as they assert that those who then rise again shall enjoy the leisure of immoderate carnal banquets, furnished with an amount of meat and drink such as not only to shock the feeling of the temperate, but even to surpass the measure of credulity itself, such assertions can be believed only by the carnal</a:t>
            </a:r>
            <a:r>
              <a:rPr lang="en-US" sz="3100" dirty="0">
                <a:latin typeface="Calibri" panose="020F0502020204030204" pitchFamily="34" charset="0"/>
              </a:rPr>
              <a:t>. They who do believe them are called by the spiritual Chiliasts, which we may literally reproduce by the name Millenarians</a:t>
            </a:r>
            <a:r>
              <a:rPr lang="en-US" sz="3100" dirty="0">
                <a:latin typeface="Calibri" panose="020F0502020204030204" pitchFamily="34" charset="0"/>
                <a:cs typeface="Calibri" panose="020F0502020204030204" pitchFamily="34" charset="0"/>
              </a:rPr>
              <a:t>.”</a:t>
            </a:r>
          </a:p>
        </p:txBody>
      </p:sp>
      <p:sp>
        <p:nvSpPr>
          <p:cNvPr id="3" name="Rectangle 2"/>
          <p:cNvSpPr/>
          <p:nvPr/>
        </p:nvSpPr>
        <p:spPr>
          <a:xfrm>
            <a:off x="3924300" y="232083"/>
            <a:ext cx="4343400" cy="1277273"/>
          </a:xfrm>
          <a:prstGeom prst="rect">
            <a:avLst/>
          </a:prstGeom>
        </p:spPr>
        <p:txBody>
          <a:bodyPr wrap="square">
            <a:spAutoFit/>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Augustine</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600" i="1" dirty="0">
                <a:solidFill>
                  <a:srgbClr val="FFFFFF"/>
                </a:solidFill>
                <a:latin typeface="Calibri" panose="020F0502020204030204" pitchFamily="34" charset="0"/>
              </a:rPr>
              <a:t>The City of God</a:t>
            </a:r>
            <a:r>
              <a:rPr lang="en-US" sz="1600" dirty="0">
                <a:solidFill>
                  <a:srgbClr val="FFFFFF"/>
                </a:solidFill>
                <a:latin typeface="Calibri" panose="020F0502020204030204" pitchFamily="34" charset="0"/>
              </a:rPr>
              <a:t>, trans., Marcus </a:t>
            </a:r>
            <a:r>
              <a:rPr lang="en-US" sz="1600" dirty="0" err="1">
                <a:solidFill>
                  <a:srgbClr val="FFFFFF"/>
                </a:solidFill>
                <a:latin typeface="Calibri" panose="020F0502020204030204" pitchFamily="34" charset="0"/>
              </a:rPr>
              <a:t>Dods</a:t>
            </a:r>
            <a:r>
              <a:rPr lang="en-US" sz="1600" dirty="0">
                <a:solidFill>
                  <a:srgbClr val="FFFFFF"/>
                </a:solidFill>
                <a:latin typeface="Calibri" panose="020F0502020204030204" pitchFamily="34" charset="0"/>
              </a:rPr>
              <a:t> (NY: Random House, 1950), Book XX, chap. 7, p. 719.</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67CE5F0-04AA-E1F6-FBEC-DF67CEEDFC59}"/>
              </a:ext>
            </a:extLst>
          </p:cNvPr>
          <p:cNvPicPr>
            <a:picLocks noChangeAspect="1"/>
          </p:cNvPicPr>
          <p:nvPr/>
        </p:nvPicPr>
        <p:blipFill>
          <a:blip r:embed="rId2"/>
          <a:stretch>
            <a:fillRect/>
          </a:stretch>
        </p:blipFill>
        <p:spPr>
          <a:xfrm>
            <a:off x="648092" y="76200"/>
            <a:ext cx="868209" cy="1097280"/>
          </a:xfrm>
          <a:prstGeom prst="rect">
            <a:avLst/>
          </a:prstGeom>
        </p:spPr>
      </p:pic>
    </p:spTree>
    <p:extLst>
      <p:ext uri="{BB962C8B-B14F-4D97-AF65-F5344CB8AC3E}">
        <p14:creationId xmlns:p14="http://schemas.microsoft.com/office/powerpoint/2010/main" val="325893666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2247900" y="228600"/>
            <a:ext cx="7696200" cy="914400"/>
          </a:xfrm>
        </p:spPr>
        <p:txBody>
          <a:bodyPr/>
          <a:lstStyle/>
          <a:p>
            <a:pPr algn="ctr"/>
            <a:r>
              <a:rPr lang="en-US" sz="4000" dirty="0">
                <a:effectLst>
                  <a:outerShdw blurRad="38100" dist="38100" dir="2700000" algn="tl">
                    <a:srgbClr val="000000">
                      <a:alpha val="43137"/>
                    </a:srgbClr>
                  </a:outerShdw>
                </a:effectLst>
              </a:rPr>
              <a:t>FALSE TEACHERS </a:t>
            </a:r>
            <a:r>
              <a:rPr lang="en-US" dirty="0">
                <a:effectLst>
                  <a:outerShdw blurRad="38100" dist="38100" dir="2700000" algn="tl">
                    <a:srgbClr val="000000">
                      <a:alpha val="43137"/>
                    </a:srgbClr>
                  </a:outerShdw>
                </a:effectLst>
              </a:rPr>
              <a:t>ARE COMING!</a:t>
            </a:r>
            <a:endParaRPr lang="en-US" sz="6600" dirty="0">
              <a:effectLst>
                <a:outerShdw blurRad="38100" dist="38100" dir="2700000" algn="tl">
                  <a:srgbClr val="000000">
                    <a:alpha val="43137"/>
                  </a:srgbClr>
                </a:outerShdw>
              </a:effectLst>
            </a:endParaRPr>
          </a:p>
        </p:txBody>
      </p:sp>
      <p:sp>
        <p:nvSpPr>
          <p:cNvPr id="25603" name="Rectangle 3"/>
          <p:cNvSpPr>
            <a:spLocks noGrp="1" noChangeArrowheads="1"/>
          </p:cNvSpPr>
          <p:nvPr>
            <p:ph type="body" sz="half" idx="4294967295"/>
          </p:nvPr>
        </p:nvSpPr>
        <p:spPr>
          <a:xfrm>
            <a:off x="1943100" y="1592784"/>
            <a:ext cx="8305800" cy="3200400"/>
          </a:xfrm>
          <a:noFill/>
        </p:spPr>
        <p:txBody>
          <a:bodyPr/>
          <a:lstStyle/>
          <a:p>
            <a:pPr>
              <a:spcBef>
                <a:spcPts val="0"/>
              </a:spcBef>
              <a:spcAft>
                <a:spcPts val="3600"/>
              </a:spcAft>
              <a:buFont typeface="Wingdings" pitchFamily="2" charset="2"/>
              <a:buNone/>
            </a:pPr>
            <a:r>
              <a:rPr lang="en-US" sz="3600" dirty="0">
                <a:effectLst>
                  <a:outerShdw blurRad="38100" dist="38100" dir="2700000" algn="tl">
                    <a:srgbClr val="000000">
                      <a:alpha val="43137"/>
                    </a:srgbClr>
                  </a:outerShdw>
                </a:effectLst>
              </a:rPr>
              <a:t>Heresies of Gnostics:</a:t>
            </a:r>
          </a:p>
          <a:p>
            <a:pPr marL="461963" indent="-461963">
              <a:spcBef>
                <a:spcPts val="0"/>
              </a:spcBef>
              <a:spcAft>
                <a:spcPts val="3600"/>
              </a:spcAft>
            </a:pPr>
            <a:r>
              <a:rPr lang="en-US" sz="3600" dirty="0">
                <a:effectLst>
                  <a:outerShdw blurRad="38100" dist="38100" dir="2700000" algn="tl">
                    <a:srgbClr val="000000">
                      <a:alpha val="43137"/>
                    </a:srgbClr>
                  </a:outerShdw>
                </a:effectLst>
              </a:rPr>
              <a:t>Salvation via special knowledge “</a:t>
            </a:r>
            <a:r>
              <a:rPr lang="en-US" sz="3600" i="1" dirty="0">
                <a:effectLst>
                  <a:outerShdw blurRad="38100" dist="38100" dir="2700000" algn="tl">
                    <a:srgbClr val="000000">
                      <a:alpha val="43137"/>
                    </a:srgbClr>
                  </a:outerShdw>
                </a:effectLst>
              </a:rPr>
              <a:t>gnosis”</a:t>
            </a:r>
          </a:p>
          <a:p>
            <a:pPr marL="461963" indent="-461963">
              <a:spcBef>
                <a:spcPts val="0"/>
              </a:spcBef>
              <a:spcAft>
                <a:spcPts val="3600"/>
              </a:spcAft>
            </a:pPr>
            <a:r>
              <a:rPr lang="en-US" sz="3600" dirty="0">
                <a:effectLst>
                  <a:outerShdw blurRad="38100" dist="38100" dir="2700000" algn="tl">
                    <a:srgbClr val="000000">
                      <a:alpha val="43137"/>
                    </a:srgbClr>
                  </a:outerShdw>
                </a:effectLst>
              </a:rPr>
              <a:t>License (indulgence)</a:t>
            </a:r>
          </a:p>
        </p:txBody>
      </p:sp>
      <p:pic>
        <p:nvPicPr>
          <p:cNvPr id="25604" name="Picture 4" descr="AG00526_"/>
          <p:cNvPicPr>
            <a:picLocks noGrp="1" noChangeAspect="1" noChangeArrowheads="1" noCrop="1"/>
          </p:cNvPicPr>
          <p:nvPr>
            <p:ph type="clipArt" sz="half" idx="4294967295"/>
          </p:nvPr>
        </p:nvPicPr>
        <p:blipFill>
          <a:blip r:embed="rId2" cstate="print"/>
          <a:srcRect/>
          <a:stretch>
            <a:fillRect/>
          </a:stretch>
        </p:blipFill>
        <p:spPr>
          <a:xfrm>
            <a:off x="7772400" y="3581400"/>
            <a:ext cx="2725783" cy="236696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2800350" y="228600"/>
            <a:ext cx="6591300" cy="1219200"/>
          </a:xfrm>
        </p:spPr>
        <p:txBody>
          <a:bodyPr/>
          <a:lstStyle/>
          <a:p>
            <a:pPr algn="ctr" eaLnBrk="1" hangingPunct="1">
              <a:defRPr/>
            </a:pPr>
            <a:r>
              <a:rPr lang="en-US" sz="4000" kern="1200" dirty="0">
                <a:effectLst>
                  <a:outerShdw blurRad="38100" dist="38100" dir="2700000" algn="tl">
                    <a:srgbClr val="000000">
                      <a:alpha val="43137"/>
                    </a:srgbClr>
                  </a:outerShdw>
                </a:effectLst>
                <a:cs typeface="Calibri" panose="020F0502020204030204" pitchFamily="34" charset="0"/>
              </a:rPr>
              <a:t>Dr. John Walvoord</a:t>
            </a:r>
            <a:br>
              <a:rPr lang="en-US" sz="2800" dirty="0"/>
            </a:br>
            <a:r>
              <a:rPr lang="en-US" sz="2000" dirty="0">
                <a:solidFill>
                  <a:schemeClr val="tx1"/>
                </a:solidFill>
              </a:rPr>
              <a:t>"An Interview: Dr. John Walvoord Looks at Dallas Seminary," </a:t>
            </a:r>
            <a:r>
              <a:rPr lang="en-US" sz="2000" i="1" dirty="0">
                <a:solidFill>
                  <a:schemeClr val="tx1"/>
                </a:solidFill>
              </a:rPr>
              <a:t>Dallas Connection</a:t>
            </a:r>
            <a:r>
              <a:rPr lang="en-US" sz="2000" dirty="0">
                <a:solidFill>
                  <a:schemeClr val="tx1"/>
                </a:solidFill>
              </a:rPr>
              <a:t> (Winter 1994, Vol. 1, No. 3), p. 4.</a:t>
            </a:r>
            <a:endParaRPr lang="en-US" sz="2800" dirty="0">
              <a:solidFill>
                <a:schemeClr val="tx1"/>
              </a:solidFill>
            </a:endParaRPr>
          </a:p>
        </p:txBody>
      </p:sp>
      <p:sp>
        <p:nvSpPr>
          <p:cNvPr id="104451" name="Rectangle 3"/>
          <p:cNvSpPr>
            <a:spLocks noGrp="1" noChangeArrowheads="1"/>
          </p:cNvSpPr>
          <p:nvPr>
            <p:ph type="body" idx="1"/>
          </p:nvPr>
        </p:nvSpPr>
        <p:spPr>
          <a:xfrm>
            <a:off x="598170" y="2057400"/>
            <a:ext cx="10995660" cy="3581400"/>
          </a:xfrm>
        </p:spPr>
        <p:txBody>
          <a:bodyPr/>
          <a:lstStyle/>
          <a:p>
            <a:pPr marL="0" indent="0" algn="just" eaLnBrk="1" hangingPunct="1">
              <a:buNone/>
              <a:defRPr/>
            </a:pPr>
            <a:r>
              <a:rPr lang="en-US" sz="3600" dirty="0"/>
              <a:t>In 1994, "What do you predict will be the most significant theological issues over the next ten years?" He responded, "The hermeneutical problem of not interpreting the Bible literally, especially the prophetic areas. The church today is engulfed in the idea that one cannot interpret prophecy literally.”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799" y="76200"/>
            <a:ext cx="1097280" cy="1097280"/>
          </a:xfrm>
          <a:prstGeom prst="rect">
            <a:avLst/>
          </a:prstGeom>
          <a:ln>
            <a:solidFill>
              <a:schemeClr val="tx1"/>
            </a:solidFill>
          </a:ln>
        </p:spPr>
      </p:pic>
    </p:spTree>
    <p:extLst>
      <p:ext uri="{BB962C8B-B14F-4D97-AF65-F5344CB8AC3E}">
        <p14:creationId xmlns:p14="http://schemas.microsoft.com/office/powerpoint/2010/main" val="1569618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4114800"/>
          </a:xfrm>
        </p:spPr>
        <p:txBody>
          <a:bodyPr/>
          <a:lstStyle/>
          <a:p>
            <a:pPr marL="0" indent="0" algn="just">
              <a:spcBef>
                <a:spcPts val="0"/>
              </a:spcBef>
              <a:buNone/>
            </a:pPr>
            <a:r>
              <a:rPr lang="en-US" sz="3400" dirty="0">
                <a:effectLst>
                  <a:outerShdw blurRad="38100" dist="38100" dir="2700000" algn="tl">
                    <a:srgbClr val="000000">
                      <a:alpha val="43137"/>
                    </a:srgbClr>
                  </a:outerShdw>
                </a:effectLst>
              </a:rPr>
              <a:t>“</a:t>
            </a:r>
            <a:r>
              <a:rPr lang="en-US" sz="3400" dirty="0">
                <a:effectLst/>
              </a:rPr>
              <a:t>The denomination drops end times doctrine from its statement of faith in a move to ‘major on the majors’ and ‘minor on the minors.’ The Evangelical Free Church of America (EFCA) changed its position on end times theology, voting this summer to drop the word ‘premillennial’ from the denomination’s </a:t>
            </a:r>
            <a:r>
              <a:rPr lang="en-US" sz="3400" b="1" dirty="0">
                <a:solidFill>
                  <a:srgbClr val="FFFFCC"/>
                </a:solidFill>
                <a:effectLst/>
                <a:hlinkClick r:id="rId2">
                  <a:extLst>
                    <a:ext uri="{A12FA001-AC4F-418D-AE19-62706E023703}">
                      <ahyp:hlinkClr xmlns:ahyp="http://schemas.microsoft.com/office/drawing/2018/hyperlinkcolor" val="tx"/>
                    </a:ext>
                  </a:extLst>
                </a:hlinkClick>
              </a:rPr>
              <a:t>statement of faith</a:t>
            </a:r>
            <a:r>
              <a:rPr lang="en-US" sz="3400" dirty="0">
                <a:effectLst>
                  <a:outerShdw blurRad="38100" dist="38100" dir="2700000" algn="tl">
                    <a:srgbClr val="000000">
                      <a:alpha val="43137"/>
                    </a:srgbClr>
                  </a:outerShdw>
                </a:effectLst>
              </a:rPr>
              <a:t>… </a:t>
            </a:r>
            <a:r>
              <a:rPr lang="en-US" sz="3400" dirty="0">
                <a:effectLst/>
              </a:rPr>
              <a:t>Premillennialism has been a ‘denominational distinctive’ for the EFCA, according to the document, but shouldn’t be overemphasized.”</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762000" y="228600"/>
            <a:ext cx="10668000" cy="1031051"/>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“EFCA Now Considers Premillennialism a Non-Essential,” </a:t>
            </a:r>
          </a:p>
          <a:p>
            <a:pPr algn="ctr"/>
            <a:r>
              <a:rPr lang="en-US" sz="2000" dirty="0">
                <a:latin typeface="Calibri" panose="020F0502020204030204" pitchFamily="34" charset="0"/>
                <a:cs typeface="Calibri" panose="020F0502020204030204" pitchFamily="34" charset="0"/>
              </a:rPr>
              <a:t>by</a:t>
            </a:r>
            <a:r>
              <a:rPr lang="en-US" sz="2000" b="1" cap="all"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Daniel Silliman, Christianity Today, 8/23/19</a:t>
            </a:r>
          </a:p>
        </p:txBody>
      </p:sp>
      <p:pic>
        <p:nvPicPr>
          <p:cNvPr id="3" name="Picture 2">
            <a:extLst>
              <a:ext uri="{FF2B5EF4-FFF2-40B4-BE49-F238E27FC236}">
                <a16:creationId xmlns:a16="http://schemas.microsoft.com/office/drawing/2014/main" id="{B3C8A841-1858-4290-B18C-8D46838C12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037788" y="5715000"/>
            <a:ext cx="4116424" cy="914400"/>
          </a:xfrm>
          <a:prstGeom prst="rect">
            <a:avLst/>
          </a:prstGeom>
        </p:spPr>
      </p:pic>
    </p:spTree>
    <p:extLst>
      <p:ext uri="{BB962C8B-B14F-4D97-AF65-F5344CB8AC3E}">
        <p14:creationId xmlns:p14="http://schemas.microsoft.com/office/powerpoint/2010/main" val="2172697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1"/>
            <a:ext cx="10972800" cy="51816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“When the disciples wanted to talk about prophecy, Jesus quickly switched the conversation to </a:t>
            </a:r>
            <a:r>
              <a:rPr lang="en-US" sz="2900" b="1" u="sng" dirty="0">
                <a:solidFill>
                  <a:srgbClr val="FFFFCC"/>
                </a:solidFill>
                <a:effectLst>
                  <a:outerShdw blurRad="38100" dist="38100" dir="2700000" algn="tl">
                    <a:srgbClr val="000000">
                      <a:alpha val="43137"/>
                    </a:srgbClr>
                  </a:outerShdw>
                </a:effectLst>
              </a:rPr>
              <a:t>evangelism</a:t>
            </a:r>
            <a:r>
              <a:rPr lang="en-US" sz="2900" dirty="0">
                <a:effectLst>
                  <a:outerShdw blurRad="38100" dist="38100" dir="2700000" algn="tl">
                    <a:srgbClr val="000000">
                      <a:alpha val="43137"/>
                    </a:srgbClr>
                  </a:outerShdw>
                </a:effectLst>
              </a:rPr>
              <a:t>. He wanted them to concentrate on their mission in the world. He said in essence, ‘</a:t>
            </a:r>
            <a:r>
              <a:rPr lang="en-US" sz="2900" b="1" u="sng" dirty="0">
                <a:solidFill>
                  <a:srgbClr val="FFFFCC"/>
                </a:solidFill>
                <a:effectLst>
                  <a:outerShdw blurRad="38100" dist="38100" dir="2700000" algn="tl">
                    <a:srgbClr val="000000">
                      <a:alpha val="43137"/>
                    </a:srgbClr>
                  </a:outerShdw>
                </a:effectLst>
              </a:rPr>
              <a:t>The details of my return are none of your business</a:t>
            </a:r>
            <a:r>
              <a:rPr lang="en-US" sz="2900" dirty="0">
                <a:effectLst>
                  <a:outerShdw blurRad="38100" dist="38100" dir="2700000" algn="tl">
                    <a:srgbClr val="000000">
                      <a:alpha val="43137"/>
                    </a:srgbClr>
                  </a:outerShdw>
                </a:effectLst>
              </a:rPr>
              <a:t>. What is your business is the mission I have given you. Focus on that!’ If you want Jesus to come back sooner, focus on fulfilling your mission, not figuring out prophecy. </a:t>
            </a:r>
            <a:r>
              <a:rPr lang="en-US" sz="2900" b="1" u="sng" dirty="0">
                <a:solidFill>
                  <a:srgbClr val="FFFFCC"/>
                </a:solidFill>
                <a:effectLst>
                  <a:outerShdw blurRad="38100" dist="38100" dir="2700000" algn="tl">
                    <a:srgbClr val="000000">
                      <a:alpha val="43137"/>
                    </a:srgbClr>
                  </a:outerShdw>
                </a:effectLst>
              </a:rPr>
              <a:t>Speculating on the exact timing of Christ’s return</a:t>
            </a:r>
            <a:r>
              <a:rPr lang="en-US" sz="2900" dirty="0">
                <a:effectLst>
                  <a:outerShdw blurRad="38100" dist="38100" dir="2700000" algn="tl">
                    <a:srgbClr val="000000">
                      <a:alpha val="43137"/>
                    </a:srgbClr>
                  </a:outerShdw>
                </a:effectLst>
              </a:rPr>
              <a:t> is futile, because Jesus said, ‘No one knows about that day or hour, not even the angels in heaven, nor the Son, but only the Father.’ Since Jesus said He didn’t know the day or hour, why should you try to figure it out? What we do know for sure is this: Jesus will not return until everyone God wants to hear the Good News has heard it.”</a:t>
            </a:r>
          </a:p>
        </p:txBody>
      </p:sp>
      <p:sp>
        <p:nvSpPr>
          <p:cNvPr id="80900" name="Text Box 4"/>
          <p:cNvSpPr txBox="1">
            <a:spLocks noChangeArrowheads="1"/>
          </p:cNvSpPr>
          <p:nvPr/>
        </p:nvSpPr>
        <p:spPr bwMode="auto">
          <a:xfrm>
            <a:off x="3886200" y="228600"/>
            <a:ext cx="423214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105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1371600"/>
            <a:ext cx="10972800" cy="5105400"/>
          </a:xfrm>
        </p:spPr>
        <p:txBody>
          <a:bodyPr/>
          <a:lstStyle/>
          <a:p>
            <a:pPr marL="0" indent="0" algn="just" eaLnBrk="1" hangingPunct="1">
              <a:lnSpc>
                <a:spcPct val="100000"/>
              </a:lnSpc>
              <a:buNone/>
              <a:defRPr/>
            </a:pPr>
            <a:r>
              <a:rPr lang="en-US" sz="2900" dirty="0">
                <a:effectLst>
                  <a:outerShdw blurRad="38100" dist="38100" dir="2700000" algn="tl">
                    <a:srgbClr val="000000">
                      <a:alpha val="43137"/>
                    </a:srgbClr>
                  </a:outerShdw>
                </a:effectLst>
              </a:rPr>
              <a:t>“Jesus said, ‘The Good News about God’s kingdom will be preached in all the world, to every nation. Then the end will come.’ If you want Jesus to come back sooner, focus on fulfilling your mission, not figuring out prophecy. It is easy to get </a:t>
            </a:r>
            <a:r>
              <a:rPr lang="en-US" sz="2900" b="1" u="sng" dirty="0">
                <a:solidFill>
                  <a:srgbClr val="FFFFCC"/>
                </a:solidFill>
                <a:effectLst>
                  <a:outerShdw blurRad="38100" dist="38100" dir="2700000" algn="tl">
                    <a:srgbClr val="000000">
                      <a:alpha val="43137"/>
                    </a:srgbClr>
                  </a:outerShdw>
                </a:effectLst>
              </a:rPr>
              <a:t>distracted</a:t>
            </a:r>
            <a:r>
              <a:rPr lang="en-US" sz="2900" dirty="0">
                <a:effectLst>
                  <a:outerShdw blurRad="38100" dist="38100" dir="2700000" algn="tl">
                    <a:srgbClr val="000000">
                      <a:alpha val="43137"/>
                    </a:srgbClr>
                  </a:outerShdw>
                </a:effectLst>
              </a:rPr>
              <a:t> and sidetracked from your mission because </a:t>
            </a:r>
            <a:r>
              <a:rPr lang="en-US" sz="2900" b="1" u="sng" dirty="0">
                <a:solidFill>
                  <a:srgbClr val="FFFFCC"/>
                </a:solidFill>
                <a:effectLst>
                  <a:outerShdw blurRad="38100" dist="38100" dir="2700000" algn="tl">
                    <a:srgbClr val="000000">
                      <a:alpha val="43137"/>
                    </a:srgbClr>
                  </a:outerShdw>
                </a:effectLst>
              </a:rPr>
              <a:t>Satan</a:t>
            </a:r>
            <a:r>
              <a:rPr lang="en-US" sz="2900" dirty="0">
                <a:effectLst>
                  <a:outerShdw blurRad="38100" dist="38100" dir="2700000" algn="tl">
                    <a:srgbClr val="000000">
                      <a:alpha val="43137"/>
                    </a:srgbClr>
                  </a:outerShdw>
                </a:effectLst>
              </a:rPr>
              <a:t> would rather have you do anything besides sharing your faith. He will let you do all kinds of good things as long as you don’t take anyone to heaven with you. But the moment you become </a:t>
            </a:r>
            <a:r>
              <a:rPr lang="en-US" sz="2900" b="1" u="sng" dirty="0">
                <a:solidFill>
                  <a:srgbClr val="FFFFCC"/>
                </a:solidFill>
                <a:effectLst>
                  <a:outerShdw blurRad="38100" dist="38100" dir="2700000" algn="tl">
                    <a:srgbClr val="000000">
                      <a:alpha val="43137"/>
                    </a:srgbClr>
                  </a:outerShdw>
                </a:effectLst>
              </a:rPr>
              <a:t>serious about your mission,</a:t>
            </a:r>
            <a:r>
              <a:rPr lang="en-US" sz="2900" dirty="0">
                <a:effectLst>
                  <a:outerShdw blurRad="38100" dist="38100" dir="2700000" algn="tl">
                    <a:srgbClr val="000000">
                      <a:alpha val="43137"/>
                    </a:srgbClr>
                  </a:outerShdw>
                </a:effectLst>
              </a:rPr>
              <a:t> expect the Devil to throw all kinds of diversions at you. When that happens, remember the words of Jesus: ‘Anyone who lets himself be distracted from the work I plan for him is </a:t>
            </a:r>
            <a:r>
              <a:rPr lang="en-US" sz="2900" b="1" u="sng" dirty="0">
                <a:solidFill>
                  <a:srgbClr val="FFFFCC"/>
                </a:solidFill>
                <a:effectLst>
                  <a:outerShdw blurRad="38100" dist="38100" dir="2700000" algn="tl">
                    <a:srgbClr val="000000">
                      <a:alpha val="43137"/>
                    </a:srgbClr>
                  </a:outerShdw>
                </a:effectLst>
              </a:rPr>
              <a:t>not fit for the Kingdom of God</a:t>
            </a:r>
            <a:r>
              <a:rPr lang="en-US" sz="2900" dirty="0">
                <a:effectLst>
                  <a:outerShdw blurRad="38100" dist="38100" dir="2700000" algn="tl">
                    <a:srgbClr val="000000">
                      <a:alpha val="43137"/>
                    </a:srgbClr>
                  </a:outerShdw>
                </a:effectLst>
              </a:rPr>
              <a:t>.’”</a:t>
            </a:r>
          </a:p>
        </p:txBody>
      </p:sp>
      <p:sp>
        <p:nvSpPr>
          <p:cNvPr id="5" name="Text Box 4">
            <a:extLst>
              <a:ext uri="{FF2B5EF4-FFF2-40B4-BE49-F238E27FC236}">
                <a16:creationId xmlns:a16="http://schemas.microsoft.com/office/drawing/2014/main" id="{D6254C55-6632-42A8-8CCF-333AEB3A46F2}"/>
              </a:ext>
            </a:extLst>
          </p:cNvPr>
          <p:cNvSpPr txBox="1">
            <a:spLocks noChangeArrowheads="1"/>
          </p:cNvSpPr>
          <p:nvPr/>
        </p:nvSpPr>
        <p:spPr bwMode="auto">
          <a:xfrm>
            <a:off x="3886200" y="228600"/>
            <a:ext cx="423214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Rick Warren</a:t>
            </a:r>
          </a:p>
          <a:p>
            <a:pPr algn="ctr">
              <a:spcBef>
                <a:spcPts val="0"/>
              </a:spcBef>
            </a:pPr>
            <a:r>
              <a:rPr lang="en-US" altLang="en-US" sz="2000" i="1" dirty="0">
                <a:effectLst>
                  <a:outerShdw blurRad="38100" dist="38100" dir="2700000" algn="tl">
                    <a:srgbClr val="000000">
                      <a:alpha val="43137"/>
                    </a:srgbClr>
                  </a:outerShdw>
                </a:effectLst>
                <a:latin typeface="Calibri" panose="020F0502020204030204" pitchFamily="34" charset="0"/>
              </a:rPr>
              <a:t>Purpose Driven Life</a:t>
            </a:r>
            <a:r>
              <a:rPr lang="en-US" altLang="en-US" sz="2000" dirty="0">
                <a:effectLst>
                  <a:outerShdw blurRad="38100" dist="38100" dir="2700000" algn="tl">
                    <a:srgbClr val="000000">
                      <a:alpha val="43137"/>
                    </a:srgbClr>
                  </a:outerShdw>
                </a:effectLst>
                <a:latin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Arial" charset="0"/>
              </a:rPr>
              <a:t>285-86</a:t>
            </a:r>
            <a:r>
              <a:rPr lang="en-US" altLang="en-US" sz="2000" dirty="0">
                <a:effectLst>
                  <a:outerShdw blurRad="38100" dist="38100" dir="2700000" algn="tl">
                    <a:srgbClr val="000000">
                      <a:alpha val="43137"/>
                    </a:srgbClr>
                  </a:outerShdw>
                </a:effectLst>
                <a:latin typeface="Calibri" panose="020F0502020204030204" pitchFamily="34" charset="0"/>
              </a:rPr>
              <a:t>.</a:t>
            </a:r>
          </a:p>
        </p:txBody>
      </p:sp>
      <p:pic>
        <p:nvPicPr>
          <p:cNvPr id="3" name="Picture 2">
            <a:extLst>
              <a:ext uri="{FF2B5EF4-FFF2-40B4-BE49-F238E27FC236}">
                <a16:creationId xmlns:a16="http://schemas.microsoft.com/office/drawing/2014/main" id="{13EE2D6F-5E63-7F8F-EDC2-9476BF9424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5612" y="141568"/>
            <a:ext cx="1213188" cy="9252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1129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061621"/>
            <a:ext cx="10958623" cy="5262979"/>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i="1" dirty="0">
                <a:latin typeface="Calibri" panose="020F0502020204030204" pitchFamily="34" charset="0"/>
                <a:cs typeface="Calibri" panose="020F0502020204030204" pitchFamily="34" charset="0"/>
              </a:rPr>
              <a:t>Therefore, I conclude that it is sin to divide the body of Christ—to divide the body that he prayed would be united.</a:t>
            </a:r>
            <a:r>
              <a:rPr lang="en-US" sz="2800" dirty="0">
                <a:latin typeface="Calibri" panose="020F0502020204030204" pitchFamily="34" charset="0"/>
                <a:cs typeface="Calibri" panose="020F0502020204030204" pitchFamily="34" charset="0"/>
              </a:rPr>
              <a:t> Therefore for us to conclude that we must agree upon a certain view of alcohol, or a certain view of schooling, or a certain view of meat sacrificed to idols, or </a:t>
            </a:r>
            <a:r>
              <a:rPr lang="en-US" sz="2800" i="1" dirty="0">
                <a:latin typeface="Calibri" panose="020F0502020204030204" pitchFamily="34" charset="0"/>
                <a:cs typeface="Calibri" panose="020F0502020204030204" pitchFamily="34" charset="0"/>
              </a:rPr>
              <a:t>a certain view of the millennium</a:t>
            </a:r>
            <a:r>
              <a:rPr lang="en-US" sz="2800" dirty="0">
                <a:latin typeface="Calibri" panose="020F0502020204030204" pitchFamily="34" charset="0"/>
                <a:cs typeface="Calibri" panose="020F0502020204030204" pitchFamily="34" charset="0"/>
              </a:rPr>
              <a:t> in order to have fellowship together is, I think, not only unnecessary for the body of Christ, but </a:t>
            </a:r>
            <a:r>
              <a:rPr lang="en-US" sz="2800" i="1" dirty="0">
                <a:latin typeface="Calibri" panose="020F0502020204030204" pitchFamily="34" charset="0"/>
                <a:cs typeface="Calibri" panose="020F0502020204030204" pitchFamily="34" charset="0"/>
              </a:rPr>
              <a:t>it is therefore both unwarranted and therefore condemned by scripture</a:t>
            </a:r>
            <a:r>
              <a:rPr lang="en-US" sz="2800" dirty="0">
                <a:latin typeface="Calibri" panose="020F0502020204030204" pitchFamily="34" charset="0"/>
                <a:cs typeface="Calibri" panose="020F0502020204030204" pitchFamily="34" charset="0"/>
              </a:rPr>
              <a:t>. </a:t>
            </a:r>
            <a:r>
              <a:rPr lang="en-US" sz="2800" b="1" u="sng" dirty="0">
                <a:solidFill>
                  <a:srgbClr val="FFFFCC"/>
                </a:solidFill>
                <a:latin typeface="Calibri" panose="020F0502020204030204" pitchFamily="34" charset="0"/>
                <a:cs typeface="Calibri" panose="020F0502020204030204" pitchFamily="34" charset="0"/>
              </a:rPr>
              <a:t>So if you’re a pastor and you’re listening to me, </a:t>
            </a:r>
            <a:r>
              <a:rPr lang="en-US" sz="2800" b="1" i="1" u="sng" dirty="0">
                <a:solidFill>
                  <a:srgbClr val="FFFFCC"/>
                </a:solidFill>
                <a:latin typeface="Calibri" panose="020F0502020204030204" pitchFamily="34" charset="0"/>
                <a:cs typeface="Calibri" panose="020F0502020204030204" pitchFamily="34" charset="0"/>
              </a:rPr>
              <a:t>you understand me correctly if you think I’m saying you are in sin if you lead your congregation to have a statement of faith that requires a particular millennial view</a:t>
            </a:r>
            <a:r>
              <a:rPr lang="en-US" sz="2800" i="1"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I do not understand why that has to be a matter of uniformity in order to have Christian unity in a local congregation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11FC28F-DD68-4692-A3DD-FD767CDA8B62}"/>
              </a:ext>
            </a:extLst>
          </p:cNvPr>
          <p:cNvSpPr/>
          <p:nvPr/>
        </p:nvSpPr>
        <p:spPr>
          <a:xfrm>
            <a:off x="2667000" y="228601"/>
            <a:ext cx="6858000" cy="707886"/>
          </a:xfrm>
          <a:prstGeom prst="rect">
            <a:avLst/>
          </a:prstGeom>
        </p:spPr>
        <p:txBody>
          <a:bodyPr wrap="square">
            <a:spAutoFit/>
          </a:bodyPr>
          <a:lstStyle/>
          <a:p>
            <a:pPr algn="ctr">
              <a:spcAft>
                <a:spcPts val="900"/>
              </a:spcAft>
            </a:pP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Eschatology A Sin?</a:t>
            </a:r>
          </a:p>
        </p:txBody>
      </p:sp>
      <p:sp>
        <p:nvSpPr>
          <p:cNvPr id="8" name="Rectangle 7">
            <a:extLst>
              <a:ext uri="{FF2B5EF4-FFF2-40B4-BE49-F238E27FC236}">
                <a16:creationId xmlns:a16="http://schemas.microsoft.com/office/drawing/2014/main" id="{525AEB49-AE4E-4731-A3B3-C44C1B2F0773}"/>
              </a:ext>
            </a:extLst>
          </p:cNvPr>
          <p:cNvSpPr/>
          <p:nvPr/>
        </p:nvSpPr>
        <p:spPr>
          <a:xfrm>
            <a:off x="1524000" y="6296235"/>
            <a:ext cx="9144000" cy="461665"/>
          </a:xfrm>
          <a:prstGeom prst="rect">
            <a:avLst/>
          </a:prstGeom>
        </p:spPr>
        <p:txBody>
          <a:bodyPr wrap="square">
            <a:spAutoFit/>
          </a:bodyPr>
          <a:lstStyle/>
          <a:p>
            <a:pPr algn="ctr"/>
            <a:r>
              <a:rPr lang="en-US" sz="1200" dirty="0">
                <a:latin typeface="Calibri" panose="020F0502020204030204" pitchFamily="34" charset="0"/>
                <a:cs typeface="Calibri" panose="020F0502020204030204" pitchFamily="34" charset="0"/>
              </a:rPr>
              <a:t>Justin Taylor, “</a:t>
            </a:r>
            <a:r>
              <a:rPr lang="en-US" sz="1200" dirty="0" err="1">
                <a:latin typeface="Calibri" panose="020F0502020204030204" pitchFamily="34" charset="0"/>
                <a:cs typeface="Calibri" panose="020F0502020204030204" pitchFamily="34" charset="0"/>
              </a:rPr>
              <a:t>Dever</a:t>
            </a:r>
            <a:r>
              <a:rPr lang="en-US" sz="1200" dirty="0">
                <a:latin typeface="Calibri" panose="020F0502020204030204" pitchFamily="34" charset="0"/>
                <a:cs typeface="Calibri" panose="020F0502020204030204" pitchFamily="34" charset="0"/>
              </a:rPr>
              <a:t>: ‘You Are in Sin If You Lead Your Congregation to Have a Statement of Faith that Requires a Particular Millennial View,’” online: https://www.thegospelcoalition.org/blogs/justin-taylor/dever-you-are-in-sin-if-you-lead-your/, July 14 2009, accessed May 28, 2019. </a:t>
            </a:r>
          </a:p>
        </p:txBody>
      </p:sp>
      <p:pic>
        <p:nvPicPr>
          <p:cNvPr id="9" name="Picture 2" descr="Image result for mark dever">
            <a:extLst>
              <a:ext uri="{FF2B5EF4-FFF2-40B4-BE49-F238E27FC236}">
                <a16:creationId xmlns:a16="http://schemas.microsoft.com/office/drawing/2014/main" id="{89D78CB9-172B-44E4-A3EB-1566BD6717F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15600" y="101608"/>
            <a:ext cx="914400" cy="914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1">
            <a:extLst>
              <a:ext uri="{FF2B5EF4-FFF2-40B4-BE49-F238E27FC236}">
                <a16:creationId xmlns:a16="http://schemas.microsoft.com/office/drawing/2014/main" id="{A1129BB0-3407-4743-9B8E-DA0B2B57D5BA}"/>
              </a:ext>
            </a:extLst>
          </p:cNvPr>
          <p:cNvSpPr txBox="1">
            <a:spLocks/>
          </p:cNvSpPr>
          <p:nvPr/>
        </p:nvSpPr>
        <p:spPr>
          <a:xfrm>
            <a:off x="8534400" y="5543550"/>
            <a:ext cx="1905000" cy="3429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200" b="1">
                <a:latin typeface="Calibri" panose="020F0502020204030204" pitchFamily="34" charset="0"/>
                <a:cs typeface="Calibri" panose="020F0502020204030204" pitchFamily="34" charset="0"/>
              </a:rPr>
              <a:pPr algn="r">
                <a:defRPr/>
              </a:pPr>
              <a:t>24</a:t>
            </a:fld>
            <a:endParaRPr lang="en-US" altLang="en-US" sz="1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294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t>Doctrine of False Teachers V.3-4</a:t>
            </a:r>
          </a:p>
        </p:txBody>
      </p:sp>
      <p:sp>
        <p:nvSpPr>
          <p:cNvPr id="2052" name="Rectangle 4"/>
          <p:cNvSpPr>
            <a:spLocks noGrp="1" noChangeArrowheads="1"/>
          </p:cNvSpPr>
          <p:nvPr>
            <p:ph type="body" sz="half" idx="4294967295"/>
          </p:nvPr>
        </p:nvSpPr>
        <p:spPr>
          <a:xfrm>
            <a:off x="1905000" y="2057400"/>
            <a:ext cx="4114800" cy="2743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Scoffing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Future tense</a:t>
            </a:r>
          </a:p>
        </p:txBody>
      </p:sp>
      <p:pic>
        <p:nvPicPr>
          <p:cNvPr id="2" name="Picture 1">
            <a:extLst>
              <a:ext uri="{FF2B5EF4-FFF2-40B4-BE49-F238E27FC236}">
                <a16:creationId xmlns:a16="http://schemas.microsoft.com/office/drawing/2014/main" id="{FFC307B8-5B2D-51D2-D3E5-7DCC8BE88F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713772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11154"/>
            <a:ext cx="10972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sz="3000" dirty="0"/>
              <a:t>“It’s all too easy to make fun of the extreme examples of prophecy belief that we encounter on bumper stickers and best-seller lists. When people talk breathlessly of the dangers of Universal Product Codes and automated teller machines as signs of the impending Tribulation, giggles and headshaking are hard to repress…when we ridicule apocalyptic interpretations of bar codes and the European Common Market, we are…properly rejecting an interpretive method that suggests a correspondence between biblical events and symbols, and our own lives. Ought Revelation to be included within the family of Christian texts, or should it be thrown on the fire of apocalyptic excesses?”</a:t>
            </a:r>
          </a:p>
        </p:txBody>
      </p:sp>
      <p:sp>
        <p:nvSpPr>
          <p:cNvPr id="93187" name="TextBox 2"/>
          <p:cNvSpPr txBox="1">
            <a:spLocks noChangeArrowheads="1"/>
          </p:cNvSpPr>
          <p:nvPr/>
        </p:nvSpPr>
        <p:spPr bwMode="auto">
          <a:xfrm>
            <a:off x="2419350" y="293638"/>
            <a:ext cx="73533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Jim Wallis</a:t>
            </a:r>
          </a:p>
          <a:p>
            <a:pPr algn="ctr" eaLnBrk="1" hangingPunct="1">
              <a:spcBef>
                <a:spcPct val="0"/>
              </a:spcBef>
              <a:buClrTx/>
              <a:buSzTx/>
              <a:buFontTx/>
              <a:buNone/>
            </a:pPr>
            <a:r>
              <a:rPr lang="en-US" sz="1800" dirty="0">
                <a:effectLst/>
                <a:ea typeface="Calibri" panose="020F0502020204030204" pitchFamily="34" charset="0"/>
                <a:cs typeface="Calibri" panose="020F0502020204030204" pitchFamily="34" charset="0"/>
              </a:rPr>
              <a:t>Jim Wallis, cited in Mary Danielsen, </a:t>
            </a:r>
            <a:r>
              <a:rPr lang="en-US" sz="1800" i="1" dirty="0">
                <a:effectLst/>
                <a:ea typeface="Calibri" panose="020F0502020204030204" pitchFamily="34" charset="0"/>
                <a:cs typeface="Calibri" panose="020F0502020204030204" pitchFamily="34" charset="0"/>
              </a:rPr>
              <a:t>What You Need to Know About Jim Wallis and the Social-Justice "Gospel"</a:t>
            </a:r>
            <a:r>
              <a:rPr lang="en-US" sz="1800" dirty="0">
                <a:effectLst/>
                <a:ea typeface="Calibri" panose="020F0502020204030204" pitchFamily="34" charset="0"/>
                <a:cs typeface="Calibri" panose="020F0502020204030204" pitchFamily="34" charset="0"/>
              </a:rPr>
              <a:t> (Eureka, MT: Lighthouse Trails, 2014), 13.</a:t>
            </a:r>
            <a:endParaRPr lang="en-US" altLang="en-US" sz="1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B38E1DE-3F8F-B876-6B11-EC33845898C0}"/>
              </a:ext>
            </a:extLst>
          </p:cNvPr>
          <p:cNvPicPr>
            <a:picLocks noChangeAspect="1"/>
          </p:cNvPicPr>
          <p:nvPr/>
        </p:nvPicPr>
        <p:blipFill>
          <a:blip r:embed="rId2"/>
          <a:stretch>
            <a:fillRect/>
          </a:stretch>
        </p:blipFill>
        <p:spPr>
          <a:xfrm>
            <a:off x="609600" y="135160"/>
            <a:ext cx="1248156" cy="914400"/>
          </a:xfrm>
          <a:prstGeom prst="rect">
            <a:avLst/>
          </a:prstGeom>
          <a:ln>
            <a:solidFill>
              <a:schemeClr val="tx1"/>
            </a:solidFill>
          </a:ln>
        </p:spPr>
      </p:pic>
    </p:spTree>
    <p:extLst>
      <p:ext uri="{BB962C8B-B14F-4D97-AF65-F5344CB8AC3E}">
        <p14:creationId xmlns:p14="http://schemas.microsoft.com/office/powerpoint/2010/main" val="2409085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3580105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8580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123471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8580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b="1" u="sng" dirty="0">
                <a:solidFill>
                  <a:srgbClr val="FFFFCC"/>
                </a:solidFill>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223557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953000" y="228600"/>
            <a:ext cx="2286000" cy="838200"/>
          </a:xfrm>
        </p:spPr>
        <p:txBody>
          <a:bodyPr/>
          <a:lstStyle/>
          <a:p>
            <a:pPr algn="ctr" eaLnBrk="1" hangingPunct="1"/>
            <a:r>
              <a:rPr lang="en-US" sz="4000" dirty="0">
                <a:effectLst>
                  <a:outerShdw blurRad="38100" dist="38100" dir="2700000" algn="tl">
                    <a:srgbClr val="000000">
                      <a:alpha val="43137"/>
                    </a:srgbClr>
                  </a:outerShdw>
                </a:effectLst>
              </a:rPr>
              <a:t>Purpose</a:t>
            </a:r>
          </a:p>
        </p:txBody>
      </p:sp>
      <p:sp>
        <p:nvSpPr>
          <p:cNvPr id="10243" name="Rectangle 3"/>
          <p:cNvSpPr>
            <a:spLocks noGrp="1" noChangeArrowheads="1"/>
          </p:cNvSpPr>
          <p:nvPr>
            <p:ph type="body" idx="1"/>
          </p:nvPr>
        </p:nvSpPr>
        <p:spPr>
          <a:xfrm>
            <a:off x="1524000" y="1143000"/>
            <a:ext cx="9144000" cy="2209801"/>
          </a:xfrm>
        </p:spPr>
        <p:txBody>
          <a:bodyPr/>
          <a:lstStyle/>
          <a:p>
            <a:pPr marL="0" indent="0" algn="just" eaLnBrk="1" hangingPunct="1">
              <a:buFont typeface="Wingdings" pitchFamily="2" charset="2"/>
              <a:buNone/>
              <a:defRPr/>
            </a:pPr>
            <a:r>
              <a:rPr lang="en-US" sz="3600" dirty="0">
                <a:effectLst>
                  <a:outerShdw blurRad="38100" dist="38100" dir="2700000" algn="tl">
                    <a:srgbClr val="000000">
                      <a:alpha val="43137"/>
                    </a:srgbClr>
                  </a:outerShdw>
                </a:effectLst>
              </a:rPr>
              <a:t>To build up his readers in the faith so that they will be insulated from the coming false teachers</a:t>
            </a:r>
          </a:p>
        </p:txBody>
      </p:sp>
      <p:pic>
        <p:nvPicPr>
          <p:cNvPr id="26628" name="Picture 3" descr="wolf-sheep.gif"/>
          <p:cNvPicPr>
            <a:picLocks noChangeAspect="1"/>
          </p:cNvPicPr>
          <p:nvPr/>
        </p:nvPicPr>
        <p:blipFill>
          <a:blip r:embed="rId2" cstate="print"/>
          <a:srcRect/>
          <a:stretch>
            <a:fillRect/>
          </a:stretch>
        </p:blipFill>
        <p:spPr bwMode="auto">
          <a:xfrm>
            <a:off x="4039174" y="2743200"/>
            <a:ext cx="4113653" cy="3200400"/>
          </a:xfrm>
          <a:prstGeom prst="flowChartPreparation">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title" idx="4294967295"/>
          </p:nvPr>
        </p:nvSpPr>
        <p:spPr>
          <a:xfrm>
            <a:off x="2171700" y="228600"/>
            <a:ext cx="7848600" cy="838200"/>
          </a:xfrm>
        </p:spPr>
        <p:txBody>
          <a:bodyPr/>
          <a:lstStyle/>
          <a:p>
            <a:pPr algn="ctr"/>
            <a:r>
              <a:rPr lang="en-US" sz="4000" dirty="0">
                <a:effectLst>
                  <a:outerShdw blurRad="38100" dist="38100" dir="2700000" algn="tl">
                    <a:srgbClr val="000000">
                      <a:alpha val="43137"/>
                    </a:srgbClr>
                  </a:outerShdw>
                </a:effectLst>
              </a:rPr>
              <a:t>Motive of False Teachers V.3-4</a:t>
            </a:r>
          </a:p>
        </p:txBody>
      </p:sp>
      <p:sp>
        <p:nvSpPr>
          <p:cNvPr id="2052" name="Rectangle 4"/>
          <p:cNvSpPr>
            <a:spLocks noGrp="1" noChangeArrowheads="1"/>
          </p:cNvSpPr>
          <p:nvPr>
            <p:ph type="body" sz="half" idx="4294967295"/>
          </p:nvPr>
        </p:nvSpPr>
        <p:spPr>
          <a:xfrm>
            <a:off x="609600" y="1943100"/>
            <a:ext cx="6934200" cy="29718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Deny 2</a:t>
            </a:r>
            <a:r>
              <a:rPr lang="en-US" sz="3600" baseline="30000" dirty="0">
                <a:effectLst>
                  <a:outerShdw blurRad="38100" dist="38100" dir="2700000" algn="tl">
                    <a:srgbClr val="000000">
                      <a:alpha val="43137"/>
                    </a:srgbClr>
                  </a:outerShdw>
                </a:effectLst>
              </a:rPr>
              <a:t>nd</a:t>
            </a:r>
            <a:r>
              <a:rPr lang="en-US" sz="3600" dirty="0">
                <a:effectLst>
                  <a:outerShdw blurRad="38100" dist="38100" dir="2700000" algn="tl">
                    <a:srgbClr val="000000">
                      <a:alpha val="43137"/>
                    </a:srgbClr>
                  </a:outerShdw>
                </a:effectLst>
              </a:rPr>
              <a:t> coming</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Lust &amp; denial of judgment</a:t>
            </a:r>
          </a:p>
          <a:p>
            <a:pPr marL="914400" lvl="1" indent="-457200">
              <a:spcBef>
                <a:spcPts val="0"/>
              </a:spcBef>
              <a:spcAft>
                <a:spcPts val="3600"/>
              </a:spcAft>
            </a:pPr>
            <a:r>
              <a:rPr lang="en-US" sz="3600" b="1" u="sng" dirty="0">
                <a:solidFill>
                  <a:srgbClr val="FFFFCC"/>
                </a:solidFill>
                <a:effectLst>
                  <a:outerShdw blurRad="38100" dist="38100" dir="2700000" algn="tl">
                    <a:srgbClr val="000000">
                      <a:alpha val="43137"/>
                    </a:srgbClr>
                  </a:outerShdw>
                </a:effectLst>
                <a:ea typeface="+mn-ea"/>
                <a:cs typeface="+mn-cs"/>
              </a:rPr>
              <a:t>Uniformitarianism; naturalism </a:t>
            </a:r>
          </a:p>
        </p:txBody>
      </p:sp>
      <p:pic>
        <p:nvPicPr>
          <p:cNvPr id="4" name="Picture 3">
            <a:extLst>
              <a:ext uri="{FF2B5EF4-FFF2-40B4-BE49-F238E27FC236}">
                <a16:creationId xmlns:a16="http://schemas.microsoft.com/office/drawing/2014/main" id="{62FD8F52-DC8D-4C79-9763-540B2CF0E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35129" y="1593945"/>
            <a:ext cx="3761558" cy="3670110"/>
          </a:xfrm>
          <a:prstGeom prst="rect">
            <a:avLst/>
          </a:prstGeom>
        </p:spPr>
      </p:pic>
    </p:spTree>
    <p:extLst>
      <p:ext uri="{BB962C8B-B14F-4D97-AF65-F5344CB8AC3E}">
        <p14:creationId xmlns:p14="http://schemas.microsoft.com/office/powerpoint/2010/main" val="2531281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76800"/>
          </a:xfrm>
        </p:spPr>
        <p:txBody>
          <a:bodyPr/>
          <a:lstStyle/>
          <a:p>
            <a:pPr marL="0" indent="0" algn="just">
              <a:spcBef>
                <a:spcPts val="0"/>
              </a:spcBef>
              <a:buNone/>
              <a:defRPr/>
            </a:pPr>
            <a:r>
              <a:rPr lang="en-US" sz="3150" dirty="0"/>
              <a:t>“Uniformitarianism, in geology, the doctrine suggesting that Earth’s geologic processes acted in the same manner and with essentially the same intensity in the past as they do in the present and that such uniformity is sufficient to account for all geologic change. This principle is fundamental to geologic thinking and underlies the whole development of the science of geology... When William Whewell, a University of Cambridge scholar, introduced the term in 1832, the prevailing view (called catastrophism) was that Earth had originated through supernatural means and had been affected by a series of . . .</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Uniformitarianism Defined</a:t>
            </a:r>
          </a:p>
          <a:p>
            <a:pPr algn="ctr" eaLnBrk="1" hangingPunct="1"/>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spTree>
    <p:extLst>
      <p:ext uri="{BB962C8B-B14F-4D97-AF65-F5344CB8AC3E}">
        <p14:creationId xmlns:p14="http://schemas.microsoft.com/office/powerpoint/2010/main" val="127840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371600"/>
            <a:ext cx="10972800" cy="4876800"/>
          </a:xfrm>
        </p:spPr>
        <p:txBody>
          <a:bodyPr/>
          <a:lstStyle/>
          <a:p>
            <a:pPr marL="0" indent="0" algn="just">
              <a:spcBef>
                <a:spcPts val="0"/>
              </a:spcBef>
              <a:buNone/>
              <a:defRPr/>
            </a:pPr>
            <a:r>
              <a:rPr lang="en-US" dirty="0"/>
              <a:t>“. . . catastrophic events such as the biblical Flood. In contrast to catastrophism, uniformitarianism postulates that phenomena displayed in rocks may be entirely accounted for by geologic processes that continue to operate—in other words, the present is the key to the past.”</a:t>
            </a:r>
          </a:p>
        </p:txBody>
      </p:sp>
      <p:sp>
        <p:nvSpPr>
          <p:cNvPr id="4" name="Rectangle 2">
            <a:extLst>
              <a:ext uri="{FF2B5EF4-FFF2-40B4-BE49-F238E27FC236}">
                <a16:creationId xmlns:a16="http://schemas.microsoft.com/office/drawing/2014/main" id="{6CA108EA-E273-4C4F-9F7D-D3BFD9A254A2}"/>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Uniformitarianism Defined</a:t>
            </a:r>
          </a:p>
          <a:p>
            <a:pPr algn="ctr" eaLnBrk="1" hangingPunct="1"/>
            <a:r>
              <a:rPr lang="en-US" sz="1800" kern="0" dirty="0">
                <a:solidFill>
                  <a:schemeClr val="tx1"/>
                </a:solidFill>
                <a:effectLst>
                  <a:outerShdw blurRad="38100" dist="38100" dir="2700000" algn="tl">
                    <a:srgbClr val="000000">
                      <a:alpha val="43137"/>
                    </a:srgbClr>
                  </a:outerShdw>
                </a:effectLst>
              </a:rPr>
              <a:t>https://www.britannica.com/science/uniformitarianism</a:t>
            </a:r>
          </a:p>
        </p:txBody>
      </p:sp>
      <p:pic>
        <p:nvPicPr>
          <p:cNvPr id="2" name="Picture 1">
            <a:extLst>
              <a:ext uri="{FF2B5EF4-FFF2-40B4-BE49-F238E27FC236}">
                <a16:creationId xmlns:a16="http://schemas.microsoft.com/office/drawing/2014/main" id="{9C2E37E9-26C1-586F-6C35-1697E67F1F19}"/>
              </a:ext>
            </a:extLst>
          </p:cNvPr>
          <p:cNvPicPr>
            <a:picLocks noChangeAspect="1"/>
          </p:cNvPicPr>
          <p:nvPr/>
        </p:nvPicPr>
        <p:blipFill>
          <a:blip r:embed="rId2"/>
          <a:stretch>
            <a:fillRect/>
          </a:stretch>
        </p:blipFill>
        <p:spPr>
          <a:xfrm>
            <a:off x="4386921" y="3962400"/>
            <a:ext cx="3418159" cy="2560320"/>
          </a:xfrm>
          <a:prstGeom prst="rect">
            <a:avLst/>
          </a:prstGeom>
          <a:ln>
            <a:solidFill>
              <a:schemeClr val="tx1"/>
            </a:solidFill>
          </a:ln>
        </p:spPr>
      </p:pic>
    </p:spTree>
    <p:extLst>
      <p:ext uri="{BB962C8B-B14F-4D97-AF65-F5344CB8AC3E}">
        <p14:creationId xmlns:p14="http://schemas.microsoft.com/office/powerpoint/2010/main" val="3160826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EA7E9-60D4-9948-D2C2-EB3F31DB0F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10490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Colossians 2:8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See to it that no one takes you captive through </a:t>
            </a:r>
            <a:r>
              <a:rPr lang="en-US" sz="3600" b="1" u="sng" dirty="0">
                <a:solidFill>
                  <a:srgbClr val="FFFFCC"/>
                </a:solidFill>
                <a:latin typeface="Calibri" panose="020F0502020204030204" pitchFamily="34" charset="0"/>
                <a:cs typeface="Calibri" panose="020F0502020204030204" pitchFamily="34" charset="0"/>
              </a:rPr>
              <a:t>philosophy</a:t>
            </a:r>
            <a:r>
              <a:rPr lang="en-US" sz="3600" dirty="0">
                <a:latin typeface="Calibri" panose="020F0502020204030204" pitchFamily="34" charset="0"/>
                <a:cs typeface="Calibri" panose="020F0502020204030204" pitchFamily="34" charset="0"/>
              </a:rPr>
              <a:t> and empty deception, according to the tradition of </a:t>
            </a:r>
            <a:r>
              <a:rPr lang="en-US" sz="3600" b="1" u="sng" dirty="0">
                <a:solidFill>
                  <a:srgbClr val="FFFFCC"/>
                </a:solidFill>
                <a:latin typeface="Calibri" panose="020F0502020204030204" pitchFamily="34" charset="0"/>
                <a:cs typeface="Calibri" panose="020F0502020204030204" pitchFamily="34" charset="0"/>
              </a:rPr>
              <a:t>men</a:t>
            </a:r>
            <a:r>
              <a:rPr lang="en-US" sz="3600" dirty="0">
                <a:latin typeface="Calibri" panose="020F0502020204030204" pitchFamily="34" charset="0"/>
                <a:cs typeface="Calibri" panose="020F0502020204030204" pitchFamily="34" charset="0"/>
              </a:rPr>
              <a:t>, according to the </a:t>
            </a:r>
            <a:r>
              <a:rPr lang="en-US" sz="3600" b="1" u="sng" dirty="0">
                <a:solidFill>
                  <a:srgbClr val="FFFFCC"/>
                </a:solidFill>
                <a:latin typeface="Calibri" panose="020F0502020204030204" pitchFamily="34" charset="0"/>
                <a:cs typeface="Calibri" panose="020F0502020204030204" pitchFamily="34" charset="0"/>
              </a:rPr>
              <a:t>elementary</a:t>
            </a:r>
            <a:r>
              <a:rPr lang="en-US" sz="3600" dirty="0">
                <a:latin typeface="Calibri" panose="020F0502020204030204" pitchFamily="34" charset="0"/>
                <a:cs typeface="Calibri" panose="020F0502020204030204" pitchFamily="34" charset="0"/>
              </a:rPr>
              <a:t> principles of the world, rather than according to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917002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1025468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259806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4112548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extLst>
      <p:ext uri="{BB962C8B-B14F-4D97-AF65-F5344CB8AC3E}">
        <p14:creationId xmlns:p14="http://schemas.microsoft.com/office/powerpoint/2010/main" val="387083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14900" y="228600"/>
            <a:ext cx="2362200" cy="762000"/>
          </a:xfrm>
        </p:spPr>
        <p:txBody>
          <a:bodyPr/>
          <a:lstStyle/>
          <a:p>
            <a:pPr algn="ctr" eaLnBrk="1" hangingPunct="1"/>
            <a:r>
              <a:rPr lang="en-US" sz="4000" dirty="0">
                <a:effectLst>
                  <a:outerShdw blurRad="38100" dist="38100" dir="2700000" algn="tl">
                    <a:srgbClr val="000000">
                      <a:alpha val="43137"/>
                    </a:srgbClr>
                  </a:outerShdw>
                </a:effectLst>
              </a:rPr>
              <a:t>Structure</a:t>
            </a:r>
          </a:p>
        </p:txBody>
      </p:sp>
      <p:sp>
        <p:nvSpPr>
          <p:cNvPr id="12291" name="Rectangle 3"/>
          <p:cNvSpPr>
            <a:spLocks noGrp="1" noChangeArrowheads="1"/>
          </p:cNvSpPr>
          <p:nvPr>
            <p:ph type="body" idx="1"/>
          </p:nvPr>
        </p:nvSpPr>
        <p:spPr>
          <a:xfrm>
            <a:off x="2743200" y="2019300"/>
            <a:ext cx="8839200" cy="2819400"/>
          </a:xfrm>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1 – Call to maturity</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2 – Characteristics of false teachers</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3 – Doctrine of the false teachers</a:t>
            </a:r>
          </a:p>
        </p:txBody>
      </p:sp>
      <p:pic>
        <p:nvPicPr>
          <p:cNvPr id="28676" name="Picture 4" descr="j009634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43100"/>
            <a:ext cx="1355725" cy="29718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810000" y="228600"/>
            <a:ext cx="4572000" cy="68580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066799" y="1066800"/>
            <a:ext cx="10058401" cy="5486400"/>
          </a:xfrm>
          <a:prstGeom prst="round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FCC3F8-1097-4625-8F56-45B50429952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725A3110-A068-4C56-85E8-E67E2BAF746D}"/>
              </a:ext>
            </a:extLst>
          </p:cNvPr>
          <p:cNvSpPr>
            <a:spLocks noGrp="1"/>
          </p:cNvSpPr>
          <p:nvPr>
            <p:ph idx="1"/>
          </p:nvPr>
        </p:nvSpPr>
        <p:spPr>
          <a:xfrm>
            <a:off x="609600" y="0"/>
            <a:ext cx="10972800" cy="2590800"/>
          </a:xfrm>
        </p:spPr>
        <p:txBody>
          <a:bodyPr/>
          <a:lstStyle/>
          <a:p>
            <a:pPr algn="ctr">
              <a:spcBef>
                <a:spcPts val="0"/>
              </a:spcBef>
              <a:spcAft>
                <a:spcPts val="1200"/>
              </a:spcAft>
              <a:buNone/>
              <a:defRPr/>
            </a:pPr>
            <a:r>
              <a:rPr lang="en-US" sz="4000" kern="1200" dirty="0">
                <a:solidFill>
                  <a:srgbClr val="00FFFF"/>
                </a:solidFill>
                <a:cs typeface="Calibri" panose="020F0502020204030204" pitchFamily="34" charset="0"/>
              </a:rPr>
              <a:t>2 Peter 3:5 (KJV)</a:t>
            </a:r>
          </a:p>
          <a:p>
            <a:pPr marL="0" indent="0" algn="just">
              <a:spcBef>
                <a:spcPts val="0"/>
              </a:spcBef>
              <a:buNone/>
              <a:defRPr/>
            </a:pPr>
            <a:r>
              <a:rPr lang="en-US" sz="3600" dirty="0">
                <a:solidFill>
                  <a:srgbClr val="FFFFFF"/>
                </a:solidFill>
                <a:cs typeface="Calibri" panose="020F0502020204030204" pitchFamily="34" charset="0"/>
              </a:rPr>
              <a:t>“</a:t>
            </a:r>
            <a:r>
              <a:rPr lang="en-US" sz="3600" dirty="0">
                <a:effectLst/>
              </a:rPr>
              <a:t>For this </a:t>
            </a:r>
            <a:r>
              <a:rPr lang="en-US" sz="3600" b="1" u="sng" dirty="0">
                <a:solidFill>
                  <a:srgbClr val="FFFFCC"/>
                </a:solidFill>
                <a:effectLst/>
              </a:rPr>
              <a:t>they willingly are ignorant of [</a:t>
            </a:r>
            <a:r>
              <a:rPr lang="en-US" sz="3600" b="1" i="1" u="sng" dirty="0" err="1">
                <a:solidFill>
                  <a:srgbClr val="FFFFCC"/>
                </a:solidFill>
                <a:effectLst/>
              </a:rPr>
              <a:t>thel</a:t>
            </a:r>
            <a:r>
              <a:rPr lang="en-US" sz="3600" b="1" u="sng" dirty="0" err="1">
                <a:solidFill>
                  <a:srgbClr val="FFFFCC"/>
                </a:solidFill>
                <a:effectLst/>
              </a:rPr>
              <a:t>ō</a:t>
            </a:r>
            <a:r>
              <a:rPr lang="en-US" sz="3600" b="1" u="sng" dirty="0">
                <a:solidFill>
                  <a:srgbClr val="FFFFCC"/>
                </a:solidFill>
                <a:effectLst/>
              </a:rPr>
              <a:t>]</a:t>
            </a:r>
            <a:r>
              <a:rPr lang="en-US" sz="3600" dirty="0">
                <a:effectLst/>
              </a:rPr>
              <a:t>, that by the word of God the heavens were of old, and the earth standing out of the water and in the water</a:t>
            </a:r>
            <a:r>
              <a:rPr lang="en-US" sz="3600" dirty="0">
                <a:solidFill>
                  <a:srgbClr val="FFFFFF"/>
                </a:solidFill>
                <a:cs typeface="Calibri" panose="020F0502020204030204" pitchFamily="34" charset="0"/>
              </a:rPr>
              <a:t>.”</a:t>
            </a:r>
            <a:endParaRPr lang="en-US" sz="3600" dirty="0">
              <a:cs typeface="Calibri" panose="020F0502020204030204" pitchFamily="34" charset="0"/>
            </a:endParaRPr>
          </a:p>
        </p:txBody>
      </p:sp>
      <p:pic>
        <p:nvPicPr>
          <p:cNvPr id="4" name="Picture 3">
            <a:extLst>
              <a:ext uri="{FF2B5EF4-FFF2-40B4-BE49-F238E27FC236}">
                <a16:creationId xmlns:a16="http://schemas.microsoft.com/office/drawing/2014/main" id="{4A107348-467C-435B-B9CA-9AB0978515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9193" y="2971800"/>
            <a:ext cx="3213614" cy="1828800"/>
          </a:xfrm>
          <a:prstGeom prst="rect">
            <a:avLst/>
          </a:prstGeom>
          <a:ln>
            <a:solidFill>
              <a:schemeClr val="tx1"/>
            </a:solidFill>
          </a:ln>
        </p:spPr>
      </p:pic>
    </p:spTree>
    <p:extLst>
      <p:ext uri="{BB962C8B-B14F-4D97-AF65-F5344CB8AC3E}">
        <p14:creationId xmlns:p14="http://schemas.microsoft.com/office/powerpoint/2010/main" val="608029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C7E8-E2CF-4E29-97DD-9B881C317AF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suppress the truth in unrighteousness,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1130273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FE86F-7679-DFF4-15F5-ABC2B84553A9}"/>
              </a:ext>
            </a:extLst>
          </p:cNvPr>
          <p:cNvPicPr>
            <a:picLocks noChangeAspect="1"/>
          </p:cNvPicPr>
          <p:nvPr/>
        </p:nvPicPr>
        <p:blipFill>
          <a:blip r:embed="rId2"/>
          <a:stretch>
            <a:fillRect/>
          </a:stretch>
        </p:blipFill>
        <p:spPr>
          <a:xfrm>
            <a:off x="2334654" y="228600"/>
            <a:ext cx="75226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27730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052316" y="228600"/>
            <a:ext cx="8087369" cy="1371600"/>
          </a:xfrm>
        </p:spPr>
        <p:txBody>
          <a:bodyPr/>
          <a:lstStyle/>
          <a:p>
            <a:pPr algn="ctr">
              <a:spcAft>
                <a:spcPts val="600"/>
              </a:spcAft>
            </a:pPr>
            <a:r>
              <a:rPr lang="en-US" sz="4000" dirty="0">
                <a:effectLst>
                  <a:outerShdw blurRad="38100" dist="38100" dir="2700000" algn="tl">
                    <a:srgbClr val="000000">
                      <a:alpha val="43137"/>
                    </a:srgbClr>
                  </a:outerShdw>
                </a:effectLst>
                <a:cs typeface="Calibri" panose="020F0502020204030204" pitchFamily="34" charset="0"/>
              </a:rPr>
              <a:t>William Lane Craig</a:t>
            </a:r>
            <a:br>
              <a:rPr lang="en-US" sz="2400" dirty="0"/>
            </a:br>
            <a:r>
              <a:rPr lang="en-US" sz="1800" dirty="0">
                <a:solidFill>
                  <a:schemeClr val="tx1"/>
                </a:solidFill>
              </a:rPr>
              <a:t>“See William Lane Craig, "Dr. Craig on Collins vs Dawkins on Design of Universe," January 20, 2013, https://www.reasonablefaith.org/media/reasonable-faith-podcast/dr.-craig-on-</a:t>
            </a:r>
            <a:r>
              <a:rPr lang="en-US" sz="1800" dirty="0" err="1">
                <a:solidFill>
                  <a:schemeClr val="tx1"/>
                </a:solidFill>
              </a:rPr>
              <a:t>collins</a:t>
            </a:r>
            <a:r>
              <a:rPr lang="en-US" sz="1800" dirty="0">
                <a:solidFill>
                  <a:schemeClr val="tx1"/>
                </a:solidFill>
              </a:rPr>
              <a:t>-vs-</a:t>
            </a:r>
            <a:r>
              <a:rPr lang="en-US" sz="1800" dirty="0" err="1">
                <a:solidFill>
                  <a:schemeClr val="tx1"/>
                </a:solidFill>
              </a:rPr>
              <a:t>dawkins</a:t>
            </a:r>
            <a:r>
              <a:rPr lang="en-US" sz="1800" dirty="0">
                <a:solidFill>
                  <a:schemeClr val="tx1"/>
                </a:solidFill>
              </a:rPr>
              <a:t>-on-design-of-universe/.”.</a:t>
            </a:r>
            <a:endParaRPr lang="en-US" altLang="en-US" sz="1800" dirty="0">
              <a:solidFill>
                <a:schemeClr val="tx1"/>
              </a:solidFill>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905000"/>
            <a:ext cx="10972800" cy="4343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400" dirty="0">
                <a:effectLst/>
                <a:latin typeface="Calibri" panose="020F0502020204030204" pitchFamily="34" charset="0"/>
              </a:rPr>
              <a:t>“…I've seen a comparable statistic that says that over 50% of evangelical pastors think that the world is less than ten thousand years old. Now, when you think about that … that is just hugely embarrassing; that over half of our ministers really believe that the universe is only around ten thousand years old. This is just scientifically nonsense, and yet this is the view that the majority of our pastors hold. It's really quite shocking when you think about 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5"/>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7"/>
              <a:stretch>
                <a:fillRect/>
              </a:stretch>
            </p:blipFill>
            <p:spPr>
              <a:xfrm>
                <a:off x="6212419" y="5154400"/>
                <a:ext cx="29880" cy="18000"/>
              </a:xfrm>
              <a:prstGeom prst="rect">
                <a:avLst/>
              </a:prstGeom>
            </p:spPr>
          </p:pic>
        </mc:Fallback>
      </mc:AlternateContent>
      <p:pic>
        <p:nvPicPr>
          <p:cNvPr id="2" name="Picture 1">
            <a:extLst>
              <a:ext uri="{FF2B5EF4-FFF2-40B4-BE49-F238E27FC236}">
                <a16:creationId xmlns:a16="http://schemas.microsoft.com/office/drawing/2014/main" id="{F2F770B8-9AF3-4A22-B5AB-FD8BFC47E959}"/>
              </a:ext>
            </a:extLst>
          </p:cNvPr>
          <p:cNvPicPr>
            <a:picLocks noChangeAspect="1"/>
          </p:cNvPicPr>
          <p:nvPr/>
        </p:nvPicPr>
        <p:blipFill rotWithShape="1">
          <a:blip r:embed="rId8"/>
          <a:srcRect l="16573"/>
          <a:stretch/>
        </p:blipFill>
        <p:spPr>
          <a:xfrm>
            <a:off x="609600" y="76200"/>
            <a:ext cx="1251716" cy="1097280"/>
          </a:xfrm>
          <a:prstGeom prst="rect">
            <a:avLst/>
          </a:prstGeom>
          <a:ln>
            <a:solidFill>
              <a:schemeClr val="tx1"/>
            </a:solidFill>
          </a:ln>
        </p:spPr>
      </p:pic>
    </p:spTree>
    <p:extLst>
      <p:ext uri="{BB962C8B-B14F-4D97-AF65-F5344CB8AC3E}">
        <p14:creationId xmlns:p14="http://schemas.microsoft.com/office/powerpoint/2010/main" val="13178208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History V. 5-7</a:t>
            </a:r>
          </a:p>
        </p:txBody>
      </p:sp>
      <p:sp>
        <p:nvSpPr>
          <p:cNvPr id="41987" name="Rectangle 3"/>
          <p:cNvSpPr>
            <a:spLocks noGrp="1" noChangeArrowheads="1"/>
          </p:cNvSpPr>
          <p:nvPr>
            <p:ph type="body" sz="half" idx="4294967295"/>
          </p:nvPr>
        </p:nvSpPr>
        <p:spPr>
          <a:xfrm>
            <a:off x="609600" y="1943101"/>
            <a:ext cx="6400800" cy="2971799"/>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Creation (5)</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Flood (6-7)</a:t>
            </a:r>
          </a:p>
          <a:p>
            <a:pPr marL="914400" lvl="1" indent="-457200">
              <a:spcBef>
                <a:spcPts val="0"/>
              </a:spcBef>
              <a:spcAft>
                <a:spcPts val="3600"/>
              </a:spcAft>
            </a:pPr>
            <a:r>
              <a:rPr lang="en-US" sz="3600" dirty="0">
                <a:effectLst>
                  <a:outerShdw blurRad="38100" dist="38100" dir="2700000" algn="tl">
                    <a:srgbClr val="000000">
                      <a:alpha val="43137"/>
                    </a:srgbClr>
                  </a:outerShdw>
                </a:effectLst>
                <a:ea typeface="+mn-ea"/>
                <a:cs typeface="+mn-cs"/>
              </a:rPr>
              <a:t>God will judge again via fire</a:t>
            </a:r>
          </a:p>
        </p:txBody>
      </p:sp>
      <p:pic>
        <p:nvPicPr>
          <p:cNvPr id="2" name="Picture 1">
            <a:extLst>
              <a:ext uri="{FF2B5EF4-FFF2-40B4-BE49-F238E27FC236}">
                <a16:creationId xmlns:a16="http://schemas.microsoft.com/office/drawing/2014/main" id="{3E42BD31-F6E1-435F-8391-C850D824E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2290" y="1371422"/>
            <a:ext cx="3670110" cy="4115157"/>
          </a:xfrm>
          <a:prstGeom prst="rect">
            <a:avLst/>
          </a:prstGeom>
        </p:spPr>
      </p:pic>
    </p:spTree>
    <p:extLst>
      <p:ext uri="{BB962C8B-B14F-4D97-AF65-F5344CB8AC3E}">
        <p14:creationId xmlns:p14="http://schemas.microsoft.com/office/powerpoint/2010/main" val="3634769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514600" y="228600"/>
            <a:ext cx="7162800" cy="762000"/>
          </a:xfrm>
        </p:spPr>
        <p:txBody>
          <a:bodyPr/>
          <a:lstStyle/>
          <a:p>
            <a:pPr algn="ctr"/>
            <a:r>
              <a:rPr lang="en-US" sz="4000" dirty="0">
                <a:effectLst>
                  <a:outerShdw blurRad="38100" dist="38100" dir="2700000" algn="tl">
                    <a:srgbClr val="000000">
                      <a:alpha val="43137"/>
                    </a:srgbClr>
                  </a:outerShdw>
                </a:effectLst>
              </a:rPr>
              <a:t>Reasons Against a Local Flood </a:t>
            </a:r>
          </a:p>
        </p:txBody>
      </p:sp>
      <p:sp>
        <p:nvSpPr>
          <p:cNvPr id="46083" name="Rectangle 3"/>
          <p:cNvSpPr>
            <a:spLocks noGrp="1" noChangeArrowheads="1"/>
          </p:cNvSpPr>
          <p:nvPr>
            <p:ph type="body" idx="1"/>
          </p:nvPr>
        </p:nvSpPr>
        <p:spPr>
          <a:xfrm>
            <a:off x="609600" y="1371600"/>
            <a:ext cx="10972800" cy="2971800"/>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Analogy to global Second Advent (Matt 24:37-39; Rev 1:7; 2 Pet 3:5-7)</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Size of the ark (450 ft. long, 75 ft. wide, 45 ft. deep)?</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Animals and birds on the ark?</a:t>
            </a:r>
          </a:p>
        </p:txBody>
      </p:sp>
      <p:pic>
        <p:nvPicPr>
          <p:cNvPr id="2" name="Picture 1">
            <a:extLst>
              <a:ext uri="{FF2B5EF4-FFF2-40B4-BE49-F238E27FC236}">
                <a16:creationId xmlns:a16="http://schemas.microsoft.com/office/drawing/2014/main" id="{320425A6-BED2-0289-8054-A121B7A84F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89193" y="4724400"/>
            <a:ext cx="3213614" cy="1828800"/>
          </a:xfrm>
          <a:prstGeom prst="rect">
            <a:avLst/>
          </a:prstGeom>
          <a:ln>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14900" y="228600"/>
            <a:ext cx="2362200" cy="762000"/>
          </a:xfrm>
        </p:spPr>
        <p:txBody>
          <a:bodyPr/>
          <a:lstStyle/>
          <a:p>
            <a:pPr algn="ctr" eaLnBrk="1" hangingPunct="1"/>
            <a:r>
              <a:rPr lang="en-US" sz="4000" dirty="0">
                <a:effectLst>
                  <a:outerShdw blurRad="38100" dist="38100" dir="2700000" algn="tl">
                    <a:srgbClr val="000000">
                      <a:alpha val="43137"/>
                    </a:srgbClr>
                  </a:outerShdw>
                </a:effectLst>
              </a:rPr>
              <a:t>Structure</a:t>
            </a:r>
          </a:p>
        </p:txBody>
      </p:sp>
      <p:sp>
        <p:nvSpPr>
          <p:cNvPr id="12291" name="Rectangle 3"/>
          <p:cNvSpPr>
            <a:spLocks noGrp="1" noChangeArrowheads="1"/>
          </p:cNvSpPr>
          <p:nvPr>
            <p:ph type="body" idx="1"/>
          </p:nvPr>
        </p:nvSpPr>
        <p:spPr>
          <a:xfrm>
            <a:off x="2743200" y="2019300"/>
            <a:ext cx="8839200" cy="2819400"/>
          </a:xfrm>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2 Peter 1 – Call to maturity</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2 – Characteristics of false teachers</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3 – Doctrine of the false teachers</a:t>
            </a:r>
          </a:p>
        </p:txBody>
      </p:sp>
      <p:pic>
        <p:nvPicPr>
          <p:cNvPr id="28676" name="Picture 4" descr="j009634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43100"/>
            <a:ext cx="1355725" cy="2971800"/>
          </a:xfrm>
          <a:prstGeom prst="rect">
            <a:avLst/>
          </a:prstGeom>
          <a:noFill/>
          <a:ln w="9525">
            <a:noFill/>
            <a:miter lim="800000"/>
            <a:headEnd/>
            <a:tailEnd/>
          </a:ln>
        </p:spPr>
      </p:pic>
    </p:spTree>
    <p:extLst>
      <p:ext uri="{BB962C8B-B14F-4D97-AF65-F5344CB8AC3E}">
        <p14:creationId xmlns:p14="http://schemas.microsoft.com/office/powerpoint/2010/main" val="3154863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coming of the Son of Man will be just like the days of Noah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those days before the flood they were eating and drinking, marrying and giving in marriage, until the day that Noah entered the ark,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p>
        </p:txBody>
      </p:sp>
    </p:spTree>
    <p:extLst>
      <p:ext uri="{BB962C8B-B14F-4D97-AF65-F5344CB8AC3E}">
        <p14:creationId xmlns:p14="http://schemas.microsoft.com/office/powerpoint/2010/main" val="145892211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667000"/>
          </a:xfrm>
        </p:spPr>
        <p:txBody>
          <a:bodyPr/>
          <a:lstStyle/>
          <a:p>
            <a:pPr marL="0" indent="0" algn="just">
              <a:buNone/>
            </a:pPr>
            <a:r>
              <a:rPr lang="en-US" altLang="en-US" sz="3600" kern="12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The Book of Revelation is the sequel to the Book of Genesis, the two books together bounding all history and bounding all of God’s revelations to mankind. They constitute the alpha and omega of God’s written Word, the Book of Beginnings, and the Book of Unveilings.</a:t>
            </a:r>
            <a:r>
              <a:rPr lang="en-US" altLang="en-US" sz="36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Henry Morris</a:t>
            </a:r>
            <a:endPar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14</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55755156"/>
              </p:ext>
            </p:extLst>
          </p:nvPr>
        </p:nvGraphicFramePr>
        <p:xfrm>
          <a:off x="624666" y="228600"/>
          <a:ext cx="10881360" cy="6400800"/>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dirty="0">
                          <a:solidFill>
                            <a:srgbClr val="7030A0"/>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0000FF"/>
                          </a:solidFill>
                          <a:latin typeface="Calibri" panose="020F0502020204030204" pitchFamily="34" charset="0"/>
                          <a:cs typeface="Calibri" panose="020F0502020204030204" pitchFamily="34" charset="0"/>
                        </a:rPr>
                        <a:t>Scripture</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dirty="0">
                          <a:latin typeface="Calibri" panose="020F0502020204030204" pitchFamily="34" charset="0"/>
                          <a:cs typeface="Calibri" panose="020F0502020204030204" pitchFamily="34" charset="0"/>
                        </a:rPr>
                        <a:t>1. Creation</a:t>
                      </a:r>
                    </a:p>
                  </a:txBody>
                  <a:tcPr anchor="ctr"/>
                </a:tc>
                <a:tc>
                  <a:txBody>
                    <a:bodyPr/>
                    <a:lstStyle/>
                    <a:p>
                      <a:pPr algn="ctr"/>
                      <a:r>
                        <a:rPr lang="en-US" sz="2800" dirty="0">
                          <a:latin typeface="Calibri" panose="020F0502020204030204" pitchFamily="34" charset="0"/>
                          <a:cs typeface="Calibri" panose="020F0502020204030204" pitchFamily="34" charset="0"/>
                        </a:rPr>
                        <a:t>Gen. 1-2</a:t>
                      </a:r>
                    </a:p>
                  </a:txBody>
                  <a:tcPr anchor="ctr"/>
                </a:tc>
                <a:tc>
                  <a:txBody>
                    <a:bodyPr/>
                    <a:lstStyle/>
                    <a:p>
                      <a:r>
                        <a:rPr lang="en-US" sz="2800" dirty="0">
                          <a:latin typeface="Calibri" panose="020F0502020204030204" pitchFamily="34" charset="0"/>
                          <a:cs typeface="Calibri" panose="020F0502020204030204" pitchFamily="34" charset="0"/>
                        </a:rPr>
                        <a:t>No death</a:t>
                      </a:r>
                    </a:p>
                  </a:txBody>
                  <a:tcPr anchor="ctr"/>
                </a:tc>
                <a:extLst>
                  <a:ext uri="{0D108BD9-81ED-4DB2-BD59-A6C34878D82A}">
                    <a16:rowId xmlns:a16="http://schemas.microsoft.com/office/drawing/2014/main" val="10001"/>
                  </a:ext>
                </a:extLst>
              </a:tr>
              <a:tr h="1566788">
                <a:tc>
                  <a:txBody>
                    <a:bodyPr/>
                    <a:lstStyle/>
                    <a:p>
                      <a:r>
                        <a:rPr lang="en-US" sz="2800" dirty="0">
                          <a:latin typeface="Calibri" panose="020F0502020204030204" pitchFamily="34" charset="0"/>
                          <a:cs typeface="Calibri" panose="020F0502020204030204" pitchFamily="34" charset="0"/>
                        </a:rPr>
                        <a:t>2. Fall</a:t>
                      </a:r>
                    </a:p>
                  </a:txBody>
                  <a:tcPr anchor="ctr"/>
                </a:tc>
                <a:tc>
                  <a:txBody>
                    <a:bodyPr/>
                    <a:lstStyle/>
                    <a:p>
                      <a:pPr algn="ctr"/>
                      <a:r>
                        <a:rPr lang="en-US" sz="2800" dirty="0">
                          <a:latin typeface="Calibri" panose="020F0502020204030204" pitchFamily="34" charset="0"/>
                          <a:cs typeface="Calibri" panose="020F0502020204030204" pitchFamily="34" charset="0"/>
                        </a:rPr>
                        <a:t>Gen. 3-6</a:t>
                      </a:r>
                    </a:p>
                  </a:txBody>
                  <a:tcPr anchor="ctr"/>
                </a:tc>
                <a:tc>
                  <a:txBody>
                    <a:bodyPr/>
                    <a:lstStyle/>
                    <a:p>
                      <a:r>
                        <a:rPr lang="en-US" sz="2800" dirty="0">
                          <a:latin typeface="Calibri" panose="020F0502020204030204" pitchFamily="34" charset="0"/>
                          <a:cs typeface="Calibri" panose="020F0502020204030204" pitchFamily="34" charset="0"/>
                        </a:rPr>
                        <a:t>Death, painful</a:t>
                      </a:r>
                      <a:r>
                        <a:rPr lang="en-US" sz="2800" baseline="0" dirty="0">
                          <a:latin typeface="Calibri" panose="020F0502020204030204" pitchFamily="34" charset="0"/>
                          <a:cs typeface="Calibri" panose="020F0502020204030204" pitchFamily="34" charset="0"/>
                        </a:rPr>
                        <a:t> pregnancy &amp; toil, long life spans, no human government</a:t>
                      </a:r>
                      <a:endParaRPr lang="en-US" sz="28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2"/>
                  </a:ext>
                </a:extLst>
              </a:tr>
              <a:tr h="1566788">
                <a:tc>
                  <a:txBody>
                    <a:bodyPr/>
                    <a:lstStyle/>
                    <a:p>
                      <a:r>
                        <a:rPr lang="en-US" sz="2800" dirty="0">
                          <a:latin typeface="Calibri" panose="020F0502020204030204" pitchFamily="34" charset="0"/>
                          <a:cs typeface="Calibri" panose="020F0502020204030204" pitchFamily="34" charset="0"/>
                        </a:rPr>
                        <a:t>3. Flood</a:t>
                      </a:r>
                    </a:p>
                  </a:txBody>
                  <a:tcPr anchor="ctr"/>
                </a:tc>
                <a:tc>
                  <a:txBody>
                    <a:bodyPr/>
                    <a:lstStyle/>
                    <a:p>
                      <a:pPr algn="ctr"/>
                      <a:r>
                        <a:rPr lang="en-US" sz="2800" dirty="0">
                          <a:latin typeface="Calibri" panose="020F0502020204030204" pitchFamily="34" charset="0"/>
                          <a:cs typeface="Calibri" panose="020F0502020204030204" pitchFamily="34" charset="0"/>
                        </a:rPr>
                        <a:t>Gen. 7-10</a:t>
                      </a:r>
                    </a:p>
                  </a:txBody>
                  <a:tcPr anchor="ctr"/>
                </a:tc>
                <a:tc>
                  <a:txBody>
                    <a:bodyPr/>
                    <a:lstStyle/>
                    <a:p>
                      <a:r>
                        <a:rPr lang="en-US" sz="2800" dirty="0">
                          <a:latin typeface="Calibri" panose="020F0502020204030204" pitchFamily="34" charset="0"/>
                          <a:cs typeface="Calibri" panose="020F0502020204030204" pitchFamily="34" charset="0"/>
                        </a:rPr>
                        <a:t>Shorter life spans, one language, no nations, human government</a:t>
                      </a:r>
                    </a:p>
                  </a:txBody>
                  <a:tcPr anchor="ctr"/>
                </a:tc>
                <a:extLst>
                  <a:ext uri="{0D108BD9-81ED-4DB2-BD59-A6C34878D82A}">
                    <a16:rowId xmlns:a16="http://schemas.microsoft.com/office/drawing/2014/main" val="10003"/>
                  </a:ext>
                </a:extLst>
              </a:tr>
              <a:tr h="1084699">
                <a:tc>
                  <a:txBody>
                    <a:bodyPr/>
                    <a:lstStyle/>
                    <a:p>
                      <a:r>
                        <a:rPr lang="en-US" sz="2800" u="none" dirty="0">
                          <a:latin typeface="Calibri" panose="020F0502020204030204" pitchFamily="34" charset="0"/>
                          <a:cs typeface="Calibri" panose="020F0502020204030204" pitchFamily="34" charset="0"/>
                        </a:rPr>
                        <a:t>4. </a:t>
                      </a:r>
                      <a:r>
                        <a:rPr lang="en-US" sz="2800" u="sng" dirty="0">
                          <a:latin typeface="Calibri" panose="020F0502020204030204" pitchFamily="34" charset="0"/>
                          <a:cs typeface="Calibri" panose="020F0502020204030204" pitchFamily="34" charset="0"/>
                        </a:rPr>
                        <a:t>Babel</a:t>
                      </a:r>
                      <a:endParaRPr lang="en-US" sz="2800" b="1" u="sng" dirty="0">
                        <a:latin typeface="Calibri" panose="020F0502020204030204" pitchFamily="34" charset="0"/>
                        <a:cs typeface="Calibri" panose="020F0502020204030204" pitchFamily="34" charset="0"/>
                      </a:endParaRPr>
                    </a:p>
                  </a:txBody>
                  <a:tcPr anchor="ctr"/>
                </a:tc>
                <a:tc>
                  <a:txBody>
                    <a:bodyPr/>
                    <a:lstStyle/>
                    <a:p>
                      <a:pPr algn="ctr"/>
                      <a:r>
                        <a:rPr lang="en-US" sz="2800" u="sng" dirty="0">
                          <a:latin typeface="Calibri" panose="020F0502020204030204" pitchFamily="34" charset="0"/>
                          <a:cs typeface="Calibri" panose="020F0502020204030204" pitchFamily="34" charset="0"/>
                        </a:rPr>
                        <a:t>Gen. 11-present</a:t>
                      </a:r>
                      <a:endParaRPr lang="en-US" sz="2800" b="1" u="sng" dirty="0">
                        <a:latin typeface="Calibri" panose="020F0502020204030204" pitchFamily="34" charset="0"/>
                        <a:cs typeface="Calibri" panose="020F0502020204030204" pitchFamily="34" charset="0"/>
                      </a:endParaRPr>
                    </a:p>
                  </a:txBody>
                  <a:tcPr anchor="ctr"/>
                </a:tc>
                <a:tc>
                  <a:txBody>
                    <a:bodyPr/>
                    <a:lstStyle/>
                    <a:p>
                      <a:r>
                        <a:rPr lang="en-US" sz="2800" u="sng" dirty="0">
                          <a:latin typeface="Calibri" panose="020F0502020204030204" pitchFamily="34" charset="0"/>
                          <a:cs typeface="Calibri" panose="020F0502020204030204" pitchFamily="34" charset="0"/>
                        </a:rPr>
                        <a:t>No</a:t>
                      </a:r>
                      <a:r>
                        <a:rPr lang="en-US" sz="2800" u="sng" baseline="0" dirty="0">
                          <a:latin typeface="Calibri" panose="020F0502020204030204" pitchFamily="34" charset="0"/>
                          <a:cs typeface="Calibri" panose="020F0502020204030204" pitchFamily="34" charset="0"/>
                        </a:rPr>
                        <a:t> global government, multiple languages, nations, ethnicities</a:t>
                      </a:r>
                      <a:endParaRPr lang="en-US" sz="2800" b="1" u="sng"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66229776"/>
              </p:ext>
            </p:extLst>
          </p:nvPr>
        </p:nvGraphicFramePr>
        <p:xfrm>
          <a:off x="609600" y="228600"/>
          <a:ext cx="10881360" cy="5658371"/>
        </p:xfrm>
        <a:graphic>
          <a:graphicData uri="http://schemas.openxmlformats.org/drawingml/2006/table">
            <a:tbl>
              <a:tblPr firstRow="1" bandRow="1">
                <a:tableStyleId>{073A0DAA-6AF3-43AB-8588-CEC1D06C72B9}</a:tableStyleId>
              </a:tblPr>
              <a:tblGrid>
                <a:gridCol w="237744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5943600">
                  <a:extLst>
                    <a:ext uri="{9D8B030D-6E8A-4147-A177-3AD203B41FA5}">
                      <a16:colId xmlns:a16="http://schemas.microsoft.com/office/drawing/2014/main" val="20003"/>
                    </a:ext>
                  </a:extLst>
                </a:gridCol>
              </a:tblGrid>
              <a:tr h="924003">
                <a:tc gridSpan="3">
                  <a:txBody>
                    <a:bodyPr/>
                    <a:lstStyle/>
                    <a:p>
                      <a:pPr algn="ctr"/>
                      <a:r>
                        <a:rPr lang="en-US" sz="3600" b="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Uniformitarianism is not Biblicism</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sz="2400" dirty="0">
                        <a:latin typeface="Calibri" panose="020F0502020204030204" pitchFamily="34" charset="0"/>
                      </a:endParaRPr>
                    </a:p>
                  </a:txBody>
                  <a:tcPr/>
                </a:tc>
                <a:tc hMerge="1">
                  <a:txBody>
                    <a:bodyPr/>
                    <a:lstStyle/>
                    <a:p>
                      <a:endParaRPr lang="en-US" sz="2400" dirty="0">
                        <a:latin typeface="Calibri" panose="020F0502020204030204" pitchFamily="34" charset="0"/>
                      </a:endParaRPr>
                    </a:p>
                  </a:txBody>
                  <a:tcPr/>
                </a:tc>
                <a:extLst>
                  <a:ext uri="{0D108BD9-81ED-4DB2-BD59-A6C34878D82A}">
                    <a16:rowId xmlns:a16="http://schemas.microsoft.com/office/drawing/2014/main" val="3972647224"/>
                  </a:ext>
                </a:extLst>
              </a:tr>
              <a:tr h="655912">
                <a:tc>
                  <a:txBody>
                    <a:bodyPr/>
                    <a:lstStyle/>
                    <a:p>
                      <a:pPr algn="ctr"/>
                      <a:r>
                        <a:rPr lang="en-US" sz="2800" b="1" kern="1200" dirty="0">
                          <a:solidFill>
                            <a:srgbClr val="7030A0"/>
                          </a:solidFill>
                          <a:latin typeface="Calibri" panose="020F0502020204030204" pitchFamily="34" charset="0"/>
                          <a:ea typeface="+mn-ea"/>
                          <a:cs typeface="Calibri" panose="020F0502020204030204" pitchFamily="34" charset="0"/>
                        </a:rPr>
                        <a:t>Era</a:t>
                      </a:r>
                    </a:p>
                  </a:txBody>
                  <a:tcPr anchor="ctr"/>
                </a:tc>
                <a:tc>
                  <a:txBody>
                    <a:bodyPr/>
                    <a:lstStyle/>
                    <a:p>
                      <a:pPr algn="ctr"/>
                      <a:r>
                        <a:rPr lang="en-US" sz="2800" b="1" kern="1200" dirty="0">
                          <a:solidFill>
                            <a:srgbClr val="0000FF"/>
                          </a:solidFill>
                          <a:latin typeface="Calibri" panose="020F0502020204030204" pitchFamily="34" charset="0"/>
                          <a:ea typeface="+mn-ea"/>
                          <a:cs typeface="Calibri" panose="020F0502020204030204" pitchFamily="34" charset="0"/>
                        </a:rPr>
                        <a:t>Scripture</a:t>
                      </a:r>
                    </a:p>
                  </a:txBody>
                  <a:tcPr anchor="ctr"/>
                </a:tc>
                <a:tc>
                  <a:txBody>
                    <a:bodyPr/>
                    <a:lstStyle/>
                    <a:p>
                      <a:pPr algn="ctr"/>
                      <a:r>
                        <a:rPr lang="en-US" sz="2800" b="1" kern="1200" dirty="0">
                          <a:solidFill>
                            <a:srgbClr val="C00000"/>
                          </a:solidFill>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0"/>
                  </a:ext>
                </a:extLst>
              </a:tr>
              <a:tr h="60261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5. Antichrist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Rapture to 2nd Advent</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1"/>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6. Kingdom</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20:1-10</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0002"/>
                  </a:ext>
                </a:extLst>
              </a:tr>
              <a:tr h="1566788">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7. Eternal State</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Rev. 21-22</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7146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905275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4152900" y="228600"/>
            <a:ext cx="3886200" cy="685800"/>
          </a:xfrm>
        </p:spPr>
        <p:txBody>
          <a:bodyPr/>
          <a:lstStyle/>
          <a:p>
            <a:pPr algn="ctr"/>
            <a:r>
              <a:rPr lang="en-US" sz="4000" dirty="0">
                <a:effectLst>
                  <a:outerShdw blurRad="38100" dist="38100" dir="2700000" algn="tl">
                    <a:srgbClr val="000000">
                      <a:alpha val="43137"/>
                    </a:srgbClr>
                  </a:outerShdw>
                </a:effectLst>
              </a:rPr>
              <a:t>Scripture V. 8</a:t>
            </a:r>
          </a:p>
        </p:txBody>
      </p:sp>
      <p:sp>
        <p:nvSpPr>
          <p:cNvPr id="54275" name="Rectangle 3"/>
          <p:cNvSpPr>
            <a:spLocks noGrp="1" noChangeArrowheads="1"/>
          </p:cNvSpPr>
          <p:nvPr>
            <p:ph type="body" sz="half" idx="4294967295"/>
          </p:nvPr>
        </p:nvSpPr>
        <p:spPr>
          <a:xfrm>
            <a:off x="5334000" y="2763838"/>
            <a:ext cx="5791200" cy="1330325"/>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timing is not the same as ours</a:t>
            </a:r>
          </a:p>
        </p:txBody>
      </p:sp>
      <p:pic>
        <p:nvPicPr>
          <p:cNvPr id="54276" name="Picture 4" descr="SY01261_"/>
          <p:cNvPicPr>
            <a:picLocks noGrp="1" noChangeAspect="1" noChangeArrowheads="1"/>
          </p:cNvPicPr>
          <p:nvPr>
            <p:ph type="clipArt" sz="half" idx="4294967295"/>
          </p:nvPr>
        </p:nvPicPr>
        <p:blipFill>
          <a:blip r:embed="rId2" cstate="print"/>
          <a:srcRect/>
          <a:stretch>
            <a:fillRect/>
          </a:stretch>
        </p:blipFill>
        <p:spPr>
          <a:xfrm>
            <a:off x="1219200" y="1694656"/>
            <a:ext cx="3810000" cy="3468688"/>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latin typeface="Calibri" panose="020F0502020204030204" pitchFamily="34" charset="0"/>
              </a:rPr>
              <a:t>29</a:t>
            </a:r>
            <a:r>
              <a:rPr lang="en-US" sz="3600" u="none" strike="noStrike" dirty="0">
                <a:effectLst/>
                <a:latin typeface="Calibri" panose="020F0502020204030204" pitchFamily="34" charset="0"/>
              </a:rPr>
              <a:t> </a:t>
            </a:r>
            <a:r>
              <a:rPr lang="en-US" sz="3600" dirty="0">
                <a:effectLst/>
                <a:latin typeface="Calibri" panose="020F0502020204030204" pitchFamily="34" charset="0"/>
              </a:rPr>
              <a:t>For those whom He </a:t>
            </a:r>
            <a:r>
              <a:rPr lang="en-US" sz="3600" b="1" u="sng" dirty="0">
                <a:solidFill>
                  <a:srgbClr val="FFFFCC"/>
                </a:solidFill>
                <a:effectLst/>
                <a:latin typeface="Calibri" panose="020F0502020204030204" pitchFamily="34" charset="0"/>
              </a:rPr>
              <a:t>foreknew</a:t>
            </a:r>
            <a:r>
              <a:rPr lang="en-US" sz="3600" dirty="0">
                <a:effectLst/>
                <a:latin typeface="Calibri" panose="020F0502020204030204" pitchFamily="34" charset="0"/>
              </a:rPr>
              <a:t>, He also </a:t>
            </a:r>
            <a:r>
              <a:rPr lang="en-US" sz="3600" b="1" u="sng" dirty="0">
                <a:solidFill>
                  <a:srgbClr val="FFFFCC"/>
                </a:solidFill>
                <a:effectLst/>
                <a:latin typeface="Calibri" panose="020F0502020204030204" pitchFamily="34" charset="0"/>
              </a:rPr>
              <a:t>predestined</a:t>
            </a:r>
            <a:r>
              <a:rPr lang="en-US" sz="3600" dirty="0">
                <a:effectLst/>
                <a:latin typeface="Calibri" panose="020F0502020204030204" pitchFamily="34" charset="0"/>
              </a:rPr>
              <a:t> </a:t>
            </a:r>
            <a:r>
              <a:rPr lang="en-US" sz="3600" i="1" dirty="0">
                <a:effectLst/>
                <a:latin typeface="Calibri" panose="020F0502020204030204" pitchFamily="34" charset="0"/>
              </a:rPr>
              <a:t>to become</a:t>
            </a:r>
            <a:r>
              <a:rPr lang="en-US" sz="3600" dirty="0">
                <a:effectLst/>
                <a:latin typeface="Calibri" panose="020F0502020204030204" pitchFamily="34" charset="0"/>
              </a:rPr>
              <a:t> conformed to the image of His Son, so that He would be the firstborn among many brethren; </a:t>
            </a:r>
            <a:r>
              <a:rPr lang="en-US" sz="3600" u="none" strike="noStrike" baseline="30000" dirty="0">
                <a:effectLst/>
                <a:latin typeface="Calibri" panose="020F0502020204030204" pitchFamily="34" charset="0"/>
              </a:rPr>
              <a:t>30</a:t>
            </a:r>
            <a:r>
              <a:rPr lang="en-US" sz="3600" u="none" strike="noStrike" dirty="0">
                <a:effectLst/>
                <a:latin typeface="Calibri" panose="020F0502020204030204" pitchFamily="34" charset="0"/>
              </a:rPr>
              <a:t> </a:t>
            </a:r>
            <a:r>
              <a:rPr lang="en-US" sz="3600" dirty="0">
                <a:effectLst/>
                <a:latin typeface="Calibri" panose="020F0502020204030204" pitchFamily="34" charset="0"/>
              </a:rPr>
              <a:t>and these whom He predestined, He also called; and these whom He </a:t>
            </a:r>
            <a:r>
              <a:rPr lang="en-US" sz="3600" b="1" u="sng" dirty="0">
                <a:solidFill>
                  <a:srgbClr val="FFFFCC"/>
                </a:solidFill>
                <a:effectLst/>
                <a:latin typeface="Calibri" panose="020F0502020204030204" pitchFamily="34" charset="0"/>
              </a:rPr>
              <a:t>called</a:t>
            </a:r>
            <a:r>
              <a:rPr lang="en-US" sz="3600" dirty="0">
                <a:effectLst/>
                <a:latin typeface="Calibri" panose="020F0502020204030204" pitchFamily="34" charset="0"/>
              </a:rPr>
              <a:t>, He also justified; and these whom He </a:t>
            </a:r>
            <a:r>
              <a:rPr lang="en-US" sz="3600" b="1" u="sng" dirty="0">
                <a:solidFill>
                  <a:srgbClr val="FFFFCC"/>
                </a:solidFill>
                <a:effectLst/>
                <a:latin typeface="Calibri" panose="020F0502020204030204" pitchFamily="34" charset="0"/>
              </a:rPr>
              <a:t>justified</a:t>
            </a:r>
            <a:r>
              <a:rPr lang="en-US" sz="3600" dirty="0">
                <a:effectLst/>
                <a:latin typeface="Calibri" panose="020F0502020204030204" pitchFamily="34" charset="0"/>
              </a:rPr>
              <a:t>, He also </a:t>
            </a:r>
            <a:r>
              <a:rPr lang="en-US" sz="3600" b="1" u="sng" dirty="0">
                <a:solidFill>
                  <a:srgbClr val="FFFFCC"/>
                </a:solidFill>
                <a:effectLst/>
                <a:latin typeface="Calibri" panose="020F0502020204030204" pitchFamily="34" charset="0"/>
              </a:rPr>
              <a:t>glorified</a:t>
            </a:r>
            <a:r>
              <a:rPr lang="en-US" sz="3600" dirty="0">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739759"/>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14–15</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14</a:t>
            </a:r>
            <a:r>
              <a:rPr lang="en-US" sz="3600" b="1" baseline="30000" dirty="0"/>
              <a:t> </a:t>
            </a:r>
            <a:r>
              <a:rPr lang="en-US" sz="3600" dirty="0">
                <a:effectLst>
                  <a:outerShdw blurRad="38100" dist="38100" dir="2700000" algn="tl">
                    <a:srgbClr val="000000">
                      <a:alpha val="43137"/>
                    </a:srgbClr>
                  </a:outerShdw>
                </a:effectLst>
                <a:latin typeface="Calibri" panose="020F0502020204030204" pitchFamily="34" charset="0"/>
              </a:rPr>
              <a:t>It was also about these men that Enoch, in the seventh generation from Adam, prophesied, saying, “Behold,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came</a:t>
            </a:r>
            <a:r>
              <a:rPr lang="en-US" sz="3600" dirty="0">
                <a:effectLst>
                  <a:outerShdw blurRad="38100" dist="38100" dir="2700000" algn="tl">
                    <a:srgbClr val="000000">
                      <a:alpha val="43137"/>
                    </a:srgbClr>
                  </a:outerShdw>
                </a:effectLst>
                <a:latin typeface="Calibri" panose="020F0502020204030204" pitchFamily="34" charset="0"/>
              </a:rPr>
              <a:t> with many thousands of His holy ones, </a:t>
            </a:r>
            <a:r>
              <a:rPr lang="en-US" sz="3600" baseline="30000" dirty="0">
                <a:effectLst>
                  <a:outerShdw blurRad="38100" dist="38100" dir="2700000" algn="tl">
                    <a:srgbClr val="000000">
                      <a:alpha val="43137"/>
                    </a:srgbClr>
                  </a:outerShdw>
                </a:effectLst>
                <a:latin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rPr>
              <a:t> to execute judgment upon all, and to convict all the ungodly of all their ungodly deeds which they have done in an ungodly way, and of all the harsh things which ungodly sinners have spoken against Him.” </a:t>
            </a:r>
          </a:p>
        </p:txBody>
      </p:sp>
    </p:spTree>
    <p:extLst>
      <p:ext uri="{BB962C8B-B14F-4D97-AF65-F5344CB8AC3E}">
        <p14:creationId xmlns:p14="http://schemas.microsoft.com/office/powerpoint/2010/main" val="245171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2194675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54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8CAEE-AFA6-75B9-81C9-B5DC0E2D37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2646878"/>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2:14</a:t>
            </a:r>
          </a:p>
          <a:p>
            <a:pPr algn="just">
              <a:spcBef>
                <a:spcPts val="0"/>
              </a:spcBef>
              <a:spcAft>
                <a:spcPts val="0"/>
              </a:spcAft>
            </a:pPr>
            <a:r>
              <a:rPr lang="en-US" sz="4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eyes full of adultery that never cease from sin, </a:t>
            </a:r>
            <a:r>
              <a:rPr lang="en-US" sz="4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enticing unstable souls</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having a heart trained in greed, accursed children.</a:t>
            </a:r>
          </a:p>
        </p:txBody>
      </p:sp>
      <p:pic>
        <p:nvPicPr>
          <p:cNvPr id="4" name="Picture 3">
            <a:extLst>
              <a:ext uri="{FF2B5EF4-FFF2-40B4-BE49-F238E27FC236}">
                <a16:creationId xmlns:a16="http://schemas.microsoft.com/office/drawing/2014/main" id="{48EF0220-A6C7-061E-66F4-4D8824B8E7FC}"/>
              </a:ext>
            </a:extLst>
          </p:cNvPr>
          <p:cNvPicPr>
            <a:picLocks noChangeAspect="1"/>
          </p:cNvPicPr>
          <p:nvPr/>
        </p:nvPicPr>
        <p:blipFill>
          <a:blip r:embed="rId3"/>
          <a:stretch>
            <a:fillRect/>
          </a:stretch>
        </p:blipFill>
        <p:spPr>
          <a:xfrm>
            <a:off x="3764280" y="2667000"/>
            <a:ext cx="4663440" cy="2194560"/>
          </a:xfrm>
          <a:prstGeom prst="rect">
            <a:avLst/>
          </a:prstGeom>
          <a:ln>
            <a:solidFill>
              <a:schemeClr val="tx1"/>
            </a:solidFill>
          </a:ln>
        </p:spPr>
      </p:pic>
    </p:spTree>
    <p:extLst>
      <p:ext uri="{BB962C8B-B14F-4D97-AF65-F5344CB8AC3E}">
        <p14:creationId xmlns:p14="http://schemas.microsoft.com/office/powerpoint/2010/main" val="281682145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D30D9AB6-C742-476D-A3A3-7C631F8A830F}"/>
              </a:ext>
            </a:extLst>
          </p:cNvPr>
          <p:cNvSpPr>
            <a:spLocks noGrp="1" noChangeArrowheads="1"/>
          </p:cNvSpPr>
          <p:nvPr>
            <p:ph type="title" idx="4294967295"/>
          </p:nvPr>
        </p:nvSpPr>
        <p:spPr>
          <a:xfrm>
            <a:off x="2209800" y="228600"/>
            <a:ext cx="7772400" cy="1143000"/>
          </a:xfrm>
        </p:spPr>
        <p:txBody>
          <a:bodyPr/>
          <a:lstStyle/>
          <a:p>
            <a:pPr algn="ctr"/>
            <a:r>
              <a:rPr lang="en-US" altLang="en-US" sz="4000" dirty="0">
                <a:effectLst>
                  <a:outerShdw blurRad="38100" dist="38100" dir="2700000" algn="tl">
                    <a:srgbClr val="000000">
                      <a:alpha val="43137"/>
                    </a:srgbClr>
                  </a:outerShdw>
                </a:effectLst>
              </a:rPr>
              <a:t>God’s Character</a:t>
            </a:r>
            <a:br>
              <a:rPr lang="en-US" altLang="en-US" sz="40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V. 9</a:t>
            </a:r>
            <a:endParaRPr lang="en-US" alt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03427" name="Rectangle 3">
            <a:extLst>
              <a:ext uri="{FF2B5EF4-FFF2-40B4-BE49-F238E27FC236}">
                <a16:creationId xmlns:a16="http://schemas.microsoft.com/office/drawing/2014/main" id="{95EC6DA9-8380-4643-ADA2-75DB7BBD3090}"/>
              </a:ext>
            </a:extLst>
          </p:cNvPr>
          <p:cNvSpPr>
            <a:spLocks noGrp="1" noChangeArrowheads="1"/>
          </p:cNvSpPr>
          <p:nvPr>
            <p:ph type="body" sz="half" idx="4294967295"/>
          </p:nvPr>
        </p:nvSpPr>
        <p:spPr>
          <a:xfrm>
            <a:off x="1066800" y="2552700"/>
            <a:ext cx="55626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1963" indent="-461963" eaLnBrk="1" hangingPunct="1">
              <a:spcBef>
                <a:spcPts val="0"/>
              </a:spcBef>
              <a:spcAft>
                <a:spcPts val="3600"/>
              </a:spcAft>
              <a:defRPr/>
            </a:pPr>
            <a:r>
              <a:rPr lang="en-US" altLang="en-US" sz="3600" dirty="0">
                <a:effectLst>
                  <a:outerShdw blurRad="38100" dist="38100" dir="2700000" algn="tl">
                    <a:srgbClr val="000000">
                      <a:alpha val="43137"/>
                    </a:srgbClr>
                  </a:outerShdw>
                </a:effectLst>
                <a:cs typeface="Calibri" panose="020F0502020204030204" pitchFamily="34" charset="0"/>
              </a:rPr>
              <a:t>Delay </a:t>
            </a:r>
            <a:r>
              <a:rPr lang="en-US" altLang="en-US" sz="4000" b="1" dirty="0">
                <a:solidFill>
                  <a:srgbClr val="FF0000"/>
                </a:solidFill>
                <a:effectLst>
                  <a:outerShdw blurRad="38100" dist="38100" dir="2700000" algn="tl">
                    <a:srgbClr val="000000">
                      <a:alpha val="43137"/>
                    </a:srgbClr>
                  </a:outerShdw>
                </a:effectLst>
                <a:cs typeface="Calibri" panose="020F0502020204030204" pitchFamily="34" charset="0"/>
                <a:sym typeface="Symbol" panose="05050102010706020507" pitchFamily="18" charset="2"/>
              </a:rPr>
              <a:t></a:t>
            </a:r>
            <a:r>
              <a:rPr lang="en-US" altLang="en-US" sz="3600" dirty="0">
                <a:effectLst>
                  <a:outerShdw blurRad="38100" dist="38100" dir="2700000" algn="tl">
                    <a:srgbClr val="000000">
                      <a:alpha val="43137"/>
                    </a:srgbClr>
                  </a:outerShdw>
                </a:effectLst>
                <a:cs typeface="Calibri" panose="020F0502020204030204" pitchFamily="34" charset="0"/>
                <a:sym typeface="Symbol" panose="05050102010706020507" pitchFamily="18" charset="2"/>
              </a:rPr>
              <a:t> </a:t>
            </a:r>
            <a:r>
              <a:rPr lang="en-US" altLang="en-US" sz="3600" dirty="0">
                <a:effectLst>
                  <a:outerShdw blurRad="38100" dist="38100" dir="2700000" algn="tl">
                    <a:srgbClr val="000000">
                      <a:alpha val="43137"/>
                    </a:srgbClr>
                  </a:outerShdw>
                </a:effectLst>
                <a:cs typeface="Calibri" panose="020F0502020204030204" pitchFamily="34" charset="0"/>
              </a:rPr>
              <a:t>no 2</a:t>
            </a:r>
            <a:r>
              <a:rPr lang="en-US" altLang="en-US" sz="3600" baseline="30000" dirty="0">
                <a:effectLst>
                  <a:outerShdw blurRad="38100" dist="38100" dir="2700000" algn="tl">
                    <a:srgbClr val="000000">
                      <a:alpha val="43137"/>
                    </a:srgbClr>
                  </a:outerShdw>
                </a:effectLst>
                <a:cs typeface="Calibri" panose="020F0502020204030204" pitchFamily="34" charset="0"/>
              </a:rPr>
              <a:t>nd</a:t>
            </a:r>
            <a:r>
              <a:rPr lang="en-US" altLang="en-US" sz="3600" dirty="0">
                <a:effectLst>
                  <a:outerShdw blurRad="38100" dist="38100" dir="2700000" algn="tl">
                    <a:srgbClr val="000000">
                      <a:alpha val="43137"/>
                    </a:srgbClr>
                  </a:outerShdw>
                </a:effectLst>
                <a:cs typeface="Calibri" panose="020F0502020204030204" pitchFamily="34" charset="0"/>
              </a:rPr>
              <a:t> Coming</a:t>
            </a:r>
          </a:p>
          <a:p>
            <a:pPr marL="461963" indent="-461963" eaLnBrk="1" hangingPunct="1">
              <a:spcBef>
                <a:spcPts val="0"/>
              </a:spcBef>
              <a:spcAft>
                <a:spcPts val="3600"/>
              </a:spcAft>
              <a:defRPr/>
            </a:pPr>
            <a:r>
              <a:rPr lang="en-US" altLang="en-US" sz="3600" dirty="0">
                <a:effectLst>
                  <a:outerShdw blurRad="38100" dist="38100" dir="2700000" algn="tl">
                    <a:srgbClr val="000000">
                      <a:alpha val="43137"/>
                    </a:srgbClr>
                  </a:outerShdw>
                </a:effectLst>
                <a:cs typeface="Calibri" panose="020F0502020204030204" pitchFamily="34" charset="0"/>
              </a:rPr>
              <a:t>Delay </a:t>
            </a:r>
            <a:r>
              <a:rPr lang="en-US" alt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altLang="en-US" sz="3600" dirty="0">
                <a:effectLst>
                  <a:outerShdw blurRad="38100" dist="38100" dir="2700000" algn="tl">
                    <a:srgbClr val="000000">
                      <a:alpha val="43137"/>
                    </a:srgbClr>
                  </a:outerShdw>
                </a:effectLst>
                <a:cs typeface="Calibri" panose="020F0502020204030204" pitchFamily="34" charset="0"/>
              </a:rPr>
              <a:t> patience</a:t>
            </a:r>
          </a:p>
        </p:txBody>
      </p:sp>
      <p:pic>
        <p:nvPicPr>
          <p:cNvPr id="103428" name="Picture 4" descr="j0299195">
            <a:extLst>
              <a:ext uri="{FF2B5EF4-FFF2-40B4-BE49-F238E27FC236}">
                <a16:creationId xmlns:a16="http://schemas.microsoft.com/office/drawing/2014/main" id="{43BDB252-E40C-4494-9586-F79FA9536975}"/>
              </a:ext>
            </a:extLst>
          </p:cNvPr>
          <p:cNvPicPr>
            <a:picLocks noGrp="1" noChangeAspect="1" noChangeArrowheads="1"/>
          </p:cNvPicPr>
          <p:nvPr>
            <p:ph type="clipArt" sz="half" idx="4294967295"/>
          </p:nvPr>
        </p:nvPicPr>
        <p:blipFill>
          <a:blip r:embed="rId2">
            <a:extLst>
              <a:ext uri="{28A0092B-C50C-407E-A947-70E740481C1C}">
                <a14:useLocalDpi xmlns:a14="http://schemas.microsoft.com/office/drawing/2010/main"/>
              </a:ext>
            </a:extLst>
          </a:blip>
          <a:srcRect/>
          <a:stretch>
            <a:fillRect/>
          </a:stretch>
        </p:blipFill>
        <p:spPr>
          <a:xfrm>
            <a:off x="7010400" y="1749425"/>
            <a:ext cx="4114800" cy="335915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AEBC-F7B2-273C-8682-CDCB9B7544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 </a:t>
            </a:r>
            <a:r>
              <a:rPr lang="en-US" sz="3600" baseline="30000" dirty="0">
                <a:effectLst>
                  <a:outerShdw blurRad="38100" dist="38100" dir="2700000" algn="tl">
                    <a:srgbClr val="000000">
                      <a:alpha val="43137"/>
                    </a:srgbClr>
                  </a:outerShdw>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outerShdw blurRad="38100" dist="38100" dir="2700000" algn="tl">
                    <a:srgbClr val="000000">
                      <a:alpha val="43137"/>
                    </a:srgbClr>
                  </a:outerShdw>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2377798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74AEBC-F7B2-273C-8682-CDCB9B7544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334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136202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0B0A2-F7DE-23DE-4F7A-F7525C4991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5181600"/>
          </a:xfrm>
        </p:spPr>
        <p:txBody>
          <a:bodyPr/>
          <a:lstStyle/>
          <a:p>
            <a:pPr marL="0" indent="0" algn="ctr" defTabSz="685800">
              <a:spcBef>
                <a:spcPct val="0"/>
              </a:spcBef>
              <a:spcAft>
                <a:spcPts val="1200"/>
              </a:spcAft>
              <a:buNone/>
              <a:defRPr/>
            </a:pPr>
            <a:r>
              <a:rPr lang="en-US" sz="4000" kern="1200" dirty="0">
                <a:solidFill>
                  <a:schemeClr val="tx2"/>
                </a:solidFill>
                <a:ea typeface="+mj-ea"/>
              </a:rPr>
              <a:t>1 Peter 3:19-20</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19 </a:t>
            </a:r>
            <a:r>
              <a:rPr lang="en-US" sz="3600" dirty="0">
                <a:effectLst>
                  <a:outerShdw blurRad="38100" dist="38100" dir="2700000" algn="tl">
                    <a:srgbClr val="000000">
                      <a:alpha val="43137"/>
                    </a:srgbClr>
                  </a:outerShdw>
                </a:effectLst>
              </a:rPr>
              <a:t>in which also He went and made proclamation</a:t>
            </a:r>
            <a:r>
              <a:rPr lang="en-US" sz="3600"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 spirits </a:t>
            </a:r>
            <a:r>
              <a:rPr lang="en-US" sz="3600" i="1" dirty="0">
                <a:effectLst>
                  <a:outerShdw blurRad="38100" dist="38100" dir="2700000" algn="tl">
                    <a:srgbClr val="000000">
                      <a:alpha val="43137"/>
                    </a:srgbClr>
                  </a:outerShdw>
                </a:effectLst>
              </a:rPr>
              <a:t>now</a:t>
            </a:r>
            <a:r>
              <a:rPr lang="en-US" sz="3600" dirty="0">
                <a:effectLst>
                  <a:outerShdw blurRad="38100" dist="38100" dir="2700000" algn="tl">
                    <a:srgbClr val="000000">
                      <a:alpha val="43137"/>
                    </a:srgbClr>
                  </a:outerShdw>
                </a:effectLst>
              </a:rPr>
              <a:t> in prison, </a:t>
            </a:r>
            <a:r>
              <a:rPr lang="en-US" sz="3600" baseline="30000" dirty="0">
                <a:effectLst>
                  <a:outerShdw blurRad="38100" dist="38100" dir="2700000" algn="tl">
                    <a:srgbClr val="000000">
                      <a:alpha val="43137"/>
                    </a:srgbClr>
                  </a:outerShdw>
                </a:effectLst>
              </a:rPr>
              <a:t>20 </a:t>
            </a:r>
            <a:r>
              <a:rPr lang="en-US" sz="3600" dirty="0">
                <a:effectLst>
                  <a:outerShdw blurRad="38100" dist="38100" dir="2700000" algn="tl">
                    <a:srgbClr val="000000">
                      <a:alpha val="43137"/>
                    </a:srgbClr>
                  </a:outerShdw>
                </a:effectLst>
              </a:rPr>
              <a:t>who once were disobedient, when the </a:t>
            </a:r>
            <a:r>
              <a:rPr lang="en-US" sz="3600" b="1" u="sng" dirty="0">
                <a:solidFill>
                  <a:srgbClr val="FFFFCC"/>
                </a:solidFill>
                <a:effectLst>
                  <a:outerShdw blurRad="38100" dist="38100" dir="2700000" algn="tl">
                    <a:srgbClr val="000000">
                      <a:alpha val="43137"/>
                    </a:srgbClr>
                  </a:outerShdw>
                </a:effectLst>
              </a:rPr>
              <a:t>patience</a:t>
            </a:r>
            <a:r>
              <a:rPr lang="en-US" sz="3600" dirty="0">
                <a:effectLst>
                  <a:outerShdw blurRad="38100" dist="38100" dir="2700000" algn="tl">
                    <a:srgbClr val="000000">
                      <a:alpha val="43137"/>
                    </a:srgbClr>
                  </a:outerShdw>
                </a:effectLst>
              </a:rPr>
              <a:t> of God kept waiting in the days of Noah, during the construction of the ark, in which a few, that is, eight persons, were brought safely through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water.”</a:t>
            </a:r>
          </a:p>
        </p:txBody>
      </p:sp>
    </p:spTree>
    <p:extLst>
      <p:ext uri="{BB962C8B-B14F-4D97-AF65-F5344CB8AC3E}">
        <p14:creationId xmlns:p14="http://schemas.microsoft.com/office/powerpoint/2010/main" val="3815329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ln>
            <a:solidFill>
              <a:schemeClr val="tx1"/>
            </a:solidFill>
          </a:ln>
        </p:spPr>
      </p:pic>
    </p:spTree>
    <p:extLst>
      <p:ext uri="{BB962C8B-B14F-4D97-AF65-F5344CB8AC3E}">
        <p14:creationId xmlns:p14="http://schemas.microsoft.com/office/powerpoint/2010/main" val="28516382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defTabSz="685800">
              <a:spcBef>
                <a:spcPts val="0"/>
              </a:spcBef>
              <a:spcAft>
                <a:spcPts val="6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effectLst>
                  <a:outerShdw blurRad="38100" dist="38100" dir="2700000" algn="tl">
                    <a:srgbClr val="000000">
                      <a:alpha val="43137"/>
                    </a:srgbClr>
                  </a:outerShdw>
                </a:effectLst>
              </a:rPr>
              <a:t>Lewis Sperry Chafer</a:t>
            </a:r>
            <a:br>
              <a:rPr lang="en-US" sz="2800" dirty="0">
                <a:solidFill>
                  <a:schemeClr val="tx1"/>
                </a:solidFill>
              </a:rPr>
            </a:br>
            <a:r>
              <a:rPr lang="en-US" sz="2000" dirty="0">
                <a:solidFill>
                  <a:schemeClr val="tx1"/>
                </a:solidFill>
              </a:rPr>
              <a:t>vol. 7, </a:t>
            </a:r>
            <a:r>
              <a:rPr lang="en-US" sz="2000" i="1" dirty="0">
                <a:solidFill>
                  <a:schemeClr val="tx1"/>
                </a:solidFill>
              </a:rPr>
              <a:t>Systematic Theology</a:t>
            </a:r>
            <a:r>
              <a:rPr lang="en-US" sz="2000" dirty="0">
                <a:solidFill>
                  <a:schemeClr val="tx1"/>
                </a:solidFill>
              </a:rPr>
              <a:t> (Grand Rapids, MI: </a:t>
            </a:r>
            <a:r>
              <a:rPr lang="en-US" sz="2000" dirty="0" err="1">
                <a:solidFill>
                  <a:schemeClr val="tx1"/>
                </a:solidFill>
              </a:rPr>
              <a:t>Kregel</a:t>
            </a:r>
            <a:r>
              <a:rPr lang="en-US" sz="2000" dirty="0">
                <a:solidFill>
                  <a:schemeClr val="tx1"/>
                </a:solidFill>
              </a:rPr>
              <a:t> Publications, 1993), 265-66.</a:t>
            </a:r>
            <a:endParaRPr lang="en-US" sz="2800" dirty="0">
              <a:solidFill>
                <a:schemeClr val="tx1"/>
              </a:solidFill>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buNone/>
              <a:defRPr/>
            </a:pPr>
            <a:r>
              <a:rPr lang="en-US" dirty="0"/>
              <a:t>“This vital newness of mind is a part of believing, after all, and therefore it may be and is used as a </a:t>
            </a:r>
            <a:r>
              <a:rPr lang="en-US" b="1" i="1" u="sng" dirty="0">
                <a:solidFill>
                  <a:srgbClr val="FFFFCC"/>
                </a:solidFill>
              </a:rPr>
              <a:t>synonym</a:t>
            </a:r>
            <a:r>
              <a:rPr lang="en-US"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Font typeface="Wingdings" panose="05000000000000000000" pitchFamily="2" charset="2"/>
              <a:buNone/>
            </a:pPr>
            <a:r>
              <a:rPr lang="en-US" sz="4000" kern="1200">
                <a:solidFill>
                  <a:schemeClr val="tx2"/>
                </a:solidFill>
                <a:ea typeface="+mj-ea"/>
              </a:rPr>
              <a:t>Acts 17:30-31</a:t>
            </a:r>
          </a:p>
          <a:p>
            <a:pPr marL="0" indent="0" algn="just">
              <a:spcBef>
                <a:spcPts val="0"/>
              </a:spcBef>
              <a:buFont typeface="Wingdings" panose="05000000000000000000" pitchFamily="2" charset="2"/>
              <a:buNone/>
            </a:pPr>
            <a:r>
              <a:rPr lang="en-US" sz="3600" kern="0"/>
              <a:t>“</a:t>
            </a:r>
            <a:r>
              <a:rPr lang="en-US" sz="3600" kern="0" baseline="30000"/>
              <a:t>30</a:t>
            </a:r>
            <a:r>
              <a:rPr lang="en-US" sz="3600" kern="0"/>
              <a:t> Therefore having overlooked the times of ignorance, God is now declaring to men that all people everywhere should </a:t>
            </a:r>
            <a:r>
              <a:rPr lang="en-US" sz="3600" b="1" u="sng" kern="0">
                <a:solidFill>
                  <a:srgbClr val="FFFFCC"/>
                </a:solidFill>
              </a:rPr>
              <a:t>repent [</a:t>
            </a:r>
            <a:r>
              <a:rPr lang="en-US" sz="3600" b="1" i="1" u="sng" kern="0">
                <a:solidFill>
                  <a:srgbClr val="FFFFCC"/>
                </a:solidFill>
              </a:rPr>
              <a:t>metanoeō</a:t>
            </a:r>
            <a:r>
              <a:rPr lang="en-US" sz="3600" b="1" u="sng" kern="0">
                <a:solidFill>
                  <a:srgbClr val="FFFFCC"/>
                </a:solidFill>
              </a:rPr>
              <a:t>]</a:t>
            </a:r>
            <a:r>
              <a:rPr lang="en-US" sz="3600" kern="0"/>
              <a:t>, </a:t>
            </a:r>
            <a:r>
              <a:rPr lang="en-US" sz="3600" kern="0" baseline="30000"/>
              <a:t>31</a:t>
            </a:r>
            <a:r>
              <a:rPr lang="en-US" sz="3600" kern="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971800" y="228600"/>
            <a:ext cx="6248400" cy="685800"/>
          </a:xfrm>
        </p:spPr>
        <p:txBody>
          <a:bodyPr/>
          <a:lstStyle/>
          <a:p>
            <a:pPr algn="ctr"/>
            <a:r>
              <a:rPr lang="en-US" sz="4000" dirty="0">
                <a:effectLst>
                  <a:outerShdw blurRad="38100" dist="38100" dir="2700000" algn="tl">
                    <a:srgbClr val="000000">
                      <a:alpha val="43137"/>
                    </a:srgbClr>
                  </a:outerShdw>
                </a:effectLst>
              </a:rPr>
              <a:t>Peter’s Rebuttal V.5-10</a:t>
            </a:r>
          </a:p>
        </p:txBody>
      </p:sp>
      <p:sp>
        <p:nvSpPr>
          <p:cNvPr id="39939" name="Rectangle 3"/>
          <p:cNvSpPr>
            <a:spLocks noGrp="1" noChangeArrowheads="1"/>
          </p:cNvSpPr>
          <p:nvPr>
            <p:ph type="body" sz="half" idx="4294967295"/>
          </p:nvPr>
        </p:nvSpPr>
        <p:spPr>
          <a:xfrm>
            <a:off x="5257800" y="1218129"/>
            <a:ext cx="4419600" cy="4842946"/>
          </a:xfrm>
          <a:noFill/>
        </p:spPr>
        <p:txBody>
          <a:bodyPr/>
          <a:lstStyle/>
          <a:p>
            <a:pPr>
              <a:spcBef>
                <a:spcPts val="0"/>
              </a:spcBef>
              <a:spcAft>
                <a:spcPts val="3600"/>
              </a:spcAft>
              <a:buFont typeface="Wingdings" pitchFamily="2" charset="2"/>
              <a:buNone/>
            </a:pPr>
            <a:r>
              <a:rPr lang="en-US" sz="3600" b="1" dirty="0">
                <a:solidFill>
                  <a:srgbClr val="FFFFCC"/>
                </a:solidFill>
                <a:effectLst>
                  <a:outerShdw blurRad="38100" dist="38100" dir="2700000" algn="tl">
                    <a:srgbClr val="000000">
                      <a:alpha val="43137"/>
                    </a:srgbClr>
                  </a:outerShdw>
                </a:effectLst>
              </a:rPr>
              <a:t>Arguments from:</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History (5-7)</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Scripture (8)</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God’s character (9)</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Divine promise (10)</a:t>
            </a:r>
          </a:p>
        </p:txBody>
      </p:sp>
      <p:pic>
        <p:nvPicPr>
          <p:cNvPr id="39940" name="Picture 4" descr="j0275742"/>
          <p:cNvPicPr>
            <a:picLocks noGrp="1" noChangeAspect="1" noChangeArrowheads="1"/>
          </p:cNvPicPr>
          <p:nvPr>
            <p:ph type="clipArt" sz="half" idx="4294967295"/>
          </p:nvPr>
        </p:nvPicPr>
        <p:blipFill>
          <a:blip r:embed="rId2" cstate="print"/>
          <a:srcRect/>
          <a:stretch>
            <a:fillRect/>
          </a:stretch>
        </p:blipFill>
        <p:spPr>
          <a:xfrm>
            <a:off x="1524000" y="1371600"/>
            <a:ext cx="2819400" cy="4842946"/>
          </a:xfrm>
        </p:spPr>
      </p:pic>
    </p:spTree>
    <p:extLst>
      <p:ext uri="{BB962C8B-B14F-4D97-AF65-F5344CB8AC3E}">
        <p14:creationId xmlns:p14="http://schemas.microsoft.com/office/powerpoint/2010/main" val="58550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p:cNvSpPr>
            <a:spLocks noGrp="1" noChangeArrowheads="1"/>
          </p:cNvSpPr>
          <p:nvPr>
            <p:ph type="title" idx="4294967295"/>
          </p:nvPr>
        </p:nvSpPr>
        <p:spPr>
          <a:xfrm>
            <a:off x="2375263" y="228600"/>
            <a:ext cx="7441474" cy="838200"/>
          </a:xfrm>
        </p:spPr>
        <p:txBody>
          <a:bodyPr/>
          <a:lstStyle/>
          <a:p>
            <a:pPr algn="ctr"/>
            <a:r>
              <a:rPr lang="en-US" sz="4000" dirty="0"/>
              <a:t>Portrait of Growth 1:5-7 </a:t>
            </a:r>
          </a:p>
        </p:txBody>
      </p:sp>
      <p:pic>
        <p:nvPicPr>
          <p:cNvPr id="2" name="Picture 1">
            <a:extLst>
              <a:ext uri="{FF2B5EF4-FFF2-40B4-BE49-F238E27FC236}">
                <a16:creationId xmlns:a16="http://schemas.microsoft.com/office/drawing/2014/main" id="{69C2D6F8-C001-4A97-B3F5-0E1A9FE019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6112" y="838200"/>
            <a:ext cx="9419776" cy="59436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3390900" y="228600"/>
            <a:ext cx="5410200" cy="762000"/>
          </a:xfrm>
        </p:spPr>
        <p:txBody>
          <a:bodyPr/>
          <a:lstStyle/>
          <a:p>
            <a:pPr algn="ctr"/>
            <a:r>
              <a:rPr lang="en-US" sz="4000" dirty="0">
                <a:effectLst>
                  <a:outerShdw blurRad="38100" dist="38100" dir="2700000" algn="tl">
                    <a:srgbClr val="000000">
                      <a:alpha val="43137"/>
                    </a:srgbClr>
                  </a:outerShdw>
                </a:effectLst>
              </a:rPr>
              <a:t>God’s Promise V. 10</a:t>
            </a:r>
          </a:p>
        </p:txBody>
      </p:sp>
      <p:sp>
        <p:nvSpPr>
          <p:cNvPr id="60419" name="Rectangle 3"/>
          <p:cNvSpPr>
            <a:spLocks noGrp="1" noChangeArrowheads="1"/>
          </p:cNvSpPr>
          <p:nvPr>
            <p:ph type="body" sz="half" idx="4294967295"/>
          </p:nvPr>
        </p:nvSpPr>
        <p:spPr>
          <a:xfrm>
            <a:off x="5181600" y="1427163"/>
            <a:ext cx="6400800" cy="4003675"/>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Despite delay, </a:t>
            </a:r>
          </a:p>
          <a:p>
            <a:pPr marL="461963" lvl="1" indent="-461963" eaLnBrk="1" hangingPunct="1">
              <a:spcBef>
                <a:spcPts val="0"/>
              </a:spcBef>
              <a:spcAft>
                <a:spcPts val="3600"/>
              </a:spcAft>
              <a:buClr>
                <a:schemeClr val="tx2"/>
              </a:buClr>
              <a:buSzPct val="75000"/>
              <a:buFont typeface="Wingdings" pitchFamily="2" charset="2"/>
              <a:buChar char="n"/>
              <a:defRPr/>
            </a:pPr>
            <a:r>
              <a:rPr lang="en-US" sz="3600" dirty="0">
                <a:effectLst>
                  <a:outerShdw blurRad="38100" dist="38100" dir="2700000" algn="tl">
                    <a:srgbClr val="000000">
                      <a:alpha val="43137"/>
                    </a:srgbClr>
                  </a:outerShdw>
                </a:effectLst>
                <a:ea typeface="+mn-ea"/>
                <a:cs typeface="+mn-cs"/>
              </a:rPr>
              <a:t>the day will come:</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Like a thief</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According to God’s promise</a:t>
            </a:r>
          </a:p>
        </p:txBody>
      </p:sp>
      <p:pic>
        <p:nvPicPr>
          <p:cNvPr id="60420" name="Picture 4" descr="BD06577_"/>
          <p:cNvPicPr>
            <a:picLocks noGrp="1" noChangeAspect="1" noChangeArrowheads="1"/>
          </p:cNvPicPr>
          <p:nvPr>
            <p:ph type="clipArt" sz="half" idx="4294967295"/>
          </p:nvPr>
        </p:nvPicPr>
        <p:blipFill>
          <a:blip r:embed="rId2" cstate="print"/>
          <a:srcRect/>
          <a:stretch>
            <a:fillRect/>
          </a:stretch>
        </p:blipFill>
        <p:spPr>
          <a:xfrm>
            <a:off x="609600" y="1447800"/>
            <a:ext cx="3313611" cy="39624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scontent-dfw1-1.xx.fbcdn.net/hphotos-xtf1/t31.0-8/11794619_10207462667233113_7088908926816719446_o.jpg">
            <a:extLst>
              <a:ext uri="{FF2B5EF4-FFF2-40B4-BE49-F238E27FC236}">
                <a16:creationId xmlns:a16="http://schemas.microsoft.com/office/drawing/2014/main" id="{5E3E0726-1B74-45CA-BA41-2E8E8867B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16015" y="228600"/>
            <a:ext cx="7959970" cy="6400800"/>
          </a:xfrm>
          <a:prstGeom prst="rect">
            <a:avLst/>
          </a:prstGeom>
          <a:solidFill>
            <a:srgbClr val="FFFFFF">
              <a:shade val="85000"/>
            </a:srgbClr>
          </a:solidFill>
          <a:ln w="381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61B52-E933-CE87-15DA-07AF2A74C19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42A152F-C45C-A6AA-2E8C-AF50EEFCBB45}"/>
              </a:ext>
            </a:extLst>
          </p:cNvPr>
          <p:cNvPicPr>
            <a:picLocks noChangeAspect="1"/>
          </p:cNvPicPr>
          <p:nvPr/>
        </p:nvPicPr>
        <p:blipFill>
          <a:blip r:embed="rId3"/>
          <a:stretch>
            <a:fillRect/>
          </a:stretch>
        </p:blipFill>
        <p:spPr>
          <a:xfrm>
            <a:off x="4470400" y="3009900"/>
            <a:ext cx="3251200" cy="1828800"/>
          </a:xfrm>
          <a:prstGeom prst="rect">
            <a:avLst/>
          </a:prstGeom>
          <a:ln>
            <a:solidFill>
              <a:schemeClr val="tx1"/>
            </a:solidFill>
          </a:ln>
        </p:spPr>
      </p:pic>
    </p:spTree>
    <p:extLst>
      <p:ext uri="{BB962C8B-B14F-4D97-AF65-F5344CB8AC3E}">
        <p14:creationId xmlns:p14="http://schemas.microsoft.com/office/powerpoint/2010/main" val="247293387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427BD-A16C-40CD-9E7E-C2E8806B1B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8" name="Rectangle 1">
            <a:extLst>
              <a:ext uri="{FF2B5EF4-FFF2-40B4-BE49-F238E27FC236}">
                <a16:creationId xmlns:a16="http://schemas.microsoft.com/office/drawing/2014/main" id="{665F2B30-988D-CEB4-ACCE-B3F699A2A334}"/>
              </a:ext>
            </a:extLst>
          </p:cNvPr>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defRPr/>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Genesis 3:17-19</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your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42449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defTabSz="68580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anxious longing of the creation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creation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the creation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whole creation groans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suffers the . . .</a:t>
            </a:r>
          </a:p>
        </p:txBody>
      </p:sp>
    </p:spTree>
    <p:extLst>
      <p:ext uri="{BB962C8B-B14F-4D97-AF65-F5344CB8AC3E}">
        <p14:creationId xmlns:p14="http://schemas.microsoft.com/office/powerpoint/2010/main" val="24424341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1D8E55-48E6-4CE6-9396-E0ECF490C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8:19-23</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pains of childbirth together until now.</a:t>
            </a:r>
            <a:r>
              <a:rPr lang="en-US" sz="3600" b="1" baseline="30000" dirty="0">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600" b="1" baseline="30000" dirty="0">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not only this, but also we ourselves, having the first fruits of the Spirit, even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ourselves groan within ourselves, waiting eagerly for our adoption as sons, the redemption of our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7053821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294F22-2A06-8CAC-3D66-81CB08FC72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2492951" y="255757"/>
            <a:ext cx="7206097" cy="6346486"/>
          </a:xfrm>
          <a:prstGeom prst="rect">
            <a:avLst/>
          </a:prstGeom>
        </p:spPr>
      </p:pic>
    </p:spTree>
    <p:extLst>
      <p:ext uri="{BB962C8B-B14F-4D97-AF65-F5344CB8AC3E}">
        <p14:creationId xmlns:p14="http://schemas.microsoft.com/office/powerpoint/2010/main" val="351693035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1">
            <a:extLst>
              <a:ext uri="{FF2B5EF4-FFF2-40B4-BE49-F238E27FC236}">
                <a16:creationId xmlns:a16="http://schemas.microsoft.com/office/drawing/2014/main" id="{EAD1D9B2-4B72-5D92-CB68-48E822A0C6CB}"/>
              </a:ext>
            </a:extLst>
          </p:cNvPr>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21:4</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13C0A4A8-1DB8-EDF2-F320-47D008DB9C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4593" y="3048000"/>
            <a:ext cx="2062817" cy="1828800"/>
          </a:xfrm>
          <a:prstGeom prst="rect">
            <a:avLst/>
          </a:prstGeom>
        </p:spPr>
      </p:pic>
    </p:spTree>
    <p:extLst>
      <p:ext uri="{BB962C8B-B14F-4D97-AF65-F5344CB8AC3E}">
        <p14:creationId xmlns:p14="http://schemas.microsoft.com/office/powerpoint/2010/main" val="49564780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0237B2-A937-43D6-D092-E84CACE59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 name="Rectangle 1">
            <a:extLst>
              <a:ext uri="{FF2B5EF4-FFF2-40B4-BE49-F238E27FC236}">
                <a16:creationId xmlns:a16="http://schemas.microsoft.com/office/drawing/2014/main" id="{79EB9E42-4EF7-F679-6064-B86F2094FDC8}"/>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21:8</a:t>
            </a:r>
          </a:p>
          <a:p>
            <a:pPr algn="just">
              <a:spcBef>
                <a:spcPts val="600"/>
              </a:spcBef>
              <a:spcAft>
                <a:spcPts val="6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cowardly</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unbelieving</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abominable</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murderers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immoral</a:t>
            </a:r>
            <a:r>
              <a:rPr lang="en-US" sz="3600" dirty="0">
                <a:effectLst>
                  <a:outerShdw blurRad="38100" dist="38100" dir="2700000" algn="tl">
                    <a:srgbClr val="000000">
                      <a:alpha val="43137"/>
                    </a:srgbClr>
                  </a:outerShdw>
                </a:effectLst>
                <a:latin typeface="Calibri" panose="020F0502020204030204" pitchFamily="34" charset="0"/>
              </a:rPr>
              <a:t> persons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sorcerers</a:t>
            </a:r>
            <a:r>
              <a:rPr lang="en-US" sz="3600" dirty="0">
                <a:effectLst>
                  <a:outerShdw blurRad="38100" dist="38100" dir="2700000" algn="tl">
                    <a:srgbClr val="000000">
                      <a:alpha val="43137"/>
                    </a:srgbClr>
                  </a:outerShdw>
                </a:effectLst>
                <a:latin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idolaters</a:t>
            </a:r>
            <a:r>
              <a:rPr lang="en-US" sz="3600" dirty="0">
                <a:effectLst>
                  <a:outerShdw blurRad="38100" dist="38100" dir="2700000" algn="tl">
                    <a:srgbClr val="000000">
                      <a:alpha val="43137"/>
                    </a:srgbClr>
                  </a:outerShdw>
                </a:effectLst>
                <a:latin typeface="Calibri" panose="020F0502020204030204" pitchFamily="34" charset="0"/>
              </a:rPr>
              <a:t> and all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liars</a:t>
            </a:r>
            <a:r>
              <a:rPr lang="en-US" sz="3600" dirty="0">
                <a:effectLst>
                  <a:outerShdw blurRad="38100" dist="38100" dir="2700000" algn="tl">
                    <a:srgbClr val="000000">
                      <a:alpha val="43137"/>
                    </a:srgbClr>
                  </a:outerShdw>
                </a:effectLst>
                <a:latin typeface="Calibri" panose="020F0502020204030204" pitchFamily="34" charset="0"/>
              </a:rPr>
              <a:t>, their part </a:t>
            </a:r>
            <a:r>
              <a:rPr lang="en-US" sz="3600" i="1" dirty="0">
                <a:effectLst>
                  <a:outerShdw blurRad="38100" dist="38100" dir="2700000" algn="tl">
                    <a:srgbClr val="000000">
                      <a:alpha val="43137"/>
                    </a:srgbClr>
                  </a:outerShdw>
                </a:effectLst>
                <a:latin typeface="Calibri" panose="020F0502020204030204" pitchFamily="34" charset="0"/>
              </a:rPr>
              <a:t>will be</a:t>
            </a:r>
            <a:r>
              <a:rPr lang="en-US" sz="3600" dirty="0">
                <a:effectLst>
                  <a:outerShdw blurRad="38100" dist="38100" dir="2700000" algn="tl">
                    <a:srgbClr val="000000">
                      <a:alpha val="43137"/>
                    </a:srgbClr>
                  </a:outerShdw>
                </a:effectLst>
                <a:latin typeface="Calibri" panose="020F0502020204030204" pitchFamily="34" charset="0"/>
              </a:rPr>
              <a:t> in the lake that burns with fire and brimstone, which is the second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2AF105-074F-77A8-CACA-4A3C77B5B80E}"/>
              </a:ext>
            </a:extLst>
          </p:cNvPr>
          <p:cNvPicPr>
            <a:picLocks noChangeAspect="1"/>
          </p:cNvPicPr>
          <p:nvPr/>
        </p:nvPicPr>
        <p:blipFill>
          <a:blip r:embed="rId4"/>
          <a:stretch>
            <a:fillRect/>
          </a:stretch>
        </p:blipFill>
        <p:spPr>
          <a:xfrm>
            <a:off x="4667250" y="3429000"/>
            <a:ext cx="2857500" cy="1371600"/>
          </a:xfrm>
          <a:prstGeom prst="rect">
            <a:avLst/>
          </a:prstGeom>
          <a:ln>
            <a:solidFill>
              <a:schemeClr val="tx1"/>
            </a:solidFill>
          </a:ln>
        </p:spPr>
      </p:pic>
    </p:spTree>
    <p:extLst>
      <p:ext uri="{BB962C8B-B14F-4D97-AF65-F5344CB8AC3E}">
        <p14:creationId xmlns:p14="http://schemas.microsoft.com/office/powerpoint/2010/main" val="124983345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E1E1106-7180-395A-A50E-81025DEE22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21:1, 4</a:t>
            </a:r>
          </a:p>
          <a:p>
            <a:pPr algn="just">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latin typeface="Calibri" panose="020F0502020204030204" pitchFamily="34" charset="0"/>
                <a:cs typeface="Calibri" panose="020F0502020204030204" pitchFamily="34" charset="0"/>
              </a:rPr>
              <a:t>Then I saw a new heaven and a new earth; for the first heaven and the first earth </a:t>
            </a:r>
            <a:r>
              <a:rPr lang="en-US" sz="3600" b="1" u="sng" dirty="0">
                <a:solidFill>
                  <a:srgbClr val="FFFFCC"/>
                </a:solidFill>
                <a:latin typeface="Calibri" panose="020F0502020204030204" pitchFamily="34" charset="0"/>
                <a:cs typeface="Calibri" panose="020F0502020204030204" pitchFamily="34" charset="0"/>
              </a:rPr>
              <a:t>passed away </a:t>
            </a:r>
            <a:r>
              <a:rPr lang="en-US" sz="3600" b="1" dirty="0">
                <a:solidFill>
                  <a:schemeClr val="tx2"/>
                </a:solidFill>
                <a:latin typeface="Calibri" panose="020F0502020204030204" pitchFamily="34" charset="0"/>
                <a:cs typeface="Calibri" panose="020F0502020204030204" pitchFamily="34" charset="0"/>
              </a:rPr>
              <a:t>[</a:t>
            </a:r>
            <a:r>
              <a:rPr lang="en-US" sz="3600" b="1" i="1" dirty="0">
                <a:solidFill>
                  <a:schemeClr val="tx2"/>
                </a:solidFill>
                <a:latin typeface="Calibri" panose="020F0502020204030204" pitchFamily="34" charset="0"/>
                <a:cs typeface="Calibri" panose="020F0502020204030204" pitchFamily="34" charset="0"/>
              </a:rPr>
              <a:t>apérchomai</a:t>
            </a:r>
            <a:r>
              <a:rPr lang="en-US" sz="3600" b="1" dirty="0">
                <a:solidFill>
                  <a:schemeClr val="tx2"/>
                </a:solidFill>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 and there is no longer </a:t>
            </a:r>
            <a:r>
              <a:rPr lang="en-US" sz="3600" i="1" dirty="0">
                <a:latin typeface="Calibri" panose="020F0502020204030204" pitchFamily="34" charset="0"/>
                <a:cs typeface="Calibri" panose="020F0502020204030204" pitchFamily="34" charset="0"/>
              </a:rPr>
              <a:t>any</a:t>
            </a:r>
            <a:r>
              <a:rPr lang="en-US" sz="3600" dirty="0">
                <a:latin typeface="Calibri" panose="020F0502020204030204" pitchFamily="34" charset="0"/>
                <a:cs typeface="Calibri" panose="020F0502020204030204" pitchFamily="34" charset="0"/>
              </a:rPr>
              <a:t> sea…</a:t>
            </a:r>
            <a:r>
              <a:rPr lang="en-US" sz="3600" baseline="30000" dirty="0">
                <a:latin typeface="Calibri" panose="020F0502020204030204" pitchFamily="34" charset="0"/>
                <a:cs typeface="Calibri" panose="020F0502020204030204" pitchFamily="34" charset="0"/>
              </a:rPr>
              <a:t>4 </a:t>
            </a:r>
            <a:r>
              <a:rPr lang="en-US" sz="3600" dirty="0">
                <a:latin typeface="Calibri" panose="020F0502020204030204" pitchFamily="34" charset="0"/>
                <a:cs typeface="Calibri" panose="020F0502020204030204" pitchFamily="34" charset="0"/>
              </a:rPr>
              <a:t>and He will wipe away every tear from their eyes; and there will no longer be </a:t>
            </a:r>
            <a:r>
              <a:rPr lang="en-US" sz="3600" i="1" dirty="0">
                <a:latin typeface="Calibri" panose="020F0502020204030204" pitchFamily="34" charset="0"/>
                <a:cs typeface="Calibri" panose="020F0502020204030204" pitchFamily="34" charset="0"/>
              </a:rPr>
              <a:t>any</a:t>
            </a:r>
            <a:r>
              <a:rPr lang="en-US" sz="3600" dirty="0">
                <a:latin typeface="Calibri" panose="020F0502020204030204" pitchFamily="34" charset="0"/>
                <a:cs typeface="Calibri" panose="020F0502020204030204" pitchFamily="34" charset="0"/>
              </a:rPr>
              <a:t> death; there will no longer be </a:t>
            </a:r>
            <a:r>
              <a:rPr lang="en-US" sz="3600" i="1" dirty="0">
                <a:latin typeface="Calibri" panose="020F0502020204030204" pitchFamily="34" charset="0"/>
                <a:cs typeface="Calibri" panose="020F0502020204030204" pitchFamily="34" charset="0"/>
              </a:rPr>
              <a:t>any</a:t>
            </a:r>
            <a:r>
              <a:rPr lang="en-US" sz="3600" dirty="0">
                <a:latin typeface="Calibri" panose="020F0502020204030204" pitchFamily="34" charset="0"/>
                <a:cs typeface="Calibri" panose="020F0502020204030204" pitchFamily="34" charset="0"/>
              </a:rPr>
              <a:t> mourning, or crying, or pain; the first things have </a:t>
            </a:r>
            <a:r>
              <a:rPr lang="en-US" sz="3600" b="1" u="sng" dirty="0">
                <a:solidFill>
                  <a:srgbClr val="FFFFCC"/>
                </a:solidFill>
                <a:latin typeface="Calibri" panose="020F0502020204030204" pitchFamily="34" charset="0"/>
                <a:cs typeface="Calibri" panose="020F0502020204030204" pitchFamily="34" charset="0"/>
              </a:rPr>
              <a:t>passed away</a:t>
            </a:r>
            <a:r>
              <a:rPr lang="en-US" sz="3600" b="1" dirty="0">
                <a:solidFill>
                  <a:srgbClr val="FFFFCC"/>
                </a:solidFill>
                <a:latin typeface="Calibri" panose="020F0502020204030204" pitchFamily="34" charset="0"/>
                <a:cs typeface="Calibri" panose="020F0502020204030204" pitchFamily="34" charset="0"/>
              </a:rPr>
              <a:t> </a:t>
            </a:r>
            <a:r>
              <a:rPr lang="en-US" sz="3600" b="1" dirty="0">
                <a:solidFill>
                  <a:schemeClr val="tx2"/>
                </a:solidFill>
                <a:latin typeface="Calibri" panose="020F0502020204030204" pitchFamily="34" charset="0"/>
                <a:cs typeface="Calibri" panose="020F0502020204030204" pitchFamily="34" charset="0"/>
              </a:rPr>
              <a:t>[</a:t>
            </a:r>
            <a:r>
              <a:rPr lang="en-US" sz="3600" b="1" i="1" dirty="0">
                <a:solidFill>
                  <a:schemeClr val="tx2"/>
                </a:solidFill>
                <a:latin typeface="Calibri" panose="020F0502020204030204" pitchFamily="34" charset="0"/>
                <a:cs typeface="Calibri" panose="020F0502020204030204" pitchFamily="34" charset="0"/>
              </a:rPr>
              <a:t>apérchomai</a:t>
            </a:r>
            <a:r>
              <a:rPr lang="en-US" sz="3600" b="1" dirty="0">
                <a:solidFill>
                  <a:schemeClr val="tx2"/>
                </a:solidFill>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37862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14900" y="228600"/>
            <a:ext cx="2362200" cy="762000"/>
          </a:xfrm>
        </p:spPr>
        <p:txBody>
          <a:bodyPr/>
          <a:lstStyle/>
          <a:p>
            <a:pPr algn="ctr" eaLnBrk="1" hangingPunct="1"/>
            <a:r>
              <a:rPr lang="en-US" sz="4000" dirty="0">
                <a:effectLst>
                  <a:outerShdw blurRad="38100" dist="38100" dir="2700000" algn="tl">
                    <a:srgbClr val="000000">
                      <a:alpha val="43137"/>
                    </a:srgbClr>
                  </a:outerShdw>
                </a:effectLst>
              </a:rPr>
              <a:t>Structure</a:t>
            </a:r>
          </a:p>
        </p:txBody>
      </p:sp>
      <p:sp>
        <p:nvSpPr>
          <p:cNvPr id="12291" name="Rectangle 3"/>
          <p:cNvSpPr>
            <a:spLocks noGrp="1" noChangeArrowheads="1"/>
          </p:cNvSpPr>
          <p:nvPr>
            <p:ph type="body" idx="1"/>
          </p:nvPr>
        </p:nvSpPr>
        <p:spPr>
          <a:xfrm>
            <a:off x="2743200" y="2019300"/>
            <a:ext cx="8839200" cy="2819400"/>
          </a:xfrm>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1 – Call to maturity</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2 Peter 2 – Characteristics of false teachers</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2 Peter 3 – Doctrine of the false teachers</a:t>
            </a:r>
          </a:p>
        </p:txBody>
      </p:sp>
      <p:pic>
        <p:nvPicPr>
          <p:cNvPr id="28676" name="Picture 4" descr="j009634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943100"/>
            <a:ext cx="1355725" cy="2971800"/>
          </a:xfrm>
          <a:prstGeom prst="rect">
            <a:avLst/>
          </a:prstGeom>
          <a:noFill/>
          <a:ln w="9525">
            <a:noFill/>
            <a:miter lim="800000"/>
            <a:headEnd/>
            <a:tailEnd/>
          </a:ln>
        </p:spPr>
      </p:pic>
    </p:spTree>
    <p:extLst>
      <p:ext uri="{BB962C8B-B14F-4D97-AF65-F5344CB8AC3E}">
        <p14:creationId xmlns:p14="http://schemas.microsoft.com/office/powerpoint/2010/main" val="3479565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E0B0A2-F7DE-23DE-4F7A-F7525C4991C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0"/>
            <a:ext cx="10972800" cy="3505200"/>
          </a:xfrm>
        </p:spPr>
        <p:txBody>
          <a:bodyPr/>
          <a:lstStyle/>
          <a:p>
            <a:pPr marL="0" indent="0" algn="ctr" defTabSz="685800">
              <a:spcBef>
                <a:spcPct val="0"/>
              </a:spcBef>
              <a:spcAft>
                <a:spcPts val="1200"/>
              </a:spcAft>
              <a:buNone/>
              <a:defRPr/>
            </a:pPr>
            <a:r>
              <a:rPr lang="en-US" sz="4000" kern="1200" dirty="0">
                <a:solidFill>
                  <a:schemeClr val="tx2"/>
                </a:solidFill>
                <a:ea typeface="+mj-ea"/>
              </a:rPr>
              <a:t>Matthew 5:18; 24:35</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5:18 </a:t>
            </a:r>
            <a:r>
              <a:rPr lang="en-US" sz="3600" dirty="0">
                <a:effectLst>
                  <a:outerShdw blurRad="38100" dist="38100" dir="2700000" algn="tl">
                    <a:srgbClr val="000000">
                      <a:alpha val="43137"/>
                    </a:srgbClr>
                  </a:outerShdw>
                </a:effectLst>
              </a:rPr>
              <a:t>For truly I say to you, until </a:t>
            </a:r>
            <a:r>
              <a:rPr lang="en-US" sz="3600" b="1" u="sng" dirty="0">
                <a:solidFill>
                  <a:srgbClr val="FFFFCC"/>
                </a:solidFill>
                <a:effectLst>
                  <a:outerShdw blurRad="38100" dist="38100" dir="2700000" algn="tl">
                    <a:srgbClr val="000000">
                      <a:alpha val="43137"/>
                    </a:srgbClr>
                  </a:outerShdw>
                </a:effectLst>
              </a:rPr>
              <a:t>heaven and earth pass away</a:t>
            </a:r>
            <a:r>
              <a:rPr lang="en-US" sz="3600" dirty="0">
                <a:effectLst>
                  <a:outerShdw blurRad="38100" dist="38100" dir="2700000" algn="tl">
                    <a:srgbClr val="000000">
                      <a:alpha val="43137"/>
                    </a:srgbClr>
                  </a:outerShdw>
                </a:effectLst>
              </a:rPr>
              <a:t>, not the smallest letter or stroke shall pass from the Law until all is accomplished. . . .</a:t>
            </a:r>
            <a:r>
              <a:rPr lang="en-US" sz="3600" baseline="30000" dirty="0">
                <a:effectLst>
                  <a:outerShdw blurRad="38100" dist="38100" dir="2700000" algn="tl">
                    <a:srgbClr val="000000">
                      <a:alpha val="43137"/>
                    </a:srgbClr>
                  </a:outerShdw>
                </a:effectLst>
              </a:rPr>
              <a:t>24:35 </a:t>
            </a:r>
            <a:r>
              <a:rPr lang="en-US" sz="3600" dirty="0">
                <a:effectLst>
                  <a:outerShdw blurRad="38100" dist="38100" dir="2700000" algn="tl">
                    <a:srgbClr val="000000">
                      <a:alpha val="43137"/>
                    </a:srgbClr>
                  </a:outerShdw>
                </a:effectLst>
              </a:rPr>
              <a:t>Heaven and earth will pass away, but My words will not pass away.”</a:t>
            </a:r>
          </a:p>
          <a:p>
            <a:pPr marL="0" indent="0" algn="just">
              <a:spcBef>
                <a:spcPts val="0"/>
              </a:spcBef>
              <a:buNone/>
            </a:pPr>
            <a:endParaRPr lang="en-US" sz="3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0D607FDB-6C2E-DF4A-3B21-BA2B2F2DA228}"/>
              </a:ext>
            </a:extLst>
          </p:cNvPr>
          <p:cNvPicPr>
            <a:picLocks noChangeAspect="1"/>
          </p:cNvPicPr>
          <p:nvPr/>
        </p:nvPicPr>
        <p:blipFill>
          <a:blip r:embed="rId3"/>
          <a:stretch>
            <a:fillRect/>
          </a:stretch>
        </p:blipFill>
        <p:spPr>
          <a:xfrm>
            <a:off x="5148607" y="3028936"/>
            <a:ext cx="1894787" cy="1828800"/>
          </a:xfrm>
          <a:prstGeom prst="rect">
            <a:avLst/>
          </a:prstGeom>
          <a:ln>
            <a:solidFill>
              <a:schemeClr val="tx1"/>
            </a:solidFill>
          </a:ln>
        </p:spPr>
      </p:pic>
    </p:spTree>
    <p:extLst>
      <p:ext uri="{BB962C8B-B14F-4D97-AF65-F5344CB8AC3E}">
        <p14:creationId xmlns:p14="http://schemas.microsoft.com/office/powerpoint/2010/main" val="553089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213372"/>
          <a:ext cx="10972800" cy="6248388"/>
        </p:xfrm>
        <a:graphic>
          <a:graphicData uri="http://schemas.openxmlformats.org/drawingml/2006/table">
            <a:tbl>
              <a:tblPr>
                <a:tableStyleId>{8A107856-5554-42FB-B03E-39F5DBC370BA}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728126">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pPr>
                      <a:r>
                        <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Rev.20</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4" marB="45714" anchor="ctr" horzOverflow="overflow">
                    <a:solidFill>
                      <a:schemeClr val="bg2">
                        <a:lumMod val="95000"/>
                        <a:lumOff val="5000"/>
                      </a:schemeClr>
                    </a:solidFill>
                  </a:tcPr>
                </a:tc>
                <a:tc>
                  <a:txBody>
                    <a:bodyPr/>
                    <a:lstStyle/>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Eternal State</a:t>
                      </a:r>
                      <a:endParaRPr lang="en-US" alt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marL="0" marR="0" lvl="0" indent="0" algn="ctr" defTabSz="914400" rtl="0" eaLnBrk="0" fontAlgn="base" latinLnBrk="0" hangingPunct="0">
                        <a:lnSpc>
                          <a:spcPct val="100000"/>
                        </a:lnSpc>
                        <a:spcBef>
                          <a:spcPts val="0"/>
                        </a:spcBef>
                        <a:spcAft>
                          <a:spcPct val="0"/>
                        </a:spcAft>
                        <a:buClr>
                          <a:schemeClr val="tx1"/>
                        </a:buClr>
                        <a:buSzTx/>
                        <a:buFontTx/>
                        <a:buNone/>
                        <a:tabLst/>
                        <a:defRPr/>
                      </a:pPr>
                      <a:r>
                        <a:rPr lang="en-US" alt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Rev.21-22</a:t>
                      </a:r>
                    </a:p>
                  </a:txBody>
                  <a:tcPr marT="45714" marB="45714" anchor="ctr" horzOverflow="overflow">
                    <a:solidFill>
                      <a:schemeClr val="bg2">
                        <a:lumMod val="95000"/>
                        <a:lumOff val="5000"/>
                      </a:schemeClr>
                    </a:solidFill>
                  </a:tcPr>
                </a:tc>
                <a:extLst>
                  <a:ext uri="{0D108BD9-81ED-4DB2-BD59-A6C34878D82A}">
                    <a16:rowId xmlns:a16="http://schemas.microsoft.com/office/drawing/2014/main" val="152437786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effectLst/>
                          <a:latin typeface="Calibri" panose="020F0502020204030204" pitchFamily="34" charset="0"/>
                          <a:cs typeface="Calibri" panose="020F0502020204030204" pitchFamily="34" charset="0"/>
                        </a:rPr>
                        <a:t>Sin restrained</a:t>
                      </a:r>
                      <a:endParaRPr kumimoji="0" lang="en-US" sz="3000" b="1" i="0" u="none" strike="noStrike" cap="none" normalizeH="0" baseline="0" dirty="0">
                        <a:ln>
                          <a:noFill/>
                        </a:ln>
                        <a:solidFill>
                          <a:schemeClr val="tx2">
                            <a:lumMod val="75000"/>
                          </a:schemeClr>
                        </a:solidFill>
                        <a:effectLst/>
                        <a:latin typeface="Calibri" panose="020F0502020204030204" pitchFamily="34" charset="0"/>
                        <a:cs typeface="Calibri" panose="020F0502020204030204" pitchFamily="34" charset="0"/>
                      </a:endParaRP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Sin removed</a:t>
                      </a:r>
                      <a:endParaRPr kumimoji="0" lang="en-US" sz="3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marT="45714" marB="45714" anchor="ctr" horzOverflow="overflow"/>
                </a:tc>
                <a:extLst>
                  <a:ext uri="{0D108BD9-81ED-4DB2-BD59-A6C34878D82A}">
                    <a16:rowId xmlns:a16="http://schemas.microsoft.com/office/drawing/2014/main" val="10000"/>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Curse restrained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Curse removed</a:t>
                      </a:r>
                    </a:p>
                  </a:txBody>
                  <a:tcPr marT="45714" marB="45714" anchor="ctr" horzOverflow="overflow"/>
                </a:tc>
                <a:extLst>
                  <a:ext uri="{0D108BD9-81ED-4DB2-BD59-A6C34878D82A}">
                    <a16:rowId xmlns:a16="http://schemas.microsoft.com/office/drawing/2014/main" val="10001"/>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Death</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death</a:t>
                      </a:r>
                    </a:p>
                  </a:txBody>
                  <a:tcPr marT="45714" marB="45714" anchor="ctr" horzOverflow="overflow"/>
                </a:tc>
                <a:extLst>
                  <a:ext uri="{0D108BD9-81ED-4DB2-BD59-A6C34878D82A}">
                    <a16:rowId xmlns:a16="http://schemas.microsoft.com/office/drawing/2014/main" val="10002"/>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 resurrected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Resurrected only</a:t>
                      </a:r>
                    </a:p>
                  </a:txBody>
                  <a:tcPr marT="45714" marB="45714" anchor="ctr" horzOverflow="overflow"/>
                </a:tc>
                <a:extLst>
                  <a:ext uri="{0D108BD9-81ED-4DB2-BD59-A6C34878D82A}">
                    <a16:rowId xmlns:a16="http://schemas.microsoft.com/office/drawing/2014/main" val="10003"/>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Mortals Destinies undecided</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All Destinies sealed</a:t>
                      </a:r>
                    </a:p>
                  </a:txBody>
                  <a:tcPr marT="45714" marB="45714" anchor="ctr" horzOverflow="overflow"/>
                </a:tc>
                <a:extLst>
                  <a:ext uri="{0D108BD9-81ED-4DB2-BD59-A6C34878D82A}">
                    <a16:rowId xmlns:a16="http://schemas.microsoft.com/office/drawing/2014/main" val="10004"/>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Renovation</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Recreation</a:t>
                      </a:r>
                    </a:p>
                  </a:txBody>
                  <a:tcPr marT="45714" marB="45714" anchor="ctr" horzOverflow="overflow"/>
                </a:tc>
                <a:extLst>
                  <a:ext uri="{0D108BD9-81ED-4DB2-BD59-A6C34878D82A}">
                    <a16:rowId xmlns:a16="http://schemas.microsoft.com/office/drawing/2014/main" val="10005"/>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Temporary</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Eternal</a:t>
                      </a:r>
                    </a:p>
                  </a:txBody>
                  <a:tcPr marT="45714" marB="45714" anchor="ctr" horzOverflow="overflow"/>
                </a:tc>
                <a:extLst>
                  <a:ext uri="{0D108BD9-81ED-4DB2-BD59-A6C34878D82A}">
                    <a16:rowId xmlns:a16="http://schemas.microsoft.com/office/drawing/2014/main" val="10006"/>
                  </a:ext>
                </a:extLst>
              </a:tr>
              <a:tr h="640080">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Transitional </a:t>
                      </a:r>
                    </a:p>
                  </a:txBody>
                  <a:tcPr marT="45714" marB="45714" anchor="ctr" horzOverflow="overflow"/>
                </a:tc>
                <a:tc>
                  <a:txBody>
                    <a:bodyPr/>
                    <a:lstStyle/>
                    <a:p>
                      <a:pPr marL="230188" marR="0" lvl="0" indent="0" algn="l" defTabSz="914400" rtl="0" eaLnBrk="0" fontAlgn="base" latinLnBrk="0" hangingPunct="0">
                        <a:lnSpc>
                          <a:spcPct val="100000"/>
                        </a:lnSpc>
                        <a:spcBef>
                          <a:spcPct val="20000"/>
                        </a:spcBef>
                        <a:spcAft>
                          <a:spcPct val="0"/>
                        </a:spcAft>
                        <a:buClr>
                          <a:schemeClr val="tx1"/>
                        </a:buClr>
                        <a:buSzTx/>
                        <a:buFontTx/>
                        <a:buNone/>
                        <a:tabLst/>
                      </a:pPr>
                      <a:r>
                        <a:rPr kumimoji="0" lang="en-US" sz="30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Non-transitional</a:t>
                      </a:r>
                    </a:p>
                  </a:txBody>
                  <a:tcPr marT="45714" marB="45714"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1791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 name="Group 102"/>
          <p:cNvGraphicFramePr>
            <a:graphicFrameLocks noGrp="1"/>
          </p:cNvGraphicFramePr>
          <p:nvPr>
            <p:ph type="tbl" idx="1"/>
          </p:nvPr>
        </p:nvGraphicFramePr>
        <p:xfrm>
          <a:off x="609600" y="516496"/>
          <a:ext cx="10972800" cy="5825008"/>
        </p:xfrm>
        <a:graphic>
          <a:graphicData uri="http://schemas.openxmlformats.org/drawingml/2006/table">
            <a:tbl>
              <a:tblPr>
                <a:tableStyleId>{8A107856-5554-42FB-B03E-39F5DBC370BA}</a:tableStyleId>
              </a:tblPr>
              <a:tblGrid>
                <a:gridCol w="3657600">
                  <a:extLst>
                    <a:ext uri="{9D8B030D-6E8A-4147-A177-3AD203B41FA5}">
                      <a16:colId xmlns:a16="http://schemas.microsoft.com/office/drawing/2014/main" val="836798824"/>
                    </a:ext>
                  </a:extLst>
                </a:gridCol>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28126">
                <a:tc gridSpan="3">
                  <a:txBody>
                    <a:bodyPr/>
                    <a:lstStyle/>
                    <a:p>
                      <a:pPr marL="0" marR="0" lvl="0" indent="0" algn="ctr" defTabSz="914400" rtl="0" eaLnBrk="0" fontAlgn="base" latinLnBrk="0" hangingPunct="0">
                        <a:lnSpc>
                          <a:spcPct val="100000"/>
                        </a:lnSpc>
                        <a:spcBef>
                          <a:spcPct val="20000"/>
                        </a:spcBef>
                        <a:spcAft>
                          <a:spcPct val="0"/>
                        </a:spcAft>
                        <a:buClr>
                          <a:schemeClr val="tx1"/>
                        </a:buClr>
                        <a:buSzTx/>
                        <a:buFontTx/>
                        <a:buNone/>
                        <a:tabLst/>
                      </a:pPr>
                      <a:r>
                        <a:rPr lang="en-US" sz="360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Millennium and Eternal State</a:t>
                      </a:r>
                    </a:p>
                  </a:txBody>
                  <a:tcPr marT="45714" marB="45714" anchor="ctr" horzOverflow="overflow">
                    <a:solidFill>
                      <a:schemeClr val="bg2">
                        <a:lumMod val="95000"/>
                        <a:lumOff val="5000"/>
                      </a:schemeClr>
                    </a:solidFill>
                  </a:tcPr>
                </a:tc>
                <a:tc hMerge="1">
                  <a:txBody>
                    <a:bodyPr/>
                    <a:lstStyle/>
                    <a:p>
                      <a:endParaRPr lang="en-US" dirty="0"/>
                    </a:p>
                  </a:txBody>
                  <a:tcPr horzOverflow="overflow">
                    <a:solidFill>
                      <a:srgbClr val="66FFFF"/>
                    </a:solidFill>
                  </a:tcPr>
                </a:tc>
                <a:tc hMerge="1">
                  <a:txBody>
                    <a:bodyPr/>
                    <a:lstStyle/>
                    <a:p>
                      <a:endParaRPr lang="en-US" dirty="0"/>
                    </a:p>
                  </a:txBody>
                  <a:tcPr horzOverflow="overflow">
                    <a:solidFill>
                      <a:srgbClr val="66FFFF"/>
                    </a:solidFill>
                  </a:tcPr>
                </a:tc>
                <a:extLst>
                  <a:ext uri="{0D108BD9-81ED-4DB2-BD59-A6C34878D82A}">
                    <a16:rowId xmlns:a16="http://schemas.microsoft.com/office/drawing/2014/main" val="1524377864"/>
                  </a:ext>
                </a:extLst>
              </a:tr>
              <a:tr h="728126">
                <a:tc>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Rev 20:1-10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Rev 21–22</a:t>
                      </a:r>
                    </a:p>
                  </a:txBody>
                  <a:tcPr anchor="ctr" horzOverflow="overflow"/>
                </a:tc>
                <a:extLst>
                  <a:ext uri="{0D108BD9-81ED-4DB2-BD59-A6C34878D82A}">
                    <a16:rowId xmlns:a16="http://schemas.microsoft.com/office/drawing/2014/main" val="104590108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Time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20:4</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22:5</a:t>
                      </a:r>
                    </a:p>
                  </a:txBody>
                  <a:tcPr anchor="ctr" horzOverflow="overflow"/>
                </a:tc>
                <a:extLst>
                  <a:ext uri="{0D108BD9-81ED-4DB2-BD59-A6C34878D82A}">
                    <a16:rowId xmlns:a16="http://schemas.microsoft.com/office/drawing/2014/main" val="10000"/>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Luminaries</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30:26</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21:23; 22:5</a:t>
                      </a:r>
                    </a:p>
                  </a:txBody>
                  <a:tcPr anchor="ctr" horzOverflow="overflow"/>
                </a:tc>
                <a:extLst>
                  <a:ext uri="{0D108BD9-81ED-4DB2-BD59-A6C34878D82A}">
                    <a16:rowId xmlns:a16="http://schemas.microsoft.com/office/drawing/2014/main" val="10001"/>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Temple</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err="1">
                          <a:ln>
                            <a:noFill/>
                          </a:ln>
                          <a:solidFill>
                            <a:schemeClr val="dk1"/>
                          </a:solidFill>
                          <a:effectLst/>
                          <a:latin typeface="Calibri" panose="020F0502020204030204" pitchFamily="34" charset="0"/>
                          <a:ea typeface="+mn-ea"/>
                          <a:cs typeface="Calibri" panose="020F0502020204030204" pitchFamily="34" charset="0"/>
                        </a:rPr>
                        <a:t>Ezek</a:t>
                      </a: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 40–48</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21:22</a:t>
                      </a:r>
                    </a:p>
                  </a:txBody>
                  <a:tcPr anchor="ctr" horzOverflow="overflow"/>
                </a:tc>
                <a:extLst>
                  <a:ext uri="{0D108BD9-81ED-4DB2-BD59-A6C34878D82A}">
                    <a16:rowId xmlns:a16="http://schemas.microsoft.com/office/drawing/2014/main" val="10002"/>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Death</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Isa 65:20</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21:4</a:t>
                      </a:r>
                    </a:p>
                  </a:txBody>
                  <a:tcPr anchor="ctr" horzOverflow="overflow"/>
                </a:tc>
                <a:extLst>
                  <a:ext uri="{0D108BD9-81ED-4DB2-BD59-A6C34878D82A}">
                    <a16:rowId xmlns:a16="http://schemas.microsoft.com/office/drawing/2014/main" val="10003"/>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Satanic activity</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20:7</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20:10</a:t>
                      </a:r>
                    </a:p>
                  </a:txBody>
                  <a:tcPr anchor="ctr" horzOverflow="overflow"/>
                </a:tc>
                <a:extLst>
                  <a:ext uri="{0D108BD9-81ED-4DB2-BD59-A6C34878D82A}">
                    <a16:rowId xmlns:a16="http://schemas.microsoft.com/office/drawing/2014/main" val="10004"/>
                  </a:ext>
                </a:extLst>
              </a:tr>
              <a:tr h="728126">
                <a:tc>
                  <a:txBody>
                    <a:bodyPr/>
                    <a:lstStyle/>
                    <a:p>
                      <a:pPr marL="23018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Rebellion</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20:8-9</a:t>
                      </a: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21:27</a:t>
                      </a:r>
                    </a:p>
                  </a:txBody>
                  <a:tcPr anchor="ctr" horzOverflow="overflow"/>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48034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14400" y="228600"/>
            <a:ext cx="10363200" cy="762000"/>
          </a:xfrm>
        </p:spPr>
        <p:txBody>
          <a:bodyPr/>
          <a:lstStyle/>
          <a:p>
            <a:pPr algn="ctr"/>
            <a:r>
              <a:rPr lang="en-US" sz="4000" dirty="0">
                <a:effectLst>
                  <a:outerShdw blurRad="38100" dist="38100" dir="2700000" algn="tl">
                    <a:srgbClr val="000000">
                      <a:alpha val="43137"/>
                    </a:srgbClr>
                  </a:outerShdw>
                </a:effectLst>
              </a:rPr>
              <a:t>Overview 2 Peter 3:3-15</a:t>
            </a:r>
          </a:p>
        </p:txBody>
      </p:sp>
      <p:sp>
        <p:nvSpPr>
          <p:cNvPr id="34819" name="Rectangle 3"/>
          <p:cNvSpPr>
            <a:spLocks noGrp="1" noChangeArrowheads="1"/>
          </p:cNvSpPr>
          <p:nvPr>
            <p:ph type="body" idx="4294967295"/>
          </p:nvPr>
        </p:nvSpPr>
        <p:spPr>
          <a:xfrm>
            <a:off x="1066800" y="1409700"/>
            <a:ext cx="7239000" cy="40386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Heresy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Motive of the false teachers (v3-4)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Peter’s rebuttal (v5-10)</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Application (v11-15)</a:t>
            </a:r>
          </a:p>
        </p:txBody>
      </p:sp>
      <p:pic>
        <p:nvPicPr>
          <p:cNvPr id="34820"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676400"/>
            <a:ext cx="2354263" cy="3505200"/>
          </a:xfrm>
          <a:prstGeom prst="rect">
            <a:avLst/>
          </a:prstGeom>
          <a:noFill/>
          <a:ln w="9525">
            <a:noFill/>
            <a:miter lim="800000"/>
            <a:headEnd/>
            <a:tailEnd/>
          </a:ln>
        </p:spPr>
      </p:pic>
    </p:spTree>
    <p:extLst>
      <p:ext uri="{BB962C8B-B14F-4D97-AF65-F5344CB8AC3E}">
        <p14:creationId xmlns:p14="http://schemas.microsoft.com/office/powerpoint/2010/main" val="7552324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228600"/>
            <a:ext cx="9144000" cy="914400"/>
          </a:xfrm>
        </p:spPr>
        <p:txBody>
          <a:bodyPr/>
          <a:lstStyle/>
          <a:p>
            <a:pPr algn="ctr" eaLnBrk="1" hangingPunct="1"/>
            <a:r>
              <a:rPr lang="en-US" sz="4000" dirty="0">
                <a:effectLst>
                  <a:outerShdw blurRad="38100" dist="38100" dir="2700000" algn="tl">
                    <a:srgbClr val="000000">
                      <a:alpha val="43137"/>
                    </a:srgbClr>
                  </a:outerShdw>
                </a:effectLst>
                <a:cs typeface="Calibri" panose="020F0502020204030204" pitchFamily="34" charset="0"/>
              </a:rPr>
              <a:t>Biblical Prophecy: Importance</a:t>
            </a:r>
          </a:p>
        </p:txBody>
      </p:sp>
      <p:sp>
        <p:nvSpPr>
          <p:cNvPr id="50179" name="Rectangle 3"/>
          <p:cNvSpPr>
            <a:spLocks noGrp="1" noChangeArrowheads="1"/>
          </p:cNvSpPr>
          <p:nvPr>
            <p:ph type="body" idx="1"/>
          </p:nvPr>
        </p:nvSpPr>
        <p:spPr>
          <a:xfrm>
            <a:off x="2826933" y="1371600"/>
            <a:ext cx="6538137" cy="2286002"/>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27% of Scripture was prophetic at the time it was written</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 Peter 1:19</a:t>
            </a:r>
          </a:p>
        </p:txBody>
      </p:sp>
      <p:pic>
        <p:nvPicPr>
          <p:cNvPr id="2" name="Picture 1">
            <a:extLst>
              <a:ext uri="{FF2B5EF4-FFF2-40B4-BE49-F238E27FC236}">
                <a16:creationId xmlns:a16="http://schemas.microsoft.com/office/drawing/2014/main" id="{2E576EF5-0A02-4B04-B8FB-2D1A32C4B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2141" y="3810000"/>
            <a:ext cx="3827721" cy="2743200"/>
          </a:xfrm>
          <a:prstGeom prst="rect">
            <a:avLst/>
          </a:prstGeom>
          <a:ln>
            <a:solidFill>
              <a:schemeClr val="tx1"/>
            </a:solidFill>
          </a:ln>
        </p:spPr>
      </p:pic>
    </p:spTree>
    <p:extLst>
      <p:ext uri="{BB962C8B-B14F-4D97-AF65-F5344CB8AC3E}">
        <p14:creationId xmlns:p14="http://schemas.microsoft.com/office/powerpoint/2010/main" val="34752430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E28C8-7774-46F7-B590-2D5A0ABB86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2 Peter 1:19</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i="1" dirty="0">
                <a:effectLst>
                  <a:outerShdw blurRad="38100" dist="38100" dir="2700000" algn="tl">
                    <a:srgbClr val="000000">
                      <a:alpha val="43137"/>
                    </a:srgbClr>
                  </a:outerShdw>
                </a:effectLst>
              </a:rPr>
              <a:t>So</a:t>
            </a:r>
            <a:r>
              <a:rPr lang="en-US" sz="3600" dirty="0">
                <a:effectLst>
                  <a:outerShdw blurRad="38100" dist="38100" dir="2700000" algn="tl">
                    <a:srgbClr val="000000">
                      <a:alpha val="43137"/>
                    </a:srgbClr>
                  </a:outerShdw>
                </a:effectLst>
              </a:rPr>
              <a:t> we have the </a:t>
            </a:r>
            <a:r>
              <a:rPr lang="en-US" sz="3600" b="1" u="sng" dirty="0">
                <a:solidFill>
                  <a:srgbClr val="FFFFCC"/>
                </a:solidFill>
                <a:effectLst>
                  <a:outerShdw blurRad="38100" dist="38100" dir="2700000" algn="tl">
                    <a:srgbClr val="000000">
                      <a:alpha val="43137"/>
                    </a:srgbClr>
                  </a:outerShdw>
                </a:effectLst>
              </a:rPr>
              <a:t>prophetic word</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made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more sure</a:t>
            </a:r>
            <a:r>
              <a:rPr lang="en-US" sz="3600" dirty="0">
                <a:effectLst>
                  <a:outerShdw blurRad="38100" dist="38100" dir="2700000" algn="tl">
                    <a:srgbClr val="000000">
                      <a:alpha val="43137"/>
                    </a:srgbClr>
                  </a:outerShdw>
                </a:effectLst>
              </a:rPr>
              <a:t>, to which you do well to pay attention as to a </a:t>
            </a:r>
            <a:r>
              <a:rPr lang="en-US" sz="3600" b="1" u="sng" dirty="0">
                <a:solidFill>
                  <a:srgbClr val="FFFFCC"/>
                </a:solidFill>
                <a:effectLst>
                  <a:outerShdw blurRad="38100" dist="38100" dir="2700000" algn="tl">
                    <a:srgbClr val="000000">
                      <a:alpha val="43137"/>
                    </a:srgbClr>
                  </a:outerShdw>
                </a:effectLst>
              </a:rPr>
              <a:t>lamp shining in a dark place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until</a:t>
            </a:r>
            <a:r>
              <a:rPr lang="en-US" sz="3600" dirty="0">
                <a:effectLst>
                  <a:outerShdw blurRad="38100" dist="38100" dir="2700000" algn="tl">
                    <a:srgbClr val="000000">
                      <a:alpha val="43137"/>
                    </a:srgbClr>
                  </a:outerShdw>
                </a:effectLst>
              </a:rPr>
              <a:t> the day dawns and the </a:t>
            </a:r>
            <a:r>
              <a:rPr lang="en-US" sz="3600" b="1" u="sng" dirty="0">
                <a:solidFill>
                  <a:srgbClr val="FFFFCC"/>
                </a:solidFill>
                <a:effectLst>
                  <a:outerShdw blurRad="38100" dist="38100" dir="2700000" algn="tl">
                    <a:srgbClr val="000000">
                      <a:alpha val="43137"/>
                    </a:srgbClr>
                  </a:outerShdw>
                </a:effectLst>
              </a:rPr>
              <a:t>morning star</a:t>
            </a:r>
            <a:r>
              <a:rPr lang="en-US" sz="3600" dirty="0">
                <a:effectLst>
                  <a:outerShdw blurRad="38100" dist="38100" dir="2700000" algn="tl">
                    <a:srgbClr val="000000">
                      <a:alpha val="43137"/>
                    </a:srgbClr>
                  </a:outerShdw>
                </a:effectLst>
              </a:rPr>
              <a:t> arises in your hearts</a:t>
            </a:r>
            <a:r>
              <a:rPr lang="en-US" sz="3600" kern="0" dirty="0">
                <a:solidFill>
                  <a:srgbClr val="FFFFFF"/>
                </a:solidFill>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1AF23F8E-F0BA-4C21-B936-5695EF5D30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4934" y="3048000"/>
            <a:ext cx="3522133" cy="1828800"/>
          </a:xfrm>
          <a:prstGeom prst="rect">
            <a:avLst/>
          </a:prstGeom>
          <a:ln>
            <a:solidFill>
              <a:schemeClr val="tx1"/>
            </a:solidFill>
          </a:ln>
        </p:spPr>
      </p:pic>
    </p:spTree>
    <p:extLst>
      <p:ext uri="{BB962C8B-B14F-4D97-AF65-F5344CB8AC3E}">
        <p14:creationId xmlns:p14="http://schemas.microsoft.com/office/powerpoint/2010/main" val="23578894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a:xfrm>
            <a:off x="914400" y="228600"/>
            <a:ext cx="10363200" cy="914400"/>
          </a:xfrm>
        </p:spPr>
        <p:txBody>
          <a:bodyPr/>
          <a:lstStyle/>
          <a:p>
            <a:pPr algn="ctr"/>
            <a:r>
              <a:rPr lang="en-US" sz="4000" dirty="0">
                <a:effectLst>
                  <a:outerShdw blurRad="38100" dist="38100" dir="2700000" algn="tl">
                    <a:srgbClr val="000000">
                      <a:alpha val="43137"/>
                    </a:srgbClr>
                  </a:outerShdw>
                </a:effectLst>
              </a:rPr>
              <a:t>Authority of Scripture V. 19</a:t>
            </a:r>
          </a:p>
        </p:txBody>
      </p:sp>
      <p:pic>
        <p:nvPicPr>
          <p:cNvPr id="2" name="Picture 1">
            <a:extLst>
              <a:ext uri="{FF2B5EF4-FFF2-40B4-BE49-F238E27FC236}">
                <a16:creationId xmlns:a16="http://schemas.microsoft.com/office/drawing/2014/main" id="{2BFC704F-BA5D-42F9-881D-243EC185C8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4543" y="1849801"/>
            <a:ext cx="10162913" cy="38651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2209800" y="228600"/>
            <a:ext cx="7772400" cy="762000"/>
          </a:xfrm>
        </p:spPr>
        <p:txBody>
          <a:bodyPr/>
          <a:lstStyle/>
          <a:p>
            <a:pPr algn="ctr"/>
            <a:r>
              <a:rPr lang="en-US" sz="4000" dirty="0">
                <a:effectLst>
                  <a:outerShdw blurRad="38100" dist="38100" dir="2700000" algn="tl">
                    <a:srgbClr val="000000">
                      <a:alpha val="43137"/>
                    </a:srgbClr>
                  </a:outerShdw>
                </a:effectLst>
              </a:rPr>
              <a:t>2 Peter 2 Outline</a:t>
            </a:r>
          </a:p>
        </p:txBody>
      </p:sp>
      <p:sp>
        <p:nvSpPr>
          <p:cNvPr id="32771" name="Rectangle 3"/>
          <p:cNvSpPr>
            <a:spLocks noGrp="1" noChangeArrowheads="1"/>
          </p:cNvSpPr>
          <p:nvPr>
            <p:ph type="body" idx="4294967295"/>
          </p:nvPr>
        </p:nvSpPr>
        <p:spPr>
          <a:xfrm>
            <a:off x="1515291" y="1143000"/>
            <a:ext cx="5876109" cy="5105400"/>
          </a:xfrm>
          <a:noFill/>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Predicted arrival (2:1a)</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Devices (2:1b-3)</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Doom (2:4-9)</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Depravity (2:10-16)</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Emptiness (2:17-19)</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Regression (2:20-22)</a:t>
            </a:r>
          </a:p>
        </p:txBody>
      </p:sp>
      <p:pic>
        <p:nvPicPr>
          <p:cNvPr id="32772" name="Picture 4" descr="j019397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24750" y="1500981"/>
            <a:ext cx="2990850" cy="3856038"/>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8D18-60F8-835E-76A7-E18AD21576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Grp="1"/>
          </p:cNvSpPr>
          <p:nvPr>
            <p:ph type="body" sz="half" idx="2"/>
          </p:nvPr>
        </p:nvSpPr>
        <p:spPr>
          <a:xfrm>
            <a:off x="609600" y="0"/>
            <a:ext cx="10972799" cy="5105400"/>
          </a:xfrm>
        </p:spPr>
        <p:txBody>
          <a:bodyPr/>
          <a:lstStyle/>
          <a:p>
            <a:pPr marL="0" indent="0" algn="ctr" defTabSz="685800">
              <a:spcBef>
                <a:spcPts val="0"/>
              </a:spcBef>
              <a:spcAft>
                <a:spcPts val="1200"/>
              </a:spcAft>
              <a:buNone/>
              <a:defRPr/>
            </a:pPr>
            <a:r>
              <a:rPr lang="en-US" sz="4000" dirty="0">
                <a:solidFill>
                  <a:schemeClr val="tx2"/>
                </a:solidFill>
                <a:effectLst>
                  <a:outerShdw blurRad="38100" dist="38100" dir="2700000" algn="tl">
                    <a:srgbClr val="000000">
                      <a:alpha val="43137"/>
                    </a:srgbClr>
                  </a:outerShdw>
                </a:effectLst>
                <a:ea typeface="+mj-ea"/>
                <a:cs typeface="Calibri" panose="020F0502020204030204" pitchFamily="34" charset="0"/>
              </a:rPr>
              <a:t>1 Thessalonians 4:16-18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dirty="0">
                <a:effectLst>
                  <a:outerShdw blurRad="38100" dist="38100" dir="2700000" algn="tl">
                    <a:srgbClr val="000000">
                      <a:alpha val="43137"/>
                    </a:srgbClr>
                  </a:outerShdw>
                </a:effectLst>
                <a:cs typeface="Calibri" panose="020F0502020204030204" pitchFamily="34" charset="0"/>
              </a:rPr>
              <a:t>caught up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comfort one another with these words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785930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009797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2746BBD-7FE4-6A3B-2E17-3E91B43FB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like the Holy One who called you, be holy yourselves also in all your behavior;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it is written, “You shall be holy, for I am holy.’”</a:t>
            </a:r>
          </a:p>
        </p:txBody>
      </p:sp>
      <p:pic>
        <p:nvPicPr>
          <p:cNvPr id="1026" name="Picture 2" descr="The Doctrine of Holiness">
            <a:extLst>
              <a:ext uri="{FF2B5EF4-FFF2-40B4-BE49-F238E27FC236}">
                <a16:creationId xmlns:a16="http://schemas.microsoft.com/office/drawing/2014/main" id="{A26427BE-D39F-4351-8C0B-2783FC27D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26531"/>
            <a:ext cx="3962400" cy="2074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2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24690329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AB9449D-91BE-B546-6D58-934FF19682F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3:12</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“looking for and </a:t>
            </a:r>
            <a:r>
              <a:rPr lang="en-US" sz="3600" b="1" u="sng" dirty="0">
                <a:solidFill>
                  <a:srgbClr val="FFFFCC"/>
                </a:solidFill>
                <a:latin typeface="Calibri" panose="020F0502020204030204" pitchFamily="34" charset="0"/>
                <a:cs typeface="Calibri" panose="020F0502020204030204" pitchFamily="34" charset="0"/>
              </a:rPr>
              <a:t>hastening</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speudō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coming of the day of God, because of which the heavens will be destroyed by burning, and the elements will melt with intense heat!.”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50" name="Picture 2" descr="Evangelism &amp; Street Preaching for Outreaches – Harveston Lake Church">
            <a:extLst>
              <a:ext uri="{FF2B5EF4-FFF2-40B4-BE49-F238E27FC236}">
                <a16:creationId xmlns:a16="http://schemas.microsoft.com/office/drawing/2014/main" id="{5C599329-FD60-49F9-93C5-61DA52347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43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2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7BFAC-DE85-E183-B916-197B91A0DB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partial hardening has happened to Israel until the </a:t>
            </a:r>
            <a:r>
              <a:rPr lang="en-US" sz="3600" b="1" u="sng" dirty="0">
                <a:solidFill>
                  <a:srgbClr val="FFFFCC"/>
                </a:solidFill>
                <a:latin typeface="Calibri" panose="020F0502020204030204" pitchFamily="34" charset="0"/>
                <a:cs typeface="Calibri" panose="020F0502020204030204" pitchFamily="34" charset="0"/>
              </a:rPr>
              <a:t>fullness of the Gentiles</a:t>
            </a:r>
            <a:r>
              <a:rPr lang="en-US" sz="3600" dirty="0">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come in.”</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8882666-EB4A-45B2-A755-8B90F29658F9}"/>
              </a:ext>
            </a:extLst>
          </p:cNvPr>
          <p:cNvPicPr>
            <a:picLocks noChangeAspect="1"/>
          </p:cNvPicPr>
          <p:nvPr/>
        </p:nvPicPr>
        <p:blipFill>
          <a:blip r:embed="rId3"/>
          <a:stretch>
            <a:fillRect/>
          </a:stretch>
        </p:blipFill>
        <p:spPr>
          <a:xfrm>
            <a:off x="3940629" y="3154680"/>
            <a:ext cx="4310742" cy="1645920"/>
          </a:xfrm>
          <a:prstGeom prst="rect">
            <a:avLst/>
          </a:prstGeom>
          <a:ln>
            <a:solidFill>
              <a:schemeClr val="tx1"/>
            </a:solidFill>
          </a:ln>
        </p:spPr>
      </p:pic>
    </p:spTree>
    <p:extLst>
      <p:ext uri="{BB962C8B-B14F-4D97-AF65-F5344CB8AC3E}">
        <p14:creationId xmlns:p14="http://schemas.microsoft.com/office/powerpoint/2010/main" val="246304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3429000" y="228600"/>
            <a:ext cx="5334000" cy="762000"/>
          </a:xfrm>
        </p:spPr>
        <p:txBody>
          <a:bodyPr/>
          <a:lstStyle/>
          <a:p>
            <a:pPr algn="ctr"/>
            <a:r>
              <a:rPr lang="en-US" sz="4000" dirty="0">
                <a:effectLst>
                  <a:outerShdw blurRad="38100" dist="38100" dir="2700000" algn="tl">
                    <a:srgbClr val="000000">
                      <a:alpha val="43137"/>
                    </a:srgbClr>
                  </a:outerShdw>
                </a:effectLst>
              </a:rPr>
              <a:t>Application V. 11-15</a:t>
            </a:r>
          </a:p>
        </p:txBody>
      </p:sp>
      <p:sp>
        <p:nvSpPr>
          <p:cNvPr id="65539" name="Rectangle 3"/>
          <p:cNvSpPr>
            <a:spLocks noGrp="1" noChangeArrowheads="1"/>
          </p:cNvSpPr>
          <p:nvPr>
            <p:ph type="body" sz="half" idx="4294967295"/>
          </p:nvPr>
        </p:nvSpPr>
        <p:spPr>
          <a:xfrm>
            <a:off x="1036320" y="1485900"/>
            <a:ext cx="4932681" cy="3886200"/>
          </a:xfrm>
          <a:noFill/>
        </p:spPr>
        <p:txBody>
          <a:bodyPr/>
          <a:lstStyle/>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Holy Living (11b, 14)</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Evangelism (12)</a:t>
            </a:r>
          </a:p>
          <a:p>
            <a:pPr marL="461963" indent="-461963" eaLnBrk="1" hangingPunct="1">
              <a:spcBef>
                <a:spcPts val="0"/>
              </a:spcBef>
              <a:spcAft>
                <a:spcPts val="3600"/>
              </a:spcAft>
              <a:defRPr/>
            </a:pPr>
            <a:r>
              <a:rPr lang="en-US" sz="3600" b="1" u="sng" dirty="0">
                <a:solidFill>
                  <a:srgbClr val="FFFFCC"/>
                </a:solidFill>
                <a:effectLst>
                  <a:outerShdw blurRad="38100" dist="38100" dir="2700000" algn="tl">
                    <a:srgbClr val="000000">
                      <a:alpha val="43137"/>
                    </a:srgbClr>
                  </a:outerShdw>
                </a:effectLst>
              </a:rPr>
              <a:t>Hope (13)</a:t>
            </a:r>
          </a:p>
          <a:p>
            <a:pPr marL="461963" indent="-461963" eaLnBrk="1" hangingPunct="1">
              <a:spcBef>
                <a:spcPts val="0"/>
              </a:spcBef>
              <a:spcAft>
                <a:spcPts val="3600"/>
              </a:spcAft>
              <a:defRPr/>
            </a:pPr>
            <a:r>
              <a:rPr lang="en-US" sz="3600" dirty="0">
                <a:effectLst>
                  <a:outerShdw blurRad="38100" dist="38100" dir="2700000" algn="tl">
                    <a:srgbClr val="000000">
                      <a:alpha val="43137"/>
                    </a:srgbClr>
                  </a:outerShdw>
                </a:effectLst>
              </a:rPr>
              <a:t>Patience (15)</a:t>
            </a:r>
          </a:p>
        </p:txBody>
      </p:sp>
      <p:pic>
        <p:nvPicPr>
          <p:cNvPr id="65540" name="Picture 4" descr="BD09145_"/>
          <p:cNvPicPr>
            <a:picLocks noGrp="1" noChangeAspect="1" noChangeArrowheads="1"/>
          </p:cNvPicPr>
          <p:nvPr>
            <p:ph type="clipArt" sz="half" idx="4294967295"/>
          </p:nvPr>
        </p:nvPicPr>
        <p:blipFill>
          <a:blip r:embed="rId2" cstate="print"/>
          <a:srcRect/>
          <a:stretch>
            <a:fillRect/>
          </a:stretch>
        </p:blipFill>
        <p:spPr>
          <a:xfrm>
            <a:off x="6222999" y="1697038"/>
            <a:ext cx="4932681" cy="3463925"/>
          </a:xfrm>
        </p:spPr>
      </p:pic>
    </p:spTree>
    <p:extLst>
      <p:ext uri="{BB962C8B-B14F-4D97-AF65-F5344CB8AC3E}">
        <p14:creationId xmlns:p14="http://schemas.microsoft.com/office/powerpoint/2010/main" val="3953937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353"/>
</p:tagLst>
</file>

<file path=ppt/theme/theme1.xml><?xml version="1.0" encoding="utf-8"?>
<a:theme xmlns:a="http://schemas.openxmlformats.org/drawingml/2006/main" name="1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13_Azur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4122</TotalTime>
  <Words>5611</Words>
  <Application>Microsoft Office PowerPoint</Application>
  <PresentationFormat>Widescreen</PresentationFormat>
  <Paragraphs>423</Paragraphs>
  <Slides>108</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108</vt:i4>
      </vt:variant>
    </vt:vector>
  </HeadingPairs>
  <TitlesOfParts>
    <vt:vector size="113" baseType="lpstr">
      <vt:lpstr>Calibri</vt:lpstr>
      <vt:lpstr>system-ui</vt:lpstr>
      <vt:lpstr>Times New Roman</vt:lpstr>
      <vt:lpstr>Wingdings</vt:lpstr>
      <vt:lpstr>13_Azure</vt:lpstr>
      <vt:lpstr>THE IMPORTANCE OF PROPHECY  TO THE BELIEVER’S WALK 2 Peter 3:3–15</vt:lpstr>
      <vt:lpstr>FALSE TEACHERS ARE COMING!</vt:lpstr>
      <vt:lpstr>Purpose</vt:lpstr>
      <vt:lpstr>Structure</vt:lpstr>
      <vt:lpstr>Structure</vt:lpstr>
      <vt:lpstr>PowerPoint Presentation</vt:lpstr>
      <vt:lpstr>Portrait of Growth 1:5-7 </vt:lpstr>
      <vt:lpstr>Structure</vt:lpstr>
      <vt:lpstr>2 Peter 2 Outline</vt:lpstr>
      <vt:lpstr>Structure</vt:lpstr>
      <vt:lpstr>MESSAGE</vt:lpstr>
      <vt:lpstr>Overview 2 Peter 3:3-15</vt:lpstr>
      <vt:lpstr>Overview 2 Peter 3:3-15</vt:lpstr>
      <vt:lpstr>Doctrine of False Teachers V.3-4</vt:lpstr>
      <vt:lpstr>Apostasy is A Massive NT Subject</vt:lpstr>
      <vt:lpstr>Apostasy Impacts Every Major Doctrine</vt:lpstr>
      <vt:lpstr>PowerPoint Presentation</vt:lpstr>
      <vt:lpstr>“How must we understand what the Saviour says in Matthew: ‘But I say to you, I will not drink again of this fruit of the vine until that day when I drink it new with you in the Kingdom of my Father’? (Matth. 26. 29). This passage is the origin of a certain fable of a thousand years, in which they say that Christ will reign in the flesh and will drink that wine which He has not drunk since that time until the end of the world…For the kingdom of God isn’t food and drink, but justice, joy and peace in the Holy Spirit (Rom. 14. 17).” </vt:lpstr>
      <vt:lpstr>PowerPoint Presentation</vt:lpstr>
      <vt:lpstr>Dr. John Walvoord "An Interview: Dr. John Walvoord Looks at Dallas Seminary," Dallas Connection (Winter 1994, Vol. 1, No. 3), p. 4.</vt:lpstr>
      <vt:lpstr>PowerPoint Presentation</vt:lpstr>
      <vt:lpstr>PowerPoint Presentation</vt:lpstr>
      <vt:lpstr>PowerPoint Presentation</vt:lpstr>
      <vt:lpstr>PowerPoint Presentation</vt:lpstr>
      <vt:lpstr>Doctrine of False Teachers V.3-4</vt:lpstr>
      <vt:lpstr>PowerPoint Presentation</vt:lpstr>
      <vt:lpstr>Overview 2 Peter 3:3-15</vt:lpstr>
      <vt:lpstr>Motive of False Teachers V.3-4</vt:lpstr>
      <vt:lpstr>Motive of False Teachers V.3-4</vt:lpstr>
      <vt:lpstr>Motive of False Teachers V.3-4</vt:lpstr>
      <vt:lpstr>PowerPoint Presentation</vt:lpstr>
      <vt:lpstr>PowerPoint Presentation</vt:lpstr>
      <vt:lpstr>PowerPoint Presentation</vt:lpstr>
      <vt:lpstr>Overview 2 Peter 3:3-15</vt:lpstr>
      <vt:lpstr>Peter’s Rebuttal V.5-10</vt:lpstr>
      <vt:lpstr>Peter’s Rebuttal V.5-10</vt:lpstr>
      <vt:lpstr>History V. 5-7</vt:lpstr>
      <vt:lpstr>History V. 5-7</vt:lpstr>
      <vt:lpstr>PowerPoint Presentation</vt:lpstr>
      <vt:lpstr>Dominoes in a Row</vt:lpstr>
      <vt:lpstr>PowerPoint Presentation</vt:lpstr>
      <vt:lpstr>PowerPoint Presentation</vt:lpstr>
      <vt:lpstr>PowerPoint Presentation</vt:lpstr>
      <vt:lpstr>William Lane Craig “See William Lane Craig, "Dr. Craig on Collins vs Dawkins on Design of Universe," January 20, 2013, https://www.reasonablefaith.org/media/reasonable-faith-podcast/dr.-craig-on-collins-vs-dawkins-on-design-of-universe/.”.</vt:lpstr>
      <vt:lpstr>History V. 5-7</vt:lpstr>
      <vt:lpstr>PowerPoint Presentation</vt:lpstr>
      <vt:lpstr>PowerPoint Presentation</vt:lpstr>
      <vt:lpstr>PowerPoint Presentation</vt:lpstr>
      <vt:lpstr>Reasons Against a Local Flood </vt:lpstr>
      <vt:lpstr>PowerPoint Presentation</vt:lpstr>
      <vt:lpstr>PowerPoint Presentation</vt:lpstr>
      <vt:lpstr>PowerPoint Presentation</vt:lpstr>
      <vt:lpstr>PowerPoint Presentation</vt:lpstr>
      <vt:lpstr>Peter’s Rebuttal V.5-10</vt:lpstr>
      <vt:lpstr>Scripture V. 8</vt:lpstr>
      <vt:lpstr>PowerPoint Presentation</vt:lpstr>
      <vt:lpstr>PowerPoint Presentation</vt:lpstr>
      <vt:lpstr>Peter’s Rebuttal V.5-10</vt:lpstr>
      <vt:lpstr>PowerPoint Presentation</vt:lpstr>
      <vt:lpstr>God’s Character V. 9</vt:lpstr>
      <vt:lpstr>PowerPoint Presentation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Peter’s Rebuttal V.5-10</vt:lpstr>
      <vt:lpstr>God’s Promise V.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Eternal State is Future</vt:lpstr>
      <vt:lpstr>PowerPoint Presentation</vt:lpstr>
      <vt:lpstr>PowerPoint Presentation</vt:lpstr>
      <vt:lpstr>PowerPoint Presentation</vt:lpstr>
      <vt:lpstr>PowerPoint Presentation</vt:lpstr>
      <vt:lpstr>Overview 2 Peter 3:3-15</vt:lpstr>
      <vt:lpstr>PowerPoint Presentation</vt:lpstr>
      <vt:lpstr>Biblical Prophecy: Importance</vt:lpstr>
      <vt:lpstr>PowerPoint Presentation</vt:lpstr>
      <vt:lpstr>Authority of Scripture V. 19</vt:lpstr>
      <vt:lpstr>PowerPoint Presentation</vt:lpstr>
      <vt:lpstr>PowerPoint Presentation</vt:lpstr>
      <vt:lpstr>Application V. 11-15</vt:lpstr>
      <vt:lpstr>Application V. 11-15</vt:lpstr>
      <vt:lpstr>PowerPoint Presentation</vt:lpstr>
      <vt:lpstr>Application V. 11-15</vt:lpstr>
      <vt:lpstr>PowerPoint Presentation</vt:lpstr>
      <vt:lpstr>PowerPoint Presentation</vt:lpstr>
      <vt:lpstr>PowerPoint Presentation</vt:lpstr>
      <vt:lpstr>Application V. 11-15</vt:lpstr>
      <vt:lpstr>PowerPoint Presentation</vt:lpstr>
      <vt:lpstr>Application V. 11-15</vt:lpstr>
      <vt:lpstr>PowerPoint Presentation</vt:lpstr>
      <vt:lpstr>PowerPoint Presentation</vt:lpstr>
      <vt:lpstr>PowerPoint Presentation</vt:lpstr>
      <vt:lpstr>Regard the Grace of God (3:15)</vt:lpstr>
      <vt:lpstr>CONCLUSION</vt:lpstr>
      <vt:lpstr>Overview 2 Peter 3:3-15</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Peter 3 - 16 x 9 - PTSG 2022</dc:title>
  <dc:subject>2 Peter 3</dc:subject>
  <dc:creator>A. Woods</dc:creator>
  <cp:lastModifiedBy>Barbara Appel</cp:lastModifiedBy>
  <cp:revision>390</cp:revision>
  <cp:lastPrinted>2020-04-08T12:45:35Z</cp:lastPrinted>
  <dcterms:created xsi:type="dcterms:W3CDTF">2008-02-23T18:28:51Z</dcterms:created>
  <dcterms:modified xsi:type="dcterms:W3CDTF">2022-12-01T22:39:30Z</dcterms:modified>
</cp:coreProperties>
</file>