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68" r:id="rId2"/>
    <p:sldId id="295" r:id="rId3"/>
    <p:sldId id="296" r:id="rId4"/>
    <p:sldId id="298" r:id="rId5"/>
    <p:sldId id="299" r:id="rId6"/>
    <p:sldId id="300" r:id="rId7"/>
    <p:sldId id="301" r:id="rId8"/>
    <p:sldId id="303" r:id="rId9"/>
    <p:sldId id="302" r:id="rId10"/>
    <p:sldId id="304" r:id="rId11"/>
    <p:sldId id="306" r:id="rId12"/>
    <p:sldId id="305"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1" r:id="rId27"/>
    <p:sldId id="322" r:id="rId28"/>
    <p:sldId id="323" r:id="rId29"/>
    <p:sldId id="324" r:id="rId30"/>
    <p:sldId id="326" r:id="rId31"/>
    <p:sldId id="327" r:id="rId32"/>
    <p:sldId id="328" r:id="rId33"/>
    <p:sldId id="329" r:id="rId34"/>
    <p:sldId id="330" r:id="rId35"/>
    <p:sldId id="33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1" autoAdjust="0"/>
    <p:restoredTop sz="82143" autoAdjust="0"/>
  </p:normalViewPr>
  <p:slideViewPr>
    <p:cSldViewPr snapToGrid="0">
      <p:cViewPr>
        <p:scale>
          <a:sx n="90" d="100"/>
          <a:sy n="90" d="100"/>
        </p:scale>
        <p:origin x="72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281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E7E94-270C-424B-92CE-282286DBB964}"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5E5E6-50EF-4337-AD05-EA54241AD977}" type="slidenum">
              <a:rPr lang="en-US" smtClean="0"/>
              <a:t>‹#›</a:t>
            </a:fld>
            <a:endParaRPr lang="en-US"/>
          </a:p>
        </p:txBody>
      </p:sp>
    </p:spTree>
    <p:extLst>
      <p:ext uri="{BB962C8B-B14F-4D97-AF65-F5344CB8AC3E}">
        <p14:creationId xmlns:p14="http://schemas.microsoft.com/office/powerpoint/2010/main" val="2331868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 born-again Dec 1978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  serious study summer 80 Ranger Bn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  started studying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Grk</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Heb summer 1981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C.  prophecy quickly became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fave</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topic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D.  convinced pretrib rapture fall 1989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 Times changed for defense of pretrib rapture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dispen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defends self on same biblical ground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more mature and sophisticated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  but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dispen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stands on strengthened ground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defense of pretrib testimony in fathers </a:t>
            </a:r>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1</a:t>
            </a:fld>
            <a:endParaRPr lang="en-US"/>
          </a:p>
        </p:txBody>
      </p:sp>
    </p:spTree>
    <p:extLst>
      <p:ext uri="{BB962C8B-B14F-4D97-AF65-F5344CB8AC3E}">
        <p14:creationId xmlns:p14="http://schemas.microsoft.com/office/powerpoint/2010/main" val="86515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13</a:t>
            </a:fld>
            <a:endParaRPr lang="en-US"/>
          </a:p>
        </p:txBody>
      </p:sp>
    </p:spTree>
    <p:extLst>
      <p:ext uri="{BB962C8B-B14F-4D97-AF65-F5344CB8AC3E}">
        <p14:creationId xmlns:p14="http://schemas.microsoft.com/office/powerpoint/2010/main" val="18395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“those that shall be SAVED from all the nations” is not Gentiles saved in the tribulation but the scattered Jews saved in the tribulation</a:t>
            </a:r>
          </a:p>
          <a:p>
            <a:pPr marL="228600" indent="-228600">
              <a:buAutoNum type="arabicParenR"/>
            </a:pPr>
            <a:endParaRPr lang="en-US" dirty="0"/>
          </a:p>
          <a:p>
            <a:pPr marL="228600" indent="-228600">
              <a:buAutoNum type="arabicParenR"/>
            </a:pPr>
            <a:r>
              <a:rPr lang="en-US" dirty="0"/>
              <a:t>these saved Jews shall be GATHERED and RESTORED at the second coming to their land which God gave to their fathers</a:t>
            </a:r>
          </a:p>
        </p:txBody>
      </p:sp>
      <p:sp>
        <p:nvSpPr>
          <p:cNvPr id="4" name="Slide Number Placeholder 3"/>
          <p:cNvSpPr>
            <a:spLocks noGrp="1"/>
          </p:cNvSpPr>
          <p:nvPr>
            <p:ph type="sldNum" sz="quarter" idx="5"/>
          </p:nvPr>
        </p:nvSpPr>
        <p:spPr/>
        <p:txBody>
          <a:bodyPr/>
          <a:lstStyle/>
          <a:p>
            <a:fld id="{E9C5E5E6-50EF-4337-AD05-EA54241AD977}" type="slidenum">
              <a:rPr lang="en-US" smtClean="0"/>
              <a:t>14</a:t>
            </a:fld>
            <a:endParaRPr lang="en-US"/>
          </a:p>
        </p:txBody>
      </p:sp>
    </p:spTree>
    <p:extLst>
      <p:ext uri="{BB962C8B-B14F-4D97-AF65-F5344CB8AC3E}">
        <p14:creationId xmlns:p14="http://schemas.microsoft.com/office/powerpoint/2010/main" val="1554794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plain statement that God will GATHER Israel from the nations where she has been scattered and will place them in the promised land</a:t>
            </a:r>
          </a:p>
          <a:p>
            <a:pPr marL="228600" indent="-228600">
              <a:buAutoNum type="arabicParenR"/>
            </a:pPr>
            <a:endParaRPr lang="en-US" dirty="0"/>
          </a:p>
          <a:p>
            <a:pPr marL="228600" indent="-228600">
              <a:buAutoNum type="arabicParenR"/>
            </a:pPr>
            <a:r>
              <a:rPr lang="en-US" dirty="0"/>
              <a:t>Notice the Armageddon reference --- “I shall cause judgment to fall among all ...” --- THIS locational information verifies where THIS gathering fits on the prophetic timeline</a:t>
            </a:r>
          </a:p>
        </p:txBody>
      </p:sp>
      <p:sp>
        <p:nvSpPr>
          <p:cNvPr id="4" name="Slide Number Placeholder 3"/>
          <p:cNvSpPr>
            <a:spLocks noGrp="1"/>
          </p:cNvSpPr>
          <p:nvPr>
            <p:ph type="sldNum" sz="quarter" idx="5"/>
          </p:nvPr>
        </p:nvSpPr>
        <p:spPr/>
        <p:txBody>
          <a:bodyPr/>
          <a:lstStyle/>
          <a:p>
            <a:fld id="{E9C5E5E6-50EF-4337-AD05-EA54241AD977}" type="slidenum">
              <a:rPr lang="en-US" smtClean="0"/>
              <a:t>15</a:t>
            </a:fld>
            <a:endParaRPr lang="en-US"/>
          </a:p>
        </p:txBody>
      </p:sp>
    </p:spTree>
    <p:extLst>
      <p:ext uri="{BB962C8B-B14F-4D97-AF65-F5344CB8AC3E}">
        <p14:creationId xmlns:p14="http://schemas.microsoft.com/office/powerpoint/2010/main" val="840931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rPr>
              <a:t>QUOTATION --- the last line, “the teaching of the very expressions” = the teaching of the </a:t>
            </a:r>
            <a:r>
              <a:rPr lang="en-US" sz="1200" dirty="0">
                <a:latin typeface="Calibri" panose="020F0502020204030204" pitchFamily="34" charset="0"/>
              </a:rPr>
              <a:t>passage</a:t>
            </a:r>
            <a:r>
              <a:rPr lang="en-US" sz="1200" dirty="0">
                <a:effectLst/>
                <a:latin typeface="Calibri" panose="020F0502020204030204" pitchFamily="34" charset="0"/>
              </a:rPr>
              <a:t>s themselves</a:t>
            </a:r>
          </a:p>
          <a:p>
            <a:endParaRPr lang="en-US" dirty="0"/>
          </a:p>
          <a:p>
            <a:r>
              <a:rPr lang="en-US" dirty="0"/>
              <a:t>HEADSHAKER --- this is only one full generation removed from the apostles, and Irenaeus forced to combat replacement theology</a:t>
            </a:r>
          </a:p>
          <a:p>
            <a:r>
              <a:rPr lang="en-US" dirty="0"/>
              <a:t>--- this devil got his foot in the door very early in church history</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16</a:t>
            </a:fld>
            <a:endParaRPr lang="en-US"/>
          </a:p>
        </p:txBody>
      </p:sp>
    </p:spTree>
    <p:extLst>
      <p:ext uri="{BB962C8B-B14F-4D97-AF65-F5344CB8AC3E}">
        <p14:creationId xmlns:p14="http://schemas.microsoft.com/office/powerpoint/2010/main" val="110624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not going to tarry on this slide</a:t>
            </a:r>
          </a:p>
          <a:p>
            <a:pPr marL="228600" indent="-228600">
              <a:buAutoNum type="arabicParenR"/>
            </a:pPr>
            <a:endParaRPr lang="en-US" dirty="0"/>
          </a:p>
          <a:p>
            <a:pPr marL="228600" indent="-228600">
              <a:buAutoNum type="arabicParenR"/>
            </a:pPr>
            <a:r>
              <a:rPr lang="en-US" sz="1200" b="0" i="0" dirty="0">
                <a:effectLst/>
                <a:latin typeface="Calibri" panose="020F0502020204030204" pitchFamily="34" charset="0"/>
              </a:rPr>
              <a:t>presented it primarily for the context --- want you to see that the sacrifices mentioned here are mentioned in connection with the tribulation, the antichrist, the temple, and the abomination of desolation</a:t>
            </a:r>
          </a:p>
          <a:p>
            <a:pPr marL="228600" indent="-228600">
              <a:buAutoNum type="arabicParenR"/>
            </a:pPr>
            <a:endParaRPr lang="en-US" sz="1200" b="0" i="0" dirty="0">
              <a:effectLst/>
              <a:latin typeface="Calibri" panose="020F0502020204030204" pitchFamily="34" charset="0"/>
            </a:endParaRPr>
          </a:p>
          <a:p>
            <a:pPr marL="228600" indent="-228600">
              <a:buAutoNum type="arabicParenR"/>
            </a:pPr>
            <a:r>
              <a:rPr lang="en-US" sz="1200" b="0" i="0" dirty="0">
                <a:effectLst/>
                <a:latin typeface="Calibri" panose="020F0502020204030204" pitchFamily="34" charset="0"/>
              </a:rPr>
              <a:t>indisputable that the sacrifices here are literal sacrifices offered in the literal temple in the literal 70</a:t>
            </a:r>
            <a:r>
              <a:rPr lang="en-US" sz="1200" b="0" i="0" baseline="30000" dirty="0">
                <a:effectLst/>
                <a:latin typeface="Calibri" panose="020F0502020204030204" pitchFamily="34" charset="0"/>
              </a:rPr>
              <a:t>th</a:t>
            </a:r>
            <a:r>
              <a:rPr lang="en-US" sz="1200" b="0" i="0" dirty="0">
                <a:effectLst/>
                <a:latin typeface="Calibri" panose="020F0502020204030204" pitchFamily="34" charset="0"/>
              </a:rPr>
              <a:t> week by literal Jews</a:t>
            </a:r>
          </a:p>
          <a:p>
            <a:pPr marL="228600" indent="-228600">
              <a:buAutoNum type="arabicParenR"/>
            </a:pPr>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17</a:t>
            </a:fld>
            <a:endParaRPr lang="en-US"/>
          </a:p>
        </p:txBody>
      </p:sp>
    </p:spTree>
    <p:extLst>
      <p:ext uri="{BB962C8B-B14F-4D97-AF65-F5344CB8AC3E}">
        <p14:creationId xmlns:p14="http://schemas.microsoft.com/office/powerpoint/2010/main" val="1240809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 this slide returns to same passage, but narrows the focus</a:t>
            </a:r>
          </a:p>
          <a:p>
            <a:endParaRPr lang="en-US" dirty="0"/>
          </a:p>
          <a:p>
            <a:r>
              <a:rPr lang="en-US" dirty="0"/>
              <a:t>CORROBORATION --- In 5.28.2 he confirms the divine approbation of the temple when he approvingly cites Rev. 13:6, where the antichrist blasphemes God, his Name (the Son), his tabernacle, and those that dwell in heaven.</a:t>
            </a:r>
          </a:p>
        </p:txBody>
      </p:sp>
      <p:sp>
        <p:nvSpPr>
          <p:cNvPr id="4" name="Slide Number Placeholder 3"/>
          <p:cNvSpPr>
            <a:spLocks noGrp="1"/>
          </p:cNvSpPr>
          <p:nvPr>
            <p:ph type="sldNum" sz="quarter" idx="5"/>
          </p:nvPr>
        </p:nvSpPr>
        <p:spPr/>
        <p:txBody>
          <a:bodyPr/>
          <a:lstStyle/>
          <a:p>
            <a:fld id="{E9C5E5E6-50EF-4337-AD05-EA54241AD977}" type="slidenum">
              <a:rPr lang="en-US" smtClean="0"/>
              <a:t>18</a:t>
            </a:fld>
            <a:endParaRPr lang="en-US"/>
          </a:p>
        </p:txBody>
      </p:sp>
    </p:spTree>
    <p:extLst>
      <p:ext uri="{BB962C8B-B14F-4D97-AF65-F5344CB8AC3E}">
        <p14:creationId xmlns:p14="http://schemas.microsoft.com/office/powerpoint/2010/main" val="3879667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mj-lt"/>
              <a:buNone/>
            </a:pPr>
            <a:r>
              <a:rPr lang="en-US" sz="1100" b="0" i="0" dirty="0">
                <a:effectLst/>
                <a:latin typeface="Calibri" panose="020F0502020204030204" pitchFamily="34" charset="0"/>
              </a:rPr>
              <a:t>NOTICE  two classes of believers in the millennium</a:t>
            </a:r>
          </a:p>
          <a:p>
            <a:pPr rtl="0" fontAlgn="ctr">
              <a:spcBef>
                <a:spcPts val="0"/>
              </a:spcBef>
              <a:spcAft>
                <a:spcPts val="0"/>
              </a:spcAft>
              <a:buFont typeface="+mj-lt"/>
              <a:buNone/>
            </a:pPr>
            <a:r>
              <a:rPr lang="en-US" sz="1100" b="1" i="0" dirty="0">
                <a:effectLst/>
                <a:latin typeface="Calibri" panose="020F0502020204030204" pitchFamily="34" charset="0"/>
              </a:rPr>
              <a:t>first class = trib saints in the flesh, a remnant who multiply on earth</a:t>
            </a:r>
          </a:p>
          <a:p>
            <a:pPr rtl="0" fontAlgn="ctr">
              <a:spcBef>
                <a:spcPts val="0"/>
              </a:spcBef>
              <a:spcAft>
                <a:spcPts val="0"/>
              </a:spcAft>
              <a:buFont typeface="+mj-lt"/>
              <a:buNone/>
            </a:pPr>
            <a:r>
              <a:rPr lang="en-US" sz="1100" b="1" i="0" dirty="0">
                <a:effectLst/>
                <a:latin typeface="Calibri" panose="020F0502020204030204" pitchFamily="34" charset="0"/>
              </a:rPr>
              <a:t> </a:t>
            </a:r>
            <a:r>
              <a:rPr lang="en-US" sz="1100" dirty="0">
                <a:effectLst/>
                <a:latin typeface="Calibri" panose="020F0502020204030204" pitchFamily="34" charset="0"/>
              </a:rPr>
              <a:t>--- suffered tribulation under the Wicked One, now waiting for Messiah</a:t>
            </a:r>
          </a:p>
          <a:p>
            <a:pPr rtl="0" fontAlgn="ctr">
              <a:spcBef>
                <a:spcPts val="0"/>
              </a:spcBef>
              <a:spcAft>
                <a:spcPts val="0"/>
              </a:spcAft>
              <a:buFont typeface="+mj-lt"/>
              <a:buNone/>
            </a:pPr>
            <a:r>
              <a:rPr lang="en-US" sz="1100" dirty="0">
                <a:effectLst/>
                <a:latin typeface="Calibri" panose="020F0502020204030204" pitchFamily="34" charset="0"/>
              </a:rPr>
              <a:t> --- will be UNDER the rule of the saints</a:t>
            </a:r>
          </a:p>
          <a:p>
            <a:pPr rtl="0" fontAlgn="ctr">
              <a:spcBef>
                <a:spcPts val="0"/>
              </a:spcBef>
              <a:spcAft>
                <a:spcPts val="0"/>
              </a:spcAft>
              <a:buFont typeface="+mj-lt"/>
              <a:buNone/>
            </a:pPr>
            <a:r>
              <a:rPr lang="en-US" sz="1100" b="1" i="0" dirty="0">
                <a:effectLst/>
                <a:latin typeface="Calibri" panose="020F0502020204030204" pitchFamily="34" charset="0"/>
              </a:rPr>
              <a:t>second class = resurrection saints who reign on earth</a:t>
            </a:r>
          </a:p>
          <a:p>
            <a:pPr rtl="0" fontAlgn="ctr">
              <a:spcBef>
                <a:spcPts val="0"/>
              </a:spcBef>
              <a:spcAft>
                <a:spcPts val="0"/>
              </a:spcAft>
              <a:buFont typeface="+mj-lt"/>
              <a:buNone/>
            </a:pPr>
            <a:endParaRPr lang="en-US" sz="1100" b="1" i="0" dirty="0">
              <a:effectLst/>
              <a:latin typeface="Calibri" panose="020F0502020204030204" pitchFamily="34" charset="0"/>
            </a:endParaRPr>
          </a:p>
          <a:p>
            <a:pPr rtl="0" fontAlgn="ctr">
              <a:spcBef>
                <a:spcPts val="0"/>
              </a:spcBef>
              <a:spcAft>
                <a:spcPts val="0"/>
              </a:spcAft>
              <a:buFont typeface="+mj-lt"/>
              <a:buNone/>
            </a:pPr>
            <a:r>
              <a:rPr lang="en-US" sz="1100" b="0" i="0" dirty="0">
                <a:effectLst/>
                <a:latin typeface="Calibri" panose="020F0502020204030204" pitchFamily="34" charset="0"/>
              </a:rPr>
              <a:t>IRENAEUS’ terminology is distinct from contemp. disp. but it is exactly the same</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19</a:t>
            </a:fld>
            <a:endParaRPr lang="en-US"/>
          </a:p>
        </p:txBody>
      </p:sp>
    </p:spTree>
    <p:extLst>
      <p:ext uri="{BB962C8B-B14F-4D97-AF65-F5344CB8AC3E}">
        <p14:creationId xmlns:p14="http://schemas.microsoft.com/office/powerpoint/2010/main" val="31537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 finally we come to the rapture passages</a:t>
            </a:r>
          </a:p>
        </p:txBody>
      </p:sp>
      <p:sp>
        <p:nvSpPr>
          <p:cNvPr id="4" name="Slide Number Placeholder 3"/>
          <p:cNvSpPr>
            <a:spLocks noGrp="1"/>
          </p:cNvSpPr>
          <p:nvPr>
            <p:ph type="sldNum" sz="quarter" idx="5"/>
          </p:nvPr>
        </p:nvSpPr>
        <p:spPr/>
        <p:txBody>
          <a:bodyPr/>
          <a:lstStyle/>
          <a:p>
            <a:fld id="{E9C5E5E6-50EF-4337-AD05-EA54241AD977}" type="slidenum">
              <a:rPr lang="en-US" smtClean="0"/>
              <a:t>20</a:t>
            </a:fld>
            <a:endParaRPr lang="en-US"/>
          </a:p>
        </p:txBody>
      </p:sp>
    </p:spTree>
    <p:extLst>
      <p:ext uri="{BB962C8B-B14F-4D97-AF65-F5344CB8AC3E}">
        <p14:creationId xmlns:p14="http://schemas.microsoft.com/office/powerpoint/2010/main" val="2333932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 those translated in the rapture go to same place Enoch and Paul went --- which is heaven</a:t>
            </a:r>
          </a:p>
          <a:p>
            <a:endParaRPr lang="en-US" dirty="0"/>
          </a:p>
          <a:p>
            <a:r>
              <a:rPr lang="en-US" dirty="0"/>
              <a:t>#1 --- those translated to heaven stay there until the end of the age</a:t>
            </a:r>
          </a:p>
          <a:p>
            <a:r>
              <a:rPr lang="en-US" dirty="0"/>
              <a:t>           the end of the age and the rapture are distinct times, not the same time</a:t>
            </a:r>
          </a:p>
          <a:p>
            <a:endParaRPr lang="en-US" dirty="0"/>
          </a:p>
          <a:p>
            <a:r>
              <a:rPr lang="en-US" dirty="0"/>
              <a:t>#2 --- the rapture translation is a prelude to the </a:t>
            </a:r>
            <a:r>
              <a:rPr lang="en-US" dirty="0" err="1"/>
              <a:t>incorruptability</a:t>
            </a:r>
            <a:r>
              <a:rPr lang="en-US" dirty="0"/>
              <a:t> manifested at 2nd coming when earth and mankind experience the restitution of all things</a:t>
            </a:r>
          </a:p>
          <a:p>
            <a:endParaRPr lang="en-US" dirty="0"/>
          </a:p>
          <a:p>
            <a:r>
              <a:rPr lang="en-US" dirty="0"/>
              <a:t>CONCLUSION --- clearly a pretrib rapture passage</a:t>
            </a:r>
          </a:p>
        </p:txBody>
      </p:sp>
      <p:sp>
        <p:nvSpPr>
          <p:cNvPr id="4" name="Slide Number Placeholder 3"/>
          <p:cNvSpPr>
            <a:spLocks noGrp="1"/>
          </p:cNvSpPr>
          <p:nvPr>
            <p:ph type="sldNum" sz="quarter" idx="5"/>
          </p:nvPr>
        </p:nvSpPr>
        <p:spPr/>
        <p:txBody>
          <a:bodyPr/>
          <a:lstStyle/>
          <a:p>
            <a:fld id="{E9C5E5E6-50EF-4337-AD05-EA54241AD977}" type="slidenum">
              <a:rPr lang="en-US" smtClean="0"/>
              <a:t>21</a:t>
            </a:fld>
            <a:endParaRPr lang="en-US"/>
          </a:p>
        </p:txBody>
      </p:sp>
    </p:spTree>
    <p:extLst>
      <p:ext uri="{BB962C8B-B14F-4D97-AF65-F5344CB8AC3E}">
        <p14:creationId xmlns:p14="http://schemas.microsoft.com/office/powerpoint/2010/main" val="1529240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 </a:t>
            </a:r>
            <a:r>
              <a:rPr lang="en-US" b="1" dirty="0"/>
              <a:t>first</a:t>
            </a:r>
            <a:r>
              <a:rPr lang="en-US" dirty="0"/>
              <a:t> and </a:t>
            </a:r>
            <a:r>
              <a:rPr lang="en-US" b="1" dirty="0"/>
              <a:t>afterwards</a:t>
            </a:r>
            <a:r>
              <a:rPr lang="en-US" dirty="0"/>
              <a:t> imply different times </a:t>
            </a:r>
          </a:p>
          <a:p>
            <a:endParaRPr lang="en-US" dirty="0"/>
          </a:p>
          <a:p>
            <a:pPr marL="228600" indent="-228600">
              <a:buAutoNum type="arabicParenR"/>
            </a:pPr>
            <a:r>
              <a:rPr lang="en-US" dirty="0"/>
              <a:t>FIRST to receive the renewal (the resurrection)</a:t>
            </a:r>
          </a:p>
          <a:p>
            <a:pPr marL="0" indent="0">
              <a:buNone/>
            </a:pPr>
            <a:r>
              <a:rPr lang="en-US" dirty="0"/>
              <a:t>--- this implies others receive the same blessing later</a:t>
            </a:r>
          </a:p>
          <a:p>
            <a:pPr marL="0" indent="0">
              <a:buNone/>
            </a:pPr>
            <a:r>
              <a:rPr lang="en-US" dirty="0"/>
              <a:t>--- this is two stages in the resurrection</a:t>
            </a:r>
          </a:p>
          <a:p>
            <a:pPr marL="0" indent="0">
              <a:buNone/>
            </a:pPr>
            <a:endParaRPr lang="en-US" dirty="0"/>
          </a:p>
          <a:p>
            <a:pPr marL="228600" indent="-228600">
              <a:buAutoNum type="arabicParenR" startAt="2"/>
            </a:pPr>
            <a:r>
              <a:rPr lang="en-US" dirty="0"/>
              <a:t>AFTERWARDS exercise office of judge in kingdom</a:t>
            </a:r>
          </a:p>
          <a:p>
            <a:pPr marL="0" indent="0">
              <a:buNone/>
            </a:pPr>
            <a:r>
              <a:rPr lang="en-US" dirty="0"/>
              <a:t>--- clear that kingdom work is a later event than rapture</a:t>
            </a:r>
          </a:p>
          <a:p>
            <a:pPr marL="0" indent="0">
              <a:buNone/>
            </a:pPr>
            <a:endParaRPr lang="en-US" dirty="0"/>
          </a:p>
          <a:p>
            <a:pPr marL="0" indent="0">
              <a:buNone/>
            </a:pPr>
            <a:r>
              <a:rPr lang="en-US" dirty="0"/>
              <a:t>3) THE ORDER --- renewal (resurrection), rise (rapture), inheritance (reward), work as judge (work in the kingdom)</a:t>
            </a:r>
          </a:p>
          <a:p>
            <a:pPr marL="228600" indent="-228600">
              <a:buAutoNum type="arabicParenR"/>
            </a:pPr>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22</a:t>
            </a:fld>
            <a:endParaRPr lang="en-US"/>
          </a:p>
        </p:txBody>
      </p:sp>
    </p:spTree>
    <p:extLst>
      <p:ext uri="{BB962C8B-B14F-4D97-AF65-F5344CB8AC3E}">
        <p14:creationId xmlns:p14="http://schemas.microsoft.com/office/powerpoint/2010/main" val="146603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mj-lt"/>
              <a:buNone/>
            </a:pPr>
            <a:r>
              <a:rPr lang="en-US" sz="1200" b="0" i="0" dirty="0">
                <a:effectLst/>
                <a:latin typeface="Calibri" panose="020F0502020204030204" pitchFamily="34" charset="0"/>
              </a:rPr>
              <a:t>1)  EARLY DAYS --- pretrib argument based on imminence</a:t>
            </a:r>
          </a:p>
          <a:p>
            <a:pPr rtl="0" fontAlgn="ctr">
              <a:spcBef>
                <a:spcPts val="0"/>
              </a:spcBef>
              <a:spcAft>
                <a:spcPts val="0"/>
              </a:spcAft>
              <a:buFont typeface="+mj-lt"/>
              <a:buNone/>
            </a:pPr>
            <a:r>
              <a:rPr lang="en-US" sz="1200" b="0" i="0" dirty="0">
                <a:effectLst/>
                <a:latin typeface="Calibri" panose="020F0502020204030204" pitchFamily="34" charset="0"/>
              </a:rPr>
              <a:t>     A.  Charles Hauser, </a:t>
            </a:r>
            <a:r>
              <a:rPr lang="en-US" sz="1200" b="0" i="1" dirty="0">
                <a:effectLst/>
                <a:latin typeface="Calibri" panose="020F0502020204030204" pitchFamily="34" charset="0"/>
              </a:rPr>
              <a:t>The </a:t>
            </a:r>
            <a:r>
              <a:rPr lang="en-US" sz="1200" b="0" i="1" dirty="0" err="1">
                <a:effectLst/>
                <a:latin typeface="Calibri" panose="020F0502020204030204" pitchFamily="34" charset="0"/>
              </a:rPr>
              <a:t>Eschat</a:t>
            </a:r>
            <a:r>
              <a:rPr lang="en-US" sz="1200" b="0" i="1" dirty="0">
                <a:effectLst/>
                <a:latin typeface="Calibri" panose="020F0502020204030204" pitchFamily="34" charset="0"/>
              </a:rPr>
              <a:t> of the Early Church Fathers</a:t>
            </a:r>
            <a:r>
              <a:rPr lang="en-US" sz="1200" b="0" i="0" dirty="0">
                <a:effectLst/>
                <a:latin typeface="Calibri" panose="020F0502020204030204" pitchFamily="34" charset="0"/>
              </a:rPr>
              <a:t>, </a:t>
            </a:r>
            <a:r>
              <a:rPr lang="en-US" sz="1200" b="0" i="0" dirty="0" err="1">
                <a:effectLst/>
                <a:latin typeface="Calibri" panose="020F0502020204030204" pitchFamily="34" charset="0"/>
              </a:rPr>
              <a:t>unpub</a:t>
            </a:r>
            <a:r>
              <a:rPr lang="en-US" sz="1200" b="0" i="0" dirty="0">
                <a:effectLst/>
                <a:latin typeface="Calibri" panose="020F0502020204030204" pitchFamily="34" charset="0"/>
              </a:rPr>
              <a:t>. </a:t>
            </a:r>
            <a:r>
              <a:rPr lang="en-US" sz="1200" b="0" i="0" dirty="0" err="1">
                <a:effectLst/>
                <a:latin typeface="Calibri" panose="020F0502020204030204" pitchFamily="34" charset="0"/>
              </a:rPr>
              <a:t>Th.D</a:t>
            </a:r>
            <a:r>
              <a:rPr lang="en-US" sz="1200" b="0" i="0" dirty="0">
                <a:effectLst/>
                <a:latin typeface="Calibri" panose="020F0502020204030204" pitchFamily="34" charset="0"/>
              </a:rPr>
              <a:t> diss, Grace </a:t>
            </a:r>
            <a:r>
              <a:rPr lang="en-US" sz="1200" b="0" i="0" dirty="0" err="1">
                <a:effectLst/>
                <a:latin typeface="Calibri" panose="020F0502020204030204" pitchFamily="34" charset="0"/>
              </a:rPr>
              <a:t>Theol</a:t>
            </a:r>
            <a:r>
              <a:rPr lang="en-US" sz="1200" b="0" i="0" dirty="0">
                <a:effectLst/>
                <a:latin typeface="Calibri" panose="020F0502020204030204" pitchFamily="34" charset="0"/>
              </a:rPr>
              <a:t> Sem, 1961</a:t>
            </a:r>
          </a:p>
          <a:p>
            <a:pPr rtl="0" fontAlgn="ctr">
              <a:spcBef>
                <a:spcPts val="0"/>
              </a:spcBef>
              <a:spcAft>
                <a:spcPts val="0"/>
              </a:spcAft>
              <a:buFont typeface="+mj-lt"/>
              <a:buNone/>
            </a:pPr>
            <a:r>
              <a:rPr lang="en-US" sz="1200" b="0" i="0" dirty="0">
                <a:effectLst/>
                <a:latin typeface="Calibri" panose="020F0502020204030204" pitchFamily="34" charset="0"/>
              </a:rPr>
              <a:t>     B.  James </a:t>
            </a:r>
            <a:r>
              <a:rPr lang="en-US" sz="1200" b="0" i="0" dirty="0" err="1">
                <a:effectLst/>
                <a:latin typeface="Calibri" panose="020F0502020204030204" pitchFamily="34" charset="0"/>
              </a:rPr>
              <a:t>Stitzinger</a:t>
            </a:r>
            <a:r>
              <a:rPr lang="en-US" sz="1200" b="0" i="0" dirty="0">
                <a:effectLst/>
                <a:latin typeface="Calibri" panose="020F0502020204030204" pitchFamily="34" charset="0"/>
              </a:rPr>
              <a:t>, </a:t>
            </a:r>
            <a:r>
              <a:rPr lang="en-US" sz="1200" b="0" i="1" dirty="0">
                <a:effectLst/>
                <a:latin typeface="Calibri" panose="020F0502020204030204" pitchFamily="34" charset="0"/>
              </a:rPr>
              <a:t>The Rapture in 20 Centuries of </a:t>
            </a:r>
            <a:r>
              <a:rPr lang="en-US" sz="1200" b="0" i="1" dirty="0" err="1">
                <a:effectLst/>
                <a:latin typeface="Calibri" panose="020F0502020204030204" pitchFamily="34" charset="0"/>
              </a:rPr>
              <a:t>Bibl</a:t>
            </a:r>
            <a:r>
              <a:rPr lang="en-US" sz="1200" b="0" i="1" dirty="0">
                <a:effectLst/>
                <a:latin typeface="Calibri" panose="020F0502020204030204" pitchFamily="34" charset="0"/>
              </a:rPr>
              <a:t> </a:t>
            </a:r>
            <a:r>
              <a:rPr lang="en-US" sz="1200" b="0" i="1" dirty="0" err="1">
                <a:effectLst/>
                <a:latin typeface="Calibri" panose="020F0502020204030204" pitchFamily="34" charset="0"/>
              </a:rPr>
              <a:t>Interp</a:t>
            </a:r>
            <a:r>
              <a:rPr lang="en-US" sz="1200" b="0" i="0" dirty="0">
                <a:effectLst/>
                <a:latin typeface="Calibri" panose="020F0502020204030204" pitchFamily="34" charset="0"/>
              </a:rPr>
              <a:t>, The Master's Seminary Journal, Fall 2002</a:t>
            </a:r>
          </a:p>
          <a:p>
            <a:pPr rtl="0" fontAlgn="ctr">
              <a:spcBef>
                <a:spcPts val="0"/>
              </a:spcBef>
              <a:spcAft>
                <a:spcPts val="0"/>
              </a:spcAft>
              <a:buFont typeface="+mj-lt"/>
              <a:buNone/>
            </a:pPr>
            <a:r>
              <a:rPr lang="en-US" sz="1200" b="0" i="0" dirty="0">
                <a:effectLst/>
                <a:latin typeface="Calibri" panose="020F0502020204030204" pitchFamily="34" charset="0"/>
              </a:rPr>
              <a:t>     C.  oftentimes admission made that there were no clear pretrib references in the early fathers</a:t>
            </a:r>
          </a:p>
          <a:p>
            <a:pPr rtl="0" fontAlgn="ctr">
              <a:spcBef>
                <a:spcPts val="0"/>
              </a:spcBef>
              <a:spcAft>
                <a:spcPts val="0"/>
              </a:spcAft>
              <a:buFont typeface="+mj-lt"/>
              <a:buNone/>
            </a:pPr>
            <a:endParaRPr lang="en-US" sz="1200" b="0" i="0" dirty="0">
              <a:effectLst/>
              <a:latin typeface="Calibri" panose="020F0502020204030204" pitchFamily="34" charset="0"/>
            </a:endParaRPr>
          </a:p>
          <a:p>
            <a:pPr rtl="0" fontAlgn="ctr">
              <a:spcBef>
                <a:spcPts val="0"/>
              </a:spcBef>
              <a:spcAft>
                <a:spcPts val="0"/>
              </a:spcAft>
              <a:buFont typeface="+mj-lt"/>
              <a:buNone/>
            </a:pPr>
            <a:r>
              <a:rPr lang="en-US" sz="1200" b="0" i="0" dirty="0">
                <a:effectLst/>
                <a:latin typeface="Calibri" panose="020F0502020204030204" pitchFamily="34" charset="0"/>
              </a:rPr>
              <a:t>2)  RECENT YEARS --- wealth clear pretrib passages uncovered researchers</a:t>
            </a:r>
          </a:p>
          <a:p>
            <a:pPr rtl="0" fontAlgn="ctr">
              <a:spcBef>
                <a:spcPts val="0"/>
              </a:spcBef>
              <a:spcAft>
                <a:spcPts val="0"/>
              </a:spcAft>
              <a:buFont typeface="+mj-lt"/>
              <a:buNone/>
            </a:pPr>
            <a:r>
              <a:rPr lang="en-US" sz="1200" b="0" i="0" dirty="0">
                <a:effectLst/>
                <a:latin typeface="Calibri" panose="020F0502020204030204" pitchFamily="34" charset="0"/>
              </a:rPr>
              <a:t>     A.  </a:t>
            </a:r>
            <a:r>
              <a:rPr lang="en-US" sz="1200" dirty="0">
                <a:effectLst/>
                <a:latin typeface="Calibri" panose="020F0502020204030204" pitchFamily="34" charset="0"/>
              </a:rPr>
              <a:t>prime example, Grant Jeffrey's discovery in 1994 in a Latin work of Ephraim, </a:t>
            </a:r>
            <a:r>
              <a:rPr lang="en-US" sz="1200" i="1" dirty="0">
                <a:effectLst/>
                <a:latin typeface="Calibri" panose="020F0502020204030204" pitchFamily="34" charset="0"/>
              </a:rPr>
              <a:t>On the Last Times, the Antichrist, and the End of the World</a:t>
            </a:r>
            <a:r>
              <a:rPr lang="en-US" sz="1200" dirty="0">
                <a:effectLst/>
                <a:latin typeface="Calibri" panose="020F0502020204030204" pitchFamily="34" charset="0"/>
              </a:rPr>
              <a:t>.</a:t>
            </a:r>
          </a:p>
          <a:p>
            <a:pPr rtl="0" fontAlgn="ctr">
              <a:spcBef>
                <a:spcPts val="0"/>
              </a:spcBef>
              <a:spcAft>
                <a:spcPts val="0"/>
              </a:spcAft>
              <a:buFont typeface="+mj-lt"/>
              <a:buNone/>
            </a:pPr>
            <a:r>
              <a:rPr lang="en-US" sz="1200" b="0" i="0" dirty="0">
                <a:effectLst/>
                <a:latin typeface="Calibri" panose="020F0502020204030204" pitchFamily="34" charset="0"/>
              </a:rPr>
              <a:t>     B.  discovery prev. unknown rapt pass </a:t>
            </a:r>
            <a:r>
              <a:rPr lang="en-US" sz="1200" b="0" i="0" dirty="0" err="1">
                <a:effectLst/>
                <a:latin typeface="Calibri" panose="020F0502020204030204" pitchFamily="34" charset="0"/>
              </a:rPr>
              <a:t>untransl</a:t>
            </a:r>
            <a:r>
              <a:rPr lang="en-US" sz="1200" b="0" i="0" dirty="0">
                <a:effectLst/>
                <a:latin typeface="Calibri" panose="020F0502020204030204" pitchFamily="34" charset="0"/>
              </a:rPr>
              <a:t> </a:t>
            </a:r>
            <a:r>
              <a:rPr lang="en-US" sz="1200" b="0" i="0" dirty="0" err="1">
                <a:effectLst/>
                <a:latin typeface="Calibri" panose="020F0502020204030204" pitchFamily="34" charset="0"/>
              </a:rPr>
              <a:t>Grk</a:t>
            </a:r>
            <a:r>
              <a:rPr lang="en-US" sz="1200" b="0" i="0" dirty="0">
                <a:effectLst/>
                <a:latin typeface="Calibri" panose="020F0502020204030204" pitchFamily="34" charset="0"/>
              </a:rPr>
              <a:t> works of Ephraim and Eusebius</a:t>
            </a:r>
          </a:p>
          <a:p>
            <a:pPr rtl="0" fontAlgn="ctr">
              <a:spcBef>
                <a:spcPts val="0"/>
              </a:spcBef>
              <a:spcAft>
                <a:spcPts val="0"/>
              </a:spcAft>
              <a:buFont typeface="+mj-lt"/>
              <a:buNone/>
            </a:pPr>
            <a:endParaRPr lang="en-US" sz="1200" b="0" i="0" dirty="0">
              <a:effectLst/>
              <a:latin typeface="Calibri" panose="020F0502020204030204" pitchFamily="34" charset="0"/>
            </a:endParaRPr>
          </a:p>
          <a:p>
            <a:pPr rtl="0" fontAlgn="ctr">
              <a:spcBef>
                <a:spcPts val="0"/>
              </a:spcBef>
              <a:spcAft>
                <a:spcPts val="0"/>
              </a:spcAft>
              <a:buFont typeface="+mj-lt"/>
              <a:buNone/>
            </a:pPr>
            <a:r>
              <a:rPr lang="en-US" sz="1200" b="0" i="0" dirty="0">
                <a:effectLst/>
                <a:latin typeface="Calibri" panose="020F0502020204030204" pitchFamily="34" charset="0"/>
              </a:rPr>
              <a:t>3) NOW --- research finding </a:t>
            </a:r>
            <a:r>
              <a:rPr lang="en-US" sz="1200" b="0" i="0" dirty="0" err="1">
                <a:effectLst/>
                <a:latin typeface="Calibri" panose="020F0502020204030204" pitchFamily="34" charset="0"/>
              </a:rPr>
              <a:t>evid</a:t>
            </a:r>
            <a:r>
              <a:rPr lang="en-US" sz="1200" b="0" i="0" dirty="0">
                <a:effectLst/>
                <a:latin typeface="Calibri" panose="020F0502020204030204" pitchFamily="34" charset="0"/>
              </a:rPr>
              <a:t> systematic </a:t>
            </a:r>
            <a:r>
              <a:rPr lang="en-US" sz="1200" b="0" i="0" dirty="0" err="1">
                <a:effectLst/>
                <a:latin typeface="Calibri" panose="020F0502020204030204" pitchFamily="34" charset="0"/>
              </a:rPr>
              <a:t>dispen</a:t>
            </a:r>
            <a:endParaRPr lang="en-US" sz="1200" b="0" i="0" dirty="0">
              <a:effectLst/>
              <a:latin typeface="Calibri" panose="020F0502020204030204" pitchFamily="34" charset="0"/>
            </a:endParaRPr>
          </a:p>
          <a:p>
            <a:pPr rtl="0" fontAlgn="ctr">
              <a:spcBef>
                <a:spcPts val="0"/>
              </a:spcBef>
              <a:spcAft>
                <a:spcPts val="0"/>
              </a:spcAft>
              <a:buFont typeface="+mj-lt"/>
              <a:buNone/>
            </a:pPr>
            <a:endParaRPr lang="en-US" sz="1200" b="0" i="0" dirty="0">
              <a:effectLst/>
              <a:latin typeface="Calibri" panose="020F0502020204030204" pitchFamily="34" charset="0"/>
            </a:endParaRPr>
          </a:p>
          <a:p>
            <a:pPr rtl="0" fontAlgn="ctr">
              <a:spcBef>
                <a:spcPts val="0"/>
              </a:spcBef>
              <a:spcAft>
                <a:spcPts val="0"/>
              </a:spcAft>
              <a:buFont typeface="+mj-lt"/>
              <a:buNone/>
            </a:pPr>
            <a:r>
              <a:rPr lang="en-US" sz="1200" b="0" i="0" dirty="0">
                <a:effectLst/>
                <a:latin typeface="Calibri" panose="020F0502020204030204" pitchFamily="34" charset="0"/>
              </a:rPr>
              <a:t>4. UPSHOT --- strengthened case pretrib test early church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2</a:t>
            </a:fld>
            <a:endParaRPr lang="en-US"/>
          </a:p>
        </p:txBody>
      </p:sp>
    </p:spTree>
    <p:extLst>
      <p:ext uri="{BB962C8B-B14F-4D97-AF65-F5344CB8AC3E}">
        <p14:creationId xmlns:p14="http://schemas.microsoft.com/office/powerpoint/2010/main" val="779588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THOUGHT --- pretrib goes to clouds then heaven, </a:t>
            </a:r>
            <a:r>
              <a:rPr lang="en-US" dirty="0" err="1"/>
              <a:t>postrib</a:t>
            </a:r>
            <a:r>
              <a:rPr lang="en-US" dirty="0"/>
              <a:t> goes to clouds then back down to earth</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23</a:t>
            </a:fld>
            <a:endParaRPr lang="en-US"/>
          </a:p>
        </p:txBody>
      </p:sp>
    </p:spTree>
    <p:extLst>
      <p:ext uri="{BB962C8B-B14F-4D97-AF65-F5344CB8AC3E}">
        <p14:creationId xmlns:p14="http://schemas.microsoft.com/office/powerpoint/2010/main" val="3572505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THOUGHT --- this can only be a reference to the rapture, the second coming is impossible</a:t>
            </a:r>
          </a:p>
        </p:txBody>
      </p:sp>
      <p:sp>
        <p:nvSpPr>
          <p:cNvPr id="4" name="Slide Number Placeholder 3"/>
          <p:cNvSpPr>
            <a:spLocks noGrp="1"/>
          </p:cNvSpPr>
          <p:nvPr>
            <p:ph type="sldNum" sz="quarter" idx="5"/>
          </p:nvPr>
        </p:nvSpPr>
        <p:spPr/>
        <p:txBody>
          <a:bodyPr/>
          <a:lstStyle/>
          <a:p>
            <a:fld id="{E9C5E5E6-50EF-4337-AD05-EA54241AD977}" type="slidenum">
              <a:rPr lang="en-US" smtClean="0"/>
              <a:t>26</a:t>
            </a:fld>
            <a:endParaRPr lang="en-US"/>
          </a:p>
        </p:txBody>
      </p:sp>
    </p:spTree>
    <p:extLst>
      <p:ext uri="{BB962C8B-B14F-4D97-AF65-F5344CB8AC3E}">
        <p14:creationId xmlns:p14="http://schemas.microsoft.com/office/powerpoint/2010/main" val="4287535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mj-lt"/>
              <a:buNone/>
            </a:pPr>
            <a:r>
              <a:rPr lang="en-US" sz="1100" b="0" i="0" dirty="0">
                <a:effectLst/>
                <a:latin typeface="Calibri" panose="020F0502020204030204" pitchFamily="34" charset="0"/>
              </a:rPr>
              <a:t>CLOSING THOUGHT: the argument is simple:</a:t>
            </a:r>
          </a:p>
          <a:p>
            <a:pPr marL="228600" indent="-228600" rtl="0" fontAlgn="ctr">
              <a:spcBef>
                <a:spcPts val="0"/>
              </a:spcBef>
              <a:spcAft>
                <a:spcPts val="0"/>
              </a:spcAft>
              <a:buFont typeface="+mj-lt"/>
              <a:buAutoNum type="arabicParenR"/>
            </a:pPr>
            <a:r>
              <a:rPr lang="en-US" sz="1100" b="0" i="0" dirty="0">
                <a:effectLst/>
                <a:latin typeface="Calibri" panose="020F0502020204030204" pitchFamily="34" charset="0"/>
              </a:rPr>
              <a:t>IF participate in glorification, THEN miss tribulation.</a:t>
            </a:r>
          </a:p>
          <a:p>
            <a:pPr marL="228600" indent="-228600" rtl="0" fontAlgn="ctr">
              <a:spcBef>
                <a:spcPts val="0"/>
              </a:spcBef>
              <a:spcAft>
                <a:spcPts val="0"/>
              </a:spcAft>
              <a:buFont typeface="+mj-lt"/>
              <a:buAutoNum type="arabicParenR"/>
            </a:pPr>
            <a:r>
              <a:rPr lang="en-US" sz="1100" b="0" i="0" dirty="0">
                <a:effectLst/>
                <a:latin typeface="Calibri" panose="020F0502020204030204" pitchFamily="34" charset="0"/>
              </a:rPr>
              <a:t>IF miss glorification, THEN participate in the tribulation.</a:t>
            </a:r>
          </a:p>
          <a:p>
            <a:pPr marL="228600" indent="-228600" rtl="0" fontAlgn="ctr">
              <a:spcBef>
                <a:spcPts val="0"/>
              </a:spcBef>
              <a:spcAft>
                <a:spcPts val="0"/>
              </a:spcAft>
              <a:buFont typeface="+mj-lt"/>
              <a:buAutoNum type="arabicParenR"/>
            </a:pPr>
            <a:r>
              <a:rPr lang="en-US" sz="1100" b="0" i="0" dirty="0">
                <a:effectLst/>
                <a:latin typeface="Calibri" panose="020F0502020204030204" pitchFamily="34" charset="0"/>
              </a:rPr>
              <a:t>Two options --- either raptured or left behind</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28</a:t>
            </a:fld>
            <a:endParaRPr lang="en-US"/>
          </a:p>
        </p:txBody>
      </p:sp>
    </p:spTree>
    <p:extLst>
      <p:ext uri="{BB962C8B-B14F-4D97-AF65-F5344CB8AC3E}">
        <p14:creationId xmlns:p14="http://schemas.microsoft.com/office/powerpoint/2010/main" val="4090974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 This reminds me of the resurrection passage in 1 Cor 15 where the saints shine like stars in their glory</a:t>
            </a:r>
          </a:p>
        </p:txBody>
      </p:sp>
      <p:sp>
        <p:nvSpPr>
          <p:cNvPr id="4" name="Slide Number Placeholder 3"/>
          <p:cNvSpPr>
            <a:spLocks noGrp="1"/>
          </p:cNvSpPr>
          <p:nvPr>
            <p:ph type="sldNum" sz="quarter" idx="5"/>
          </p:nvPr>
        </p:nvSpPr>
        <p:spPr/>
        <p:txBody>
          <a:bodyPr/>
          <a:lstStyle/>
          <a:p>
            <a:fld id="{E9C5E5E6-50EF-4337-AD05-EA54241AD977}" type="slidenum">
              <a:rPr lang="en-US" smtClean="0"/>
              <a:t>31</a:t>
            </a:fld>
            <a:endParaRPr lang="en-US"/>
          </a:p>
        </p:txBody>
      </p:sp>
    </p:spTree>
    <p:extLst>
      <p:ext uri="{BB962C8B-B14F-4D97-AF65-F5344CB8AC3E}">
        <p14:creationId xmlns:p14="http://schemas.microsoft.com/office/powerpoint/2010/main" val="3790659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LIMITING STATEMENT --- can't be construed into distinction between rez righteous and rez unrighteous</a:t>
            </a:r>
          </a:p>
          <a:p>
            <a:endParaRPr lang="en-US" dirty="0"/>
          </a:p>
          <a:p>
            <a:r>
              <a:rPr lang="en-US" dirty="0"/>
              <a:t>WHY? ---  BECAUSE the following line offers an explanatory (qualifying) statement that goes in a very different direction.</a:t>
            </a:r>
          </a:p>
          <a:p>
            <a:endParaRPr lang="en-US" dirty="0"/>
          </a:p>
          <a:p>
            <a:r>
              <a:rPr lang="en-US" dirty="0"/>
              <a:t>EXPLANATORY OR QUALIFYING STATEMENT --- "the Lord shall come and all his saints with him“</a:t>
            </a:r>
          </a:p>
          <a:p>
            <a:r>
              <a:rPr lang="en-US" dirty="0"/>
              <a:t>--- ALL the church saints are coming with the Lord at his second coming</a:t>
            </a:r>
          </a:p>
          <a:p>
            <a:r>
              <a:rPr lang="en-US" dirty="0"/>
              <a:t>---  so NOT ALL the saints in a general sense can be raised at that time. </a:t>
            </a:r>
          </a:p>
          <a:p>
            <a:endParaRPr lang="en-US" dirty="0"/>
          </a:p>
          <a:p>
            <a:r>
              <a:rPr lang="en-US" dirty="0"/>
              <a:t>EARLY CHURCH BELIEVED --- the dispensational position that raptured and glorified church shall return with the Lord at the 2nd coming when he descends for Armageddon and the establishment of the kingdom</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32</a:t>
            </a:fld>
            <a:endParaRPr lang="en-US"/>
          </a:p>
        </p:txBody>
      </p:sp>
    </p:spTree>
    <p:extLst>
      <p:ext uri="{BB962C8B-B14F-4D97-AF65-F5344CB8AC3E}">
        <p14:creationId xmlns:p14="http://schemas.microsoft.com/office/powerpoint/2010/main" val="3907258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b="1" dirty="0"/>
              <a:t>ton of information </a:t>
            </a:r>
          </a:p>
          <a:p>
            <a:r>
              <a:rPr lang="en-US" dirty="0"/>
              <a:t>--- one of densest prophetic passages in the early fathers</a:t>
            </a:r>
          </a:p>
          <a:p>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33</a:t>
            </a:fld>
            <a:endParaRPr lang="en-US"/>
          </a:p>
        </p:txBody>
      </p:sp>
    </p:spTree>
    <p:extLst>
      <p:ext uri="{BB962C8B-B14F-4D97-AF65-F5344CB8AC3E}">
        <p14:creationId xmlns:p14="http://schemas.microsoft.com/office/powerpoint/2010/main" val="25755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CONCUDING THOUGHTS</a:t>
            </a:r>
          </a:p>
          <a:p>
            <a:pPr marL="228600" indent="-228600">
              <a:buAutoNum type="arabicParenR"/>
            </a:pPr>
            <a:r>
              <a:rPr lang="en-US" dirty="0"/>
              <a:t>I trust this strengthens the case in your mind for the pretrib rapture in the early change</a:t>
            </a:r>
          </a:p>
          <a:p>
            <a:pPr marL="228600" indent="-228600">
              <a:buAutoNum type="arabicParenR"/>
            </a:pPr>
            <a:r>
              <a:rPr lang="en-US" dirty="0"/>
              <a:t>TWO points were strongly made in this presentation:</a:t>
            </a:r>
          </a:p>
          <a:p>
            <a:pPr marL="0" indent="0">
              <a:buNone/>
            </a:pPr>
            <a:r>
              <a:rPr lang="en-US" dirty="0"/>
              <a:t>ONE ... </a:t>
            </a:r>
          </a:p>
          <a:p>
            <a:pPr marL="0" indent="0">
              <a:buNone/>
            </a:pPr>
            <a:r>
              <a:rPr lang="en-US" dirty="0"/>
              <a:t>TWO ... </a:t>
            </a:r>
          </a:p>
          <a:p>
            <a:pPr marL="0" indent="0">
              <a:buNone/>
            </a:pPr>
            <a:r>
              <a:rPr lang="en-US" dirty="0"/>
              <a:t>NOT SURPRISING ... </a:t>
            </a:r>
          </a:p>
          <a:p>
            <a:pPr marL="0" indent="0">
              <a:buNone/>
            </a:pPr>
            <a:r>
              <a:rPr lang="en-US" dirty="0"/>
              <a:t>SADLY ... </a:t>
            </a:r>
          </a:p>
          <a:p>
            <a:pPr marL="0" indent="0">
              <a:buNone/>
            </a:pPr>
            <a:endParaRPr lang="en-US" dirty="0"/>
          </a:p>
          <a:p>
            <a:pPr marL="0" indent="0">
              <a:buNone/>
            </a:pPr>
            <a:r>
              <a:rPr lang="en-US" dirty="0"/>
              <a:t>--- May the Lord invigorate us all for the battle ahead.</a:t>
            </a:r>
          </a:p>
          <a:p>
            <a:pPr marL="0" indent="0">
              <a:buNone/>
            </a:pPr>
            <a:r>
              <a:rPr lang="en-US" dirty="0"/>
              <a:t>--- We are seeing the same vicious, malicious replacement theology mentality in a last days revival that we saw in the days of Augustine and Jerome.</a:t>
            </a:r>
          </a:p>
          <a:p>
            <a:pPr marL="0" indent="0">
              <a:buNone/>
            </a:pPr>
            <a:r>
              <a:rPr lang="en-US" dirty="0"/>
              <a:t>--- Bold, strong personalities are bullying their way into the hearts and minds of weaker Christians. </a:t>
            </a:r>
          </a:p>
          <a:p>
            <a:pPr marL="0" indent="0">
              <a:buNone/>
            </a:pPr>
            <a:r>
              <a:rPr lang="en-US" dirty="0"/>
              <a:t>--- May we rise to the challenge! May we slay this foul dragon! </a:t>
            </a:r>
          </a:p>
        </p:txBody>
      </p:sp>
      <p:sp>
        <p:nvSpPr>
          <p:cNvPr id="4" name="Slide Number Placeholder 3"/>
          <p:cNvSpPr>
            <a:spLocks noGrp="1"/>
          </p:cNvSpPr>
          <p:nvPr>
            <p:ph type="sldNum" sz="quarter" idx="5"/>
          </p:nvPr>
        </p:nvSpPr>
        <p:spPr/>
        <p:txBody>
          <a:bodyPr/>
          <a:lstStyle/>
          <a:p>
            <a:fld id="{E9C5E5E6-50EF-4337-AD05-EA54241AD977}" type="slidenum">
              <a:rPr lang="en-US" smtClean="0"/>
              <a:t>34</a:t>
            </a:fld>
            <a:endParaRPr lang="en-US"/>
          </a:p>
        </p:txBody>
      </p:sp>
    </p:spTree>
    <p:extLst>
      <p:ext uri="{BB962C8B-B14F-4D97-AF65-F5344CB8AC3E}">
        <p14:creationId xmlns:p14="http://schemas.microsoft.com/office/powerpoint/2010/main" val="428148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Lugdunum</a:t>
            </a:r>
            <a:r>
              <a:rPr lang="en-US" dirty="0"/>
              <a:t> = Lug-’doo-num</a:t>
            </a:r>
          </a:p>
          <a:p>
            <a:r>
              <a:rPr lang="en-US" dirty="0"/>
              <a:t>Lyon = Lee-’</a:t>
            </a:r>
            <a:r>
              <a:rPr lang="en-US" dirty="0" err="1"/>
              <a:t>ōn</a:t>
            </a:r>
            <a:endParaRPr lang="en-US" dirty="0"/>
          </a:p>
        </p:txBody>
      </p:sp>
      <p:sp>
        <p:nvSpPr>
          <p:cNvPr id="4" name="Slide Number Placeholder 3"/>
          <p:cNvSpPr>
            <a:spLocks noGrp="1"/>
          </p:cNvSpPr>
          <p:nvPr>
            <p:ph type="sldNum" sz="quarter" idx="5"/>
          </p:nvPr>
        </p:nvSpPr>
        <p:spPr/>
        <p:txBody>
          <a:bodyPr/>
          <a:lstStyle/>
          <a:p>
            <a:fld id="{E9C5E5E6-50EF-4337-AD05-EA54241AD977}" type="slidenum">
              <a:rPr lang="en-US" smtClean="0"/>
              <a:t>4</a:t>
            </a:fld>
            <a:endParaRPr lang="en-US"/>
          </a:p>
        </p:txBody>
      </p:sp>
    </p:spTree>
    <p:extLst>
      <p:ext uri="{BB962C8B-B14F-4D97-AF65-F5344CB8AC3E}">
        <p14:creationId xmlns:p14="http://schemas.microsoft.com/office/powerpoint/2010/main" val="416098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Let’s start with </a:t>
            </a:r>
            <a:r>
              <a:rPr lang="en-US" b="1" dirty="0"/>
              <a:t>the</a:t>
            </a:r>
            <a:r>
              <a:rPr lang="en-US" dirty="0"/>
              <a:t> PROBLEMATIC passage</a:t>
            </a:r>
          </a:p>
          <a:p>
            <a:pPr marL="228600" indent="-228600">
              <a:buAutoNum type="arabicParenR"/>
            </a:pPr>
            <a:endParaRPr lang="en-US" dirty="0"/>
          </a:p>
          <a:p>
            <a:pPr marL="228600" indent="-228600">
              <a:buAutoNum type="arabicParenR"/>
            </a:pPr>
            <a:r>
              <a:rPr lang="en-US" dirty="0"/>
              <a:t>Against Heresies 5.26.1 ... </a:t>
            </a:r>
          </a:p>
          <a:p>
            <a:pPr marL="228600" indent="-228600">
              <a:buAutoNum type="arabicParenR"/>
            </a:pPr>
            <a:endParaRPr lang="en-US" dirty="0"/>
          </a:p>
          <a:p>
            <a:pPr marL="228600" indent="-228600">
              <a:buAutoNum type="arabicParenR"/>
            </a:pPr>
            <a:r>
              <a:rPr lang="en-US" dirty="0"/>
              <a:t>first glance, looks like slam dunk for </a:t>
            </a:r>
            <a:r>
              <a:rPr lang="en-US" dirty="0" err="1"/>
              <a:t>posttribulation</a:t>
            </a:r>
            <a:r>
              <a:rPr lang="en-US" dirty="0"/>
              <a:t> rapture, because we see the antichrist persecuting the church</a:t>
            </a:r>
          </a:p>
          <a:p>
            <a:pPr marL="228600" indent="-228600">
              <a:buAutoNum type="arabicParenR"/>
            </a:pPr>
            <a:endParaRPr lang="en-US" dirty="0"/>
          </a:p>
          <a:p>
            <a:pPr marL="228600" indent="-228600">
              <a:buAutoNum type="arabicParenR"/>
            </a:pPr>
            <a:r>
              <a:rPr lang="en-US" dirty="0"/>
              <a:t>but THIS interpretation breaks a fundamental rule of interpretation</a:t>
            </a:r>
          </a:p>
        </p:txBody>
      </p:sp>
      <p:sp>
        <p:nvSpPr>
          <p:cNvPr id="4" name="Slide Number Placeholder 3"/>
          <p:cNvSpPr>
            <a:spLocks noGrp="1"/>
          </p:cNvSpPr>
          <p:nvPr>
            <p:ph type="sldNum" sz="quarter" idx="5"/>
          </p:nvPr>
        </p:nvSpPr>
        <p:spPr/>
        <p:txBody>
          <a:bodyPr/>
          <a:lstStyle/>
          <a:p>
            <a:fld id="{E9C5E5E6-50EF-4337-AD05-EA54241AD977}" type="slidenum">
              <a:rPr lang="en-US" smtClean="0"/>
              <a:t>6</a:t>
            </a:fld>
            <a:endParaRPr lang="en-US"/>
          </a:p>
        </p:txBody>
      </p:sp>
    </p:spTree>
    <p:extLst>
      <p:ext uri="{BB962C8B-B14F-4D97-AF65-F5344CB8AC3E}">
        <p14:creationId xmlns:p14="http://schemas.microsoft.com/office/powerpoint/2010/main" val="20907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 anachronistic if not exploitative</a:t>
            </a:r>
          </a:p>
          <a:p>
            <a:endParaRPr lang="en-US" dirty="0"/>
          </a:p>
          <a:p>
            <a:r>
              <a:rPr lang="en-US" dirty="0"/>
              <a:t>#3 --- WHILE pat terms ... YET pat terms</a:t>
            </a:r>
          </a:p>
          <a:p>
            <a:endParaRPr lang="en-US" dirty="0"/>
          </a:p>
          <a:p>
            <a:r>
              <a:rPr lang="en-US" dirty="0"/>
              <a:t>#4 --- exegesis --- for that matter, it’s a common mistake in biblical and historical exegesis too</a:t>
            </a:r>
          </a:p>
        </p:txBody>
      </p:sp>
      <p:sp>
        <p:nvSpPr>
          <p:cNvPr id="4" name="Slide Number Placeholder 3"/>
          <p:cNvSpPr>
            <a:spLocks noGrp="1"/>
          </p:cNvSpPr>
          <p:nvPr>
            <p:ph type="sldNum" sz="quarter" idx="5"/>
          </p:nvPr>
        </p:nvSpPr>
        <p:spPr/>
        <p:txBody>
          <a:bodyPr/>
          <a:lstStyle/>
          <a:p>
            <a:fld id="{E9C5E5E6-50EF-4337-AD05-EA54241AD977}" type="slidenum">
              <a:rPr lang="en-US" smtClean="0"/>
              <a:t>7</a:t>
            </a:fld>
            <a:endParaRPr lang="en-US"/>
          </a:p>
        </p:txBody>
      </p:sp>
    </p:spTree>
    <p:extLst>
      <p:ext uri="{BB962C8B-B14F-4D97-AF65-F5344CB8AC3E}">
        <p14:creationId xmlns:p14="http://schemas.microsoft.com/office/powerpoint/2010/main" val="1837682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cited passage is Jeremiah 23:7-8</a:t>
            </a:r>
          </a:p>
          <a:p>
            <a:pPr marL="228600" indent="-228600">
              <a:buAutoNum type="arabicParenR"/>
            </a:pPr>
            <a:endParaRPr lang="en-US" dirty="0"/>
          </a:p>
          <a:p>
            <a:pPr marL="228600" indent="-228600">
              <a:buAutoNum type="arabicParenR"/>
            </a:pPr>
            <a:r>
              <a:rPr lang="en-US" dirty="0"/>
              <a:t>brackets INDICATE obvious ellipsis due to homoioteleuton ['ho-mee-oh-</a:t>
            </a:r>
            <a:r>
              <a:rPr lang="en-US" dirty="0" err="1"/>
              <a:t>te</a:t>
            </a:r>
            <a:r>
              <a:rPr lang="en-US" dirty="0"/>
              <a:t>-'loo-ton], not from original author but later copyist</a:t>
            </a:r>
          </a:p>
          <a:p>
            <a:pPr marL="228600" indent="-228600">
              <a:buAutoNum type="arabicParenR"/>
            </a:pPr>
            <a:endParaRPr lang="en-US" dirty="0"/>
          </a:p>
          <a:p>
            <a:pPr marL="228600" indent="-228600">
              <a:buAutoNum type="arabicParenR"/>
            </a:pPr>
            <a:r>
              <a:rPr lang="en-US" dirty="0"/>
              <a:t>if unfamiliar with term, homoioteleuton literally means </a:t>
            </a:r>
            <a:r>
              <a:rPr lang="en-US" i="1" dirty="0"/>
              <a:t>the same ending</a:t>
            </a:r>
            <a:r>
              <a:rPr lang="en-US" dirty="0"/>
              <a:t> --- this is when scribe accidentally skips text between two near instances of the same word</a:t>
            </a:r>
          </a:p>
          <a:p>
            <a:pPr marL="228600" indent="-228600">
              <a:buAutoNum type="arabicParenR"/>
            </a:pPr>
            <a:endParaRPr lang="en-US" dirty="0"/>
          </a:p>
          <a:p>
            <a:pPr marL="228600" indent="-228600">
              <a:buAutoNum type="arabicParenR"/>
            </a:pPr>
            <a:r>
              <a:rPr lang="en-US" dirty="0"/>
              <a:t>here copyist memorized line "the Lord lives," wrote down, when eyes returned to text, dropped to next "the Lord lives" and picked up with wrong "who“</a:t>
            </a:r>
          </a:p>
          <a:p>
            <a:pPr marL="228600" indent="-228600">
              <a:buAutoNum type="arabicParenR"/>
            </a:pPr>
            <a:endParaRPr lang="en-US" dirty="0"/>
          </a:p>
          <a:p>
            <a:pPr marL="228600" indent="-228600">
              <a:buAutoNum type="arabicParenR"/>
            </a:pPr>
            <a:r>
              <a:rPr lang="en-US" dirty="0"/>
              <a:t>extremely doubtful that Irenaeus intentionally left out this significant part of the very argument that he was making</a:t>
            </a:r>
          </a:p>
        </p:txBody>
      </p:sp>
      <p:sp>
        <p:nvSpPr>
          <p:cNvPr id="4" name="Slide Number Placeholder 3"/>
          <p:cNvSpPr>
            <a:spLocks noGrp="1"/>
          </p:cNvSpPr>
          <p:nvPr>
            <p:ph type="sldNum" sz="quarter" idx="5"/>
          </p:nvPr>
        </p:nvSpPr>
        <p:spPr/>
        <p:txBody>
          <a:bodyPr/>
          <a:lstStyle/>
          <a:p>
            <a:fld id="{E9C5E5E6-50EF-4337-AD05-EA54241AD977}" type="slidenum">
              <a:rPr lang="en-US" smtClean="0"/>
              <a:t>8</a:t>
            </a:fld>
            <a:endParaRPr lang="en-US"/>
          </a:p>
        </p:txBody>
      </p:sp>
    </p:spTree>
    <p:extLst>
      <p:ext uri="{BB962C8B-B14F-4D97-AF65-F5344CB8AC3E}">
        <p14:creationId xmlns:p14="http://schemas.microsoft.com/office/powerpoint/2010/main" val="349625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NOTES</a:t>
            </a:r>
          </a:p>
          <a:p>
            <a:pPr marL="228600" indent="-228600">
              <a:buAutoNum type="arabicParenR"/>
            </a:pPr>
            <a:r>
              <a:rPr lang="en-US" dirty="0"/>
              <a:t>the church is the seed of Abraham = Ecclesia </a:t>
            </a:r>
            <a:r>
              <a:rPr lang="en-US" dirty="0" err="1"/>
              <a:t>est</a:t>
            </a:r>
            <a:r>
              <a:rPr lang="en-US" dirty="0"/>
              <a:t> semen Abraham</a:t>
            </a:r>
          </a:p>
          <a:p>
            <a:pPr marL="228600" indent="-228600">
              <a:buAutoNum type="arabicParenR"/>
            </a:pPr>
            <a:endParaRPr lang="en-US" dirty="0"/>
          </a:p>
          <a:p>
            <a:pPr marL="228600" indent="-228600">
              <a:buAutoNum type="arabicParenR"/>
            </a:pPr>
            <a:r>
              <a:rPr lang="en-US" dirty="0"/>
              <a:t>Earlier comment in 5.32.2, "For his seed is the Church, which receives the adoption to God through the Lord.“</a:t>
            </a:r>
          </a:p>
          <a:p>
            <a:pPr marL="228600" indent="-228600">
              <a:buAutoNum type="arabicParenR"/>
            </a:pPr>
            <a:endParaRPr lang="en-US" dirty="0"/>
          </a:p>
          <a:p>
            <a:pPr marL="228600" indent="-228600">
              <a:buAutoNum type="arabicParenR"/>
            </a:pPr>
            <a:r>
              <a:rPr lang="en-US" dirty="0"/>
              <a:t>This comment can only be rightly understood when you bear in mind that the main focus chap 32 is defending truth that all seed of Abraham (Jacob &amp; Gentiles) shall receive their inheritance in the resurrection.</a:t>
            </a:r>
          </a:p>
          <a:p>
            <a:pPr marL="228600" indent="-228600">
              <a:buAutoNum type="arabicParenR"/>
            </a:pPr>
            <a:endParaRPr lang="en-US" dirty="0"/>
          </a:p>
          <a:p>
            <a:pPr marL="228600" indent="-228600">
              <a:buAutoNum type="arabicParenR"/>
            </a:pPr>
            <a:r>
              <a:rPr lang="en-US" dirty="0"/>
              <a:t>His terminology is different than modern dispensationalism, but his understanding of the scope of Christ’s work on the cross is no less expansive than that of modern dispensationalism. He understood that this work is applied to all the saints of the OT. </a:t>
            </a:r>
          </a:p>
        </p:txBody>
      </p:sp>
      <p:sp>
        <p:nvSpPr>
          <p:cNvPr id="4" name="Slide Number Placeholder 3"/>
          <p:cNvSpPr>
            <a:spLocks noGrp="1"/>
          </p:cNvSpPr>
          <p:nvPr>
            <p:ph type="sldNum" sz="quarter" idx="5"/>
          </p:nvPr>
        </p:nvSpPr>
        <p:spPr/>
        <p:txBody>
          <a:bodyPr/>
          <a:lstStyle/>
          <a:p>
            <a:fld id="{E9C5E5E6-50EF-4337-AD05-EA54241AD977}" type="slidenum">
              <a:rPr lang="en-US" smtClean="0"/>
              <a:t>9</a:t>
            </a:fld>
            <a:endParaRPr lang="en-US"/>
          </a:p>
        </p:txBody>
      </p:sp>
    </p:spTree>
    <p:extLst>
      <p:ext uri="{BB962C8B-B14F-4D97-AF65-F5344CB8AC3E}">
        <p14:creationId xmlns:p14="http://schemas.microsoft.com/office/powerpoint/2010/main" val="237431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Against Heresies 4.31.1-2 address = address in the English translation in the Ante-Nicene fathers done by Roberts and </a:t>
            </a:r>
            <a:r>
              <a:rPr lang="en-US" dirty="0" err="1"/>
              <a:t>Rambaut</a:t>
            </a:r>
            <a:r>
              <a:rPr lang="en-US" dirty="0"/>
              <a:t> </a:t>
            </a:r>
          </a:p>
          <a:p>
            <a:pPr marL="228600" indent="-228600">
              <a:buAutoNum type="arabicParenR"/>
            </a:pPr>
            <a:endParaRPr lang="en-US" dirty="0"/>
          </a:p>
          <a:p>
            <a:pPr marL="228600" indent="-228600">
              <a:buAutoNum type="arabicParenR"/>
            </a:pPr>
            <a:r>
              <a:rPr lang="en-US" dirty="0"/>
              <a:t>the address in Harvey’s Latin and Greek is 4.48.1-2</a:t>
            </a:r>
          </a:p>
          <a:p>
            <a:pPr marL="228600" indent="-228600">
              <a:buAutoNum type="arabicParenR"/>
            </a:pPr>
            <a:endParaRPr lang="en-US" dirty="0"/>
          </a:p>
          <a:p>
            <a:pPr marL="228600" indent="-228600">
              <a:buAutoNum type="arabicParenR"/>
            </a:pPr>
            <a:r>
              <a:rPr lang="en-US" dirty="0"/>
              <a:t>some variation in the order of the sections in chap. 4  between English translation and the Latin source</a:t>
            </a:r>
          </a:p>
        </p:txBody>
      </p:sp>
      <p:sp>
        <p:nvSpPr>
          <p:cNvPr id="4" name="Slide Number Placeholder 3"/>
          <p:cNvSpPr>
            <a:spLocks noGrp="1"/>
          </p:cNvSpPr>
          <p:nvPr>
            <p:ph type="sldNum" sz="quarter" idx="5"/>
          </p:nvPr>
        </p:nvSpPr>
        <p:spPr/>
        <p:txBody>
          <a:bodyPr/>
          <a:lstStyle/>
          <a:p>
            <a:fld id="{E9C5E5E6-50EF-4337-AD05-EA54241AD977}" type="slidenum">
              <a:rPr lang="en-US" smtClean="0"/>
              <a:t>11</a:t>
            </a:fld>
            <a:endParaRPr lang="en-US"/>
          </a:p>
        </p:txBody>
      </p:sp>
    </p:spTree>
    <p:extLst>
      <p:ext uri="{BB962C8B-B14F-4D97-AF65-F5344CB8AC3E}">
        <p14:creationId xmlns:p14="http://schemas.microsoft.com/office/powerpoint/2010/main" val="484694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the words synagogue and church are used in the generic sense of assemblies, congregations, bodies, not in the technical sense where synagogue has Jewish connotations and church has Christian connotations</a:t>
            </a:r>
          </a:p>
        </p:txBody>
      </p:sp>
      <p:sp>
        <p:nvSpPr>
          <p:cNvPr id="4" name="Slide Number Placeholder 3"/>
          <p:cNvSpPr>
            <a:spLocks noGrp="1"/>
          </p:cNvSpPr>
          <p:nvPr>
            <p:ph type="sldNum" sz="quarter" idx="5"/>
          </p:nvPr>
        </p:nvSpPr>
        <p:spPr/>
        <p:txBody>
          <a:bodyPr/>
          <a:lstStyle/>
          <a:p>
            <a:fld id="{E9C5E5E6-50EF-4337-AD05-EA54241AD977}" type="slidenum">
              <a:rPr lang="en-US" smtClean="0"/>
              <a:t>12</a:t>
            </a:fld>
            <a:endParaRPr lang="en-US"/>
          </a:p>
        </p:txBody>
      </p:sp>
    </p:spTree>
    <p:extLst>
      <p:ext uri="{BB962C8B-B14F-4D97-AF65-F5344CB8AC3E}">
        <p14:creationId xmlns:p14="http://schemas.microsoft.com/office/powerpoint/2010/main" val="407350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016" y="844062"/>
            <a:ext cx="12188825" cy="6856214"/>
          </a:xfrm>
          <a:prstGeom prst="rect">
            <a:avLst/>
          </a:prstGeom>
        </p:spPr>
      </p:pic>
      <p:sp>
        <p:nvSpPr>
          <p:cNvPr id="2" name="Title 1"/>
          <p:cNvSpPr>
            <a:spLocks noGrp="1"/>
          </p:cNvSpPr>
          <p:nvPr>
            <p:ph type="title"/>
          </p:nvPr>
        </p:nvSpPr>
        <p:spPr>
          <a:xfrm>
            <a:off x="685801" y="609600"/>
            <a:ext cx="10840914" cy="1260000"/>
          </a:xfrm>
        </p:spPr>
        <p:txBody>
          <a:bodyPr anchor="ctr" anchorCtr="0">
            <a:normAutofit/>
          </a:bodyPr>
          <a:lstStyle>
            <a:lvl1pPr>
              <a:defRPr sz="3000"/>
            </a:lvl1pPr>
          </a:lstStyle>
          <a:p>
            <a:r>
              <a:rPr lang="en-US" noProof="0"/>
              <a:t>Click to edit Master title style</a:t>
            </a:r>
          </a:p>
        </p:txBody>
      </p:sp>
      <p:sp>
        <p:nvSpPr>
          <p:cNvPr id="3" name="Content Placeholder 2"/>
          <p:cNvSpPr>
            <a:spLocks noGrp="1"/>
          </p:cNvSpPr>
          <p:nvPr>
            <p:ph idx="1"/>
          </p:nvPr>
        </p:nvSpPr>
        <p:spPr>
          <a:xfrm>
            <a:off x="685801" y="1869601"/>
            <a:ext cx="10840914" cy="3921600"/>
          </a:xfrm>
        </p:spPr>
        <p:txBody>
          <a:bodyPr anchor="t" anchorCtr="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4B46740C-26BB-46D6-8FC6-0765657BCFD8}" type="datetime1">
              <a:rPr lang="en-US" noProof="0" smtClean="0"/>
              <a:t>11/20/2023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8" name="Straight Connector 7">
            <a:extLst>
              <a:ext uri="{FF2B5EF4-FFF2-40B4-BE49-F238E27FC236}">
                <a16:creationId xmlns:a16="http://schemas.microsoft.com/office/drawing/2014/main" id="{328F7C25-BFB6-430F-87B6-7D0D2C7493D6}"/>
              </a:ext>
              <a:ext uri="{C183D7F6-B498-43B3-948B-1728B52AA6E4}">
                <adec:decorative xmlns:adec="http://schemas.microsoft.com/office/drawing/2017/decorative" val="1"/>
              </a:ext>
            </a:extLst>
          </p:cNvPr>
          <p:cNvCxnSpPr>
            <a:cxnSpLocks/>
          </p:cNvCxnSpPr>
          <p:nvPr userDrawn="1"/>
        </p:nvCxnSpPr>
        <p:spPr>
          <a:xfrm rot="16200000">
            <a:off x="-185517" y="122343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87226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hasCustomPrompt="1"/>
          </p:nvPr>
        </p:nvSpPr>
        <p:spPr>
          <a:xfrm>
            <a:off x="685801" y="609601"/>
            <a:ext cx="10840913" cy="3124199"/>
          </a:xfrm>
        </p:spPr>
        <p:txBody>
          <a:bodyPr anchor="ctr">
            <a:normAutofit/>
          </a:bodyPr>
          <a:lstStyle>
            <a:lvl1pPr algn="l">
              <a:defRPr sz="3000" b="0" cap="none"/>
            </a:lvl1pPr>
          </a:lstStyle>
          <a:p>
            <a:r>
              <a:rPr lang="en-US" noProof="0"/>
              <a:t>CLICK TO EDIT MASTER TITLE STYLE</a:t>
            </a:r>
          </a:p>
        </p:txBody>
      </p:sp>
      <p:sp>
        <p:nvSpPr>
          <p:cNvPr id="3" name="Text Placeholder 2"/>
          <p:cNvSpPr>
            <a:spLocks noGrp="1"/>
          </p:cNvSpPr>
          <p:nvPr>
            <p:ph type="body" idx="1"/>
          </p:nvPr>
        </p:nvSpPr>
        <p:spPr>
          <a:xfrm>
            <a:off x="685800" y="3733800"/>
            <a:ext cx="10840914" cy="20574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4051ACC1-BF7F-4E0F-B1CE-7D5C5EBA2512}" type="datetime1">
              <a:rPr lang="en-US" noProof="0" smtClean="0"/>
              <a:t>11/20/2023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22380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a:t>Click to edit Master title style</a:t>
            </a:r>
          </a:p>
        </p:txBody>
      </p:sp>
      <p:sp>
        <p:nvSpPr>
          <p:cNvPr id="3" name="Date Placeholder 2"/>
          <p:cNvSpPr>
            <a:spLocks noGrp="1"/>
          </p:cNvSpPr>
          <p:nvPr>
            <p:ph type="dt" sz="half" idx="10"/>
          </p:nvPr>
        </p:nvSpPr>
        <p:spPr/>
        <p:txBody>
          <a:bodyPr/>
          <a:lstStyle/>
          <a:p>
            <a:fld id="{EB527FF4-E159-4A35-A00F-9CFF6574C716}" type="datetime1">
              <a:rPr lang="en-US" noProof="0" smtClean="0"/>
              <a:t>11/20/2023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1995451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284E432-311B-488E-A113-934B3DFFD190}" type="datetime1">
              <a:rPr lang="en-US" noProof="0" smtClean="0"/>
              <a:t>11/20/2023</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27480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3" name="Subtitle 2"/>
          <p:cNvSpPr>
            <a:spLocks noGrp="1"/>
          </p:cNvSpPr>
          <p:nvPr>
            <p:ph type="subTitle" idx="1"/>
          </p:nvPr>
        </p:nvSpPr>
        <p:spPr>
          <a:xfrm>
            <a:off x="2476500" y="5137736"/>
            <a:ext cx="8683625" cy="732840"/>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8" name="Title 7">
            <a:extLst>
              <a:ext uri="{FF2B5EF4-FFF2-40B4-BE49-F238E27FC236}">
                <a16:creationId xmlns:a16="http://schemas.microsoft.com/office/drawing/2014/main" id="{8F216BC8-563E-1543-409D-9733C5E0E692}"/>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1321B295-5A9F-2E61-A2FA-9837CF4CEA07}"/>
              </a:ext>
            </a:extLst>
          </p:cNvPr>
          <p:cNvSpPr>
            <a:spLocks noGrp="1"/>
          </p:cNvSpPr>
          <p:nvPr>
            <p:ph type="dt" sz="half" idx="10"/>
          </p:nvPr>
        </p:nvSpPr>
        <p:spPr/>
        <p:txBody>
          <a:bodyPr/>
          <a:lstStyle/>
          <a:p>
            <a:fld id="{CAF90B9D-A803-48BA-8496-9D216D2AB3BF}" type="datetime1">
              <a:rPr lang="en-US" noProof="0" smtClean="0"/>
              <a:t>11/27/2023</a:t>
            </a:fld>
            <a:endParaRPr lang="en-US" noProof="0" dirty="0"/>
          </a:p>
        </p:txBody>
      </p:sp>
      <p:sp>
        <p:nvSpPr>
          <p:cNvPr id="10" name="Footer Placeholder 9">
            <a:extLst>
              <a:ext uri="{FF2B5EF4-FFF2-40B4-BE49-F238E27FC236}">
                <a16:creationId xmlns:a16="http://schemas.microsoft.com/office/drawing/2014/main" id="{864A9D53-7A77-8F2A-2575-8A2A2DD042CA}"/>
              </a:ext>
            </a:extLst>
          </p:cNvPr>
          <p:cNvSpPr>
            <a:spLocks noGrp="1"/>
          </p:cNvSpPr>
          <p:nvPr>
            <p:ph type="ftr" sz="quarter" idx="11"/>
          </p:nvPr>
        </p:nvSpPr>
        <p:spPr/>
        <p:txBody>
          <a:bodyPr/>
          <a:lstStyle/>
          <a:p>
            <a:r>
              <a:rPr lang="en-US" noProof="0"/>
              <a:t>Add a Footer</a:t>
            </a:r>
            <a:endParaRPr lang="en-US" noProof="0" dirty="0"/>
          </a:p>
        </p:txBody>
      </p:sp>
      <p:sp>
        <p:nvSpPr>
          <p:cNvPr id="11" name="Slide Number Placeholder 10">
            <a:extLst>
              <a:ext uri="{FF2B5EF4-FFF2-40B4-BE49-F238E27FC236}">
                <a16:creationId xmlns:a16="http://schemas.microsoft.com/office/drawing/2014/main" id="{061BAB88-13B2-FD48-69EA-2725C85DDA4F}"/>
              </a:ext>
            </a:extLst>
          </p:cNvPr>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51240240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552450" y="1874308"/>
            <a:ext cx="3814235" cy="1260000"/>
          </a:xfrm>
        </p:spPr>
        <p:txBody>
          <a:bodyPr anchor="ctr" anchorCtr="0">
            <a:noAutofit/>
          </a:bodyPr>
          <a:lstStyle>
            <a:lvl1pPr algn="r">
              <a:defRPr sz="3000" b="0"/>
            </a:lvl1pPr>
          </a:lstStyle>
          <a:p>
            <a:r>
              <a:rPr lang="en-US" noProof="0"/>
              <a:t>Click to edit Master title style</a:t>
            </a:r>
          </a:p>
        </p:txBody>
      </p:sp>
      <p:sp>
        <p:nvSpPr>
          <p:cNvPr id="3" name="Content Placeholder 2"/>
          <p:cNvSpPr>
            <a:spLocks noGrp="1"/>
          </p:cNvSpPr>
          <p:nvPr>
            <p:ph idx="1"/>
          </p:nvPr>
        </p:nvSpPr>
        <p:spPr>
          <a:xfrm>
            <a:off x="4648200" y="0"/>
            <a:ext cx="7543800" cy="6856214"/>
          </a:xfrm>
        </p:spPr>
        <p:txBody>
          <a:bodyPr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552450" y="3134308"/>
            <a:ext cx="3814235" cy="2016600"/>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DBAF0E61-A7B9-436A-B5B9-5AEBAACCB511}" type="datetime1">
              <a:rPr lang="en-US" noProof="0" smtClean="0"/>
              <a:t>11/20/2023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612904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Description and Conent">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840914" cy="1260000"/>
          </a:xfrm>
        </p:spPr>
        <p:txBody>
          <a:bodyPr anchor="ctr" anchorCtr="0">
            <a:normAutofit/>
          </a:bodyPr>
          <a:lstStyle>
            <a:lvl1pPr>
              <a:defRPr sz="3000"/>
            </a:lvl1pPr>
          </a:lstStyle>
          <a:p>
            <a:r>
              <a:rPr lang="en-US" noProof="0"/>
              <a:t>Click to edit Master title style</a:t>
            </a:r>
          </a:p>
        </p:txBody>
      </p:sp>
      <p:sp>
        <p:nvSpPr>
          <p:cNvPr id="3" name="Text Placeholder 2"/>
          <p:cNvSpPr>
            <a:spLocks noGrp="1"/>
          </p:cNvSpPr>
          <p:nvPr>
            <p:ph type="body" idx="1"/>
          </p:nvPr>
        </p:nvSpPr>
        <p:spPr>
          <a:xfrm>
            <a:off x="685799" y="1881824"/>
            <a:ext cx="10840914" cy="1032826"/>
          </a:xfrm>
        </p:spPr>
        <p:txBody>
          <a:bodyPr anchor="t" anchorCtr="0">
            <a:no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7" name="Date Placeholder 6"/>
          <p:cNvSpPr>
            <a:spLocks noGrp="1"/>
          </p:cNvSpPr>
          <p:nvPr>
            <p:ph type="dt" sz="half" idx="10"/>
          </p:nvPr>
        </p:nvSpPr>
        <p:spPr/>
        <p:txBody>
          <a:bodyPr/>
          <a:lstStyle/>
          <a:p>
            <a:fld id="{0D341630-D3EF-476D-A166-529482DC497C}" type="datetime1">
              <a:rPr lang="en-US" noProof="0" smtClean="0"/>
              <a:t>11/20/2023</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6" name="Text Placeholder 5">
            <a:extLst>
              <a:ext uri="{FF2B5EF4-FFF2-40B4-BE49-F238E27FC236}">
                <a16:creationId xmlns:a16="http://schemas.microsoft.com/office/drawing/2014/main" id="{B47DAE59-9D63-4159-8F3E-560C31F19A89}"/>
              </a:ext>
            </a:extLst>
          </p:cNvPr>
          <p:cNvSpPr>
            <a:spLocks noGrp="1"/>
          </p:cNvSpPr>
          <p:nvPr>
            <p:ph type="body" sz="quarter" idx="14"/>
          </p:nvPr>
        </p:nvSpPr>
        <p:spPr>
          <a:xfrm>
            <a:off x="1216192"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sp>
        <p:nvSpPr>
          <p:cNvPr id="12" name="Text Placeholder 2">
            <a:extLst>
              <a:ext uri="{FF2B5EF4-FFF2-40B4-BE49-F238E27FC236}">
                <a16:creationId xmlns:a16="http://schemas.microsoft.com/office/drawing/2014/main" id="{4249143D-80A5-4E4C-BBFD-F253500CE226}"/>
              </a:ext>
            </a:extLst>
          </p:cNvPr>
          <p:cNvSpPr>
            <a:spLocks noGrp="1"/>
          </p:cNvSpPr>
          <p:nvPr>
            <p:ph type="body" idx="13"/>
          </p:nvPr>
        </p:nvSpPr>
        <p:spPr>
          <a:xfrm>
            <a:off x="685799" y="2914650"/>
            <a:ext cx="10840914" cy="502126"/>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Text Placeholder 5">
            <a:extLst>
              <a:ext uri="{FF2B5EF4-FFF2-40B4-BE49-F238E27FC236}">
                <a16:creationId xmlns:a16="http://schemas.microsoft.com/office/drawing/2014/main" id="{B06123F0-984B-4EF8-9945-3621C401B7AD}"/>
              </a:ext>
            </a:extLst>
          </p:cNvPr>
          <p:cNvSpPr>
            <a:spLocks noGrp="1"/>
          </p:cNvSpPr>
          <p:nvPr>
            <p:ph type="body" sz="quarter" idx="17"/>
          </p:nvPr>
        </p:nvSpPr>
        <p:spPr>
          <a:xfrm>
            <a:off x="7465366"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21" name="Text Placeholder 5">
            <a:extLst>
              <a:ext uri="{FF2B5EF4-FFF2-40B4-BE49-F238E27FC236}">
                <a16:creationId xmlns:a16="http://schemas.microsoft.com/office/drawing/2014/main" id="{A669C074-A9BE-4B07-ACEE-3B34AAC8B9E7}"/>
              </a:ext>
            </a:extLst>
          </p:cNvPr>
          <p:cNvSpPr>
            <a:spLocks noGrp="1"/>
          </p:cNvSpPr>
          <p:nvPr>
            <p:ph type="body" sz="quarter" idx="18"/>
          </p:nvPr>
        </p:nvSpPr>
        <p:spPr>
          <a:xfrm>
            <a:off x="9548424"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19" name="Text Placeholder 5">
            <a:extLst>
              <a:ext uri="{FF2B5EF4-FFF2-40B4-BE49-F238E27FC236}">
                <a16:creationId xmlns:a16="http://schemas.microsoft.com/office/drawing/2014/main" id="{84A40D78-D6DD-41A7-A132-9D48DF8649A9}"/>
              </a:ext>
            </a:extLst>
          </p:cNvPr>
          <p:cNvSpPr>
            <a:spLocks noGrp="1"/>
          </p:cNvSpPr>
          <p:nvPr>
            <p:ph type="body" sz="quarter" idx="16"/>
          </p:nvPr>
        </p:nvSpPr>
        <p:spPr>
          <a:xfrm>
            <a:off x="5382308"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18" name="Text Placeholder 5">
            <a:extLst>
              <a:ext uri="{FF2B5EF4-FFF2-40B4-BE49-F238E27FC236}">
                <a16:creationId xmlns:a16="http://schemas.microsoft.com/office/drawing/2014/main" id="{4A9CFAA7-850F-4C92-A9BE-56452E5CA04D}"/>
              </a:ext>
            </a:extLst>
          </p:cNvPr>
          <p:cNvSpPr>
            <a:spLocks noGrp="1"/>
          </p:cNvSpPr>
          <p:nvPr>
            <p:ph type="body" sz="quarter" idx="15"/>
          </p:nvPr>
        </p:nvSpPr>
        <p:spPr>
          <a:xfrm>
            <a:off x="3299250"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CC5A0CF1-9FE7-4149-97DC-5221639144C8}"/>
              </a:ext>
              <a:ext uri="{C183D7F6-B498-43B3-948B-1728B52AA6E4}">
                <adec:decorative xmlns:adec="http://schemas.microsoft.com/office/drawing/2017/decorative" val="1"/>
              </a:ext>
            </a:extLst>
          </p:cNvPr>
          <p:cNvCxnSpPr>
            <a:cxnSpLocks/>
          </p:cNvCxnSpPr>
          <p:nvPr userDrawn="1"/>
        </p:nvCxnSpPr>
        <p:spPr>
          <a:xfrm rot="16200000">
            <a:off x="-185517" y="124248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7457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1457326" y="995967"/>
            <a:ext cx="6238874" cy="1260000"/>
          </a:xfrm>
        </p:spPr>
        <p:txBody>
          <a:bodyPr anchor="ctr" anchorCtr="0">
            <a:noAutofit/>
          </a:bodyPr>
          <a:lstStyle>
            <a:lvl1pPr algn="r">
              <a:defRPr sz="3000" b="0"/>
            </a:lvl1pPr>
          </a:lstStyle>
          <a:p>
            <a:r>
              <a:rPr lang="en-US" noProof="0"/>
              <a:t>Click to edit Master title style</a:t>
            </a:r>
          </a:p>
        </p:txBody>
      </p:sp>
      <p:sp>
        <p:nvSpPr>
          <p:cNvPr id="14" name="Picture Placeholder 2"/>
          <p:cNvSpPr>
            <a:spLocks noGrp="1" noChangeAspect="1"/>
          </p:cNvSpPr>
          <p:nvPr>
            <p:ph type="pic" idx="1"/>
          </p:nvPr>
        </p:nvSpPr>
        <p:spPr bwMode="blackGray">
          <a:xfrm>
            <a:off x="8014200" y="995968"/>
            <a:ext cx="3492000" cy="4866064"/>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a:xfrm>
            <a:off x="1085849" y="2255967"/>
            <a:ext cx="6610351" cy="3476618"/>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32801B38-D9B2-4D3C-8AA1-28AED12CF31F}" type="datetime1">
              <a:rPr lang="en-US" noProof="0" smtClean="0"/>
              <a:t>11/20/2023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425459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Righ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6657974" y="995968"/>
            <a:ext cx="4848225" cy="1260000"/>
          </a:xfrm>
        </p:spPr>
        <p:txBody>
          <a:bodyPr anchor="ctr" anchorCtr="0">
            <a:normAutofit/>
          </a:bodyPr>
          <a:lstStyle>
            <a:lvl1pPr algn="l">
              <a:defRPr sz="3000" b="0"/>
            </a:lvl1pPr>
          </a:lstStyle>
          <a:p>
            <a:r>
              <a:rPr lang="en-US" noProof="0"/>
              <a:t>Click to edit Master title style</a:t>
            </a:r>
          </a:p>
        </p:txBody>
      </p:sp>
      <p:sp>
        <p:nvSpPr>
          <p:cNvPr id="14" name="Picture Placeholder 2"/>
          <p:cNvSpPr>
            <a:spLocks noGrp="1" noChangeAspect="1"/>
          </p:cNvSpPr>
          <p:nvPr>
            <p:ph type="pic" idx="1"/>
          </p:nvPr>
        </p:nvSpPr>
        <p:spPr bwMode="blackGray">
          <a:xfrm>
            <a:off x="727574" y="914400"/>
            <a:ext cx="5749425" cy="4818185"/>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a:xfrm>
            <a:off x="6657974" y="2255968"/>
            <a:ext cx="4848225" cy="3476617"/>
          </a:xfrm>
        </p:spPr>
        <p:txBody>
          <a:bodyPr anchor="t">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81C38EFA-D30C-447B-88B6-A536151A9305}" type="datetime1">
              <a:rPr lang="en-US" noProof="0" smtClean="0"/>
              <a:t>11/20/2023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19471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bwMode="white">
          <a:xfrm>
            <a:off x="10571243"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11" name="TextBox 10"/>
          <p:cNvSpPr txBox="1"/>
          <p:nvPr/>
        </p:nvSpPr>
        <p:spPr bwMode="white">
          <a:xfrm>
            <a:off x="100262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2" name="Title 1"/>
          <p:cNvSpPr>
            <a:spLocks noGrp="1"/>
          </p:cNvSpPr>
          <p:nvPr>
            <p:ph type="title" hasCustomPrompt="1"/>
          </p:nvPr>
        </p:nvSpPr>
        <p:spPr>
          <a:xfrm>
            <a:off x="1320801" y="609601"/>
            <a:ext cx="9550399" cy="2743199"/>
          </a:xfrm>
        </p:spPr>
        <p:txBody>
          <a:bodyPr anchor="ctr">
            <a:normAutofit/>
          </a:bodyPr>
          <a:lstStyle>
            <a:lvl1pPr algn="ctr">
              <a:defRPr sz="3000" b="0" i="1" cap="none">
                <a:solidFill>
                  <a:schemeClr val="tx1"/>
                </a:solidFill>
              </a:defRPr>
            </a:lvl1pPr>
          </a:lstStyle>
          <a:p>
            <a:r>
              <a:rPr lang="en-US" noProof="0"/>
              <a:t>CLICK TO EDIT MASTER TITLE STYLE</a:t>
            </a:r>
          </a:p>
        </p:txBody>
      </p:sp>
      <p:sp>
        <p:nvSpPr>
          <p:cNvPr id="10" name="Text Placeholder 9"/>
          <p:cNvSpPr>
            <a:spLocks noGrp="1"/>
          </p:cNvSpPr>
          <p:nvPr>
            <p:ph type="body" sz="quarter" idx="13"/>
          </p:nvPr>
        </p:nvSpPr>
        <p:spPr>
          <a:xfrm>
            <a:off x="1426408" y="3352800"/>
            <a:ext cx="9339184" cy="381000"/>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noProof="0"/>
              <a:t>Click to edit Master text styles</a:t>
            </a:r>
          </a:p>
        </p:txBody>
      </p:sp>
      <p:sp>
        <p:nvSpPr>
          <p:cNvPr id="7" name="Rectangle: Rounded Corners 6">
            <a:extLst>
              <a:ext uri="{FF2B5EF4-FFF2-40B4-BE49-F238E27FC236}">
                <a16:creationId xmlns:a16="http://schemas.microsoft.com/office/drawing/2014/main" id="{1AD7857E-8E0E-4AC1-ABDC-E42462C788DE}"/>
              </a:ext>
            </a:extLst>
          </p:cNvPr>
          <p:cNvSpPr/>
          <p:nvPr userDrawn="1"/>
        </p:nvSpPr>
        <p:spPr>
          <a:xfrm>
            <a:off x="1750844" y="3962401"/>
            <a:ext cx="8690313" cy="1908173"/>
          </a:xfrm>
          <a:prstGeom prst="roundRect">
            <a:avLst>
              <a:gd name="adj" fmla="val 6552"/>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Text Placeholder 2"/>
          <p:cNvSpPr>
            <a:spLocks noGrp="1"/>
          </p:cNvSpPr>
          <p:nvPr>
            <p:ph type="body" idx="1"/>
          </p:nvPr>
        </p:nvSpPr>
        <p:spPr>
          <a:xfrm>
            <a:off x="1857375" y="4021138"/>
            <a:ext cx="8486775" cy="1760537"/>
          </a:xfrm>
        </p:spPr>
        <p:txBody>
          <a:bodyPr anchor="ctr">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01337CE6-B799-412A-B8BB-2CBF17E7BD50}" type="datetime1">
              <a:rPr lang="en-US" noProof="0" smtClean="0"/>
              <a:t>11/20/2023</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87325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599"/>
            <a:ext cx="10840914" cy="1260000"/>
          </a:xfrm>
        </p:spPr>
        <p:txBody>
          <a:bodyPr>
            <a:normAutofit/>
          </a:bodyPr>
          <a:lstStyle>
            <a:lvl1pPr>
              <a:defRPr sz="3000"/>
            </a:lvl1pPr>
          </a:lstStyle>
          <a:p>
            <a:r>
              <a:rPr lang="en-US" noProof="0"/>
              <a:t>Click to edit Master title style</a:t>
            </a:r>
          </a:p>
        </p:txBody>
      </p:sp>
      <p:sp>
        <p:nvSpPr>
          <p:cNvPr id="3" name="Text Placeholder 2"/>
          <p:cNvSpPr>
            <a:spLocks noGrp="1"/>
          </p:cNvSpPr>
          <p:nvPr>
            <p:ph type="body" idx="1"/>
          </p:nvPr>
        </p:nvSpPr>
        <p:spPr>
          <a:xfrm>
            <a:off x="685799" y="1869599"/>
            <a:ext cx="5202071"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685800" y="2870201"/>
            <a:ext cx="5202071" cy="2916000"/>
          </a:xfrm>
          <a:prstGeom prst="roundRect">
            <a:avLst>
              <a:gd name="adj" fmla="val 2496"/>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98270" y="1869599"/>
            <a:ext cx="5228444"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98270" y="2870201"/>
            <a:ext cx="5202071" cy="2916000"/>
          </a:xfrm>
          <a:prstGeom prst="roundRect">
            <a:avLst>
              <a:gd name="adj" fmla="val 2798"/>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6D6DF501-59B8-44EC-A1BB-6C232A636826}" type="datetime1">
              <a:rPr lang="en-US" noProof="0" smtClean="0"/>
              <a:t>11/20/2023</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2" name="Straight Connector 11">
            <a:extLst>
              <a:ext uri="{FF2B5EF4-FFF2-40B4-BE49-F238E27FC236}">
                <a16:creationId xmlns:a16="http://schemas.microsoft.com/office/drawing/2014/main" id="{8031B0A9-3E16-4C5B-A6CE-045BCB91A008}"/>
              </a:ext>
              <a:ext uri="{C183D7F6-B498-43B3-948B-1728B52AA6E4}">
                <adec:decorative xmlns:adec="http://schemas.microsoft.com/office/drawing/2017/decorative" val="1"/>
              </a:ext>
            </a:extLst>
          </p:cNvPr>
          <p:cNvCxnSpPr>
            <a:cxnSpLocks/>
          </p:cNvCxnSpPr>
          <p:nvPr userDrawn="1"/>
        </p:nvCxnSpPr>
        <p:spPr>
          <a:xfrm flipV="1">
            <a:off x="57150" y="93976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1304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a:t>Click to edit Master title style</a:t>
            </a:r>
          </a:p>
        </p:txBody>
      </p:sp>
      <p:sp>
        <p:nvSpPr>
          <p:cNvPr id="9" name="Rectangle: Rounded Corners 8">
            <a:extLst>
              <a:ext uri="{FF2B5EF4-FFF2-40B4-BE49-F238E27FC236}">
                <a16:creationId xmlns:a16="http://schemas.microsoft.com/office/drawing/2014/main" id="{E44449DE-635B-4B23-9B8B-C95A5B8764DB}"/>
              </a:ext>
            </a:extLst>
          </p:cNvPr>
          <p:cNvSpPr/>
          <p:nvPr userDrawn="1"/>
        </p:nvSpPr>
        <p:spPr>
          <a:xfrm>
            <a:off x="663356" y="1790228"/>
            <a:ext cx="10863358" cy="4080348"/>
          </a:xfrm>
          <a:prstGeom prst="roundRect">
            <a:avLst>
              <a:gd name="adj" fmla="val 2634"/>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Content Placeholder 2"/>
          <p:cNvSpPr>
            <a:spLocks noGrp="1"/>
          </p:cNvSpPr>
          <p:nvPr>
            <p:ph sz="half" idx="1"/>
          </p:nvPr>
        </p:nvSpPr>
        <p:spPr>
          <a:xfrm>
            <a:off x="685802" y="1869600"/>
            <a:ext cx="5040000" cy="3921601"/>
          </a:xfrm>
          <a:prstGeom prst="roundRect">
            <a:avLst>
              <a:gd name="adj" fmla="val 1970"/>
            </a:avLst>
          </a:prstGeom>
          <a:ln w="28575">
            <a:noFill/>
          </a:ln>
          <a:effectLst/>
        </p:spPr>
        <p:txBody>
          <a:bodyPr anchor="t" anchorCtr="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488644" y="1869601"/>
            <a:ext cx="5040000" cy="3921600"/>
          </a:xfrm>
          <a:prstGeom prst="roundRect">
            <a:avLst>
              <a:gd name="adj" fmla="val 2211"/>
            </a:avLst>
          </a:prstGeom>
          <a:ln w="28575">
            <a:noFill/>
          </a:ln>
          <a:effectLst/>
        </p:spPr>
        <p:txBody>
          <a:bodyPr anchor="t" anchorCtr="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0B87FBD5-6258-4076-B8B6-D36B0E840534}" type="datetime1">
              <a:rPr lang="en-US" noProof="0" smtClean="0"/>
              <a:t>11/20/2023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0" name="Straight Connector 9">
            <a:extLst>
              <a:ext uri="{FF2B5EF4-FFF2-40B4-BE49-F238E27FC236}">
                <a16:creationId xmlns:a16="http://schemas.microsoft.com/office/drawing/2014/main" id="{E8539E0A-8009-4A6E-A7A1-5AEFA52206C3}"/>
              </a:ext>
              <a:ext uri="{C183D7F6-B498-43B3-948B-1728B52AA6E4}">
                <adec:decorative xmlns:adec="http://schemas.microsoft.com/office/drawing/2017/decorative" val="1"/>
              </a:ext>
            </a:extLst>
          </p:cNvPr>
          <p:cNvCxnSpPr>
            <a:cxnSpLocks/>
          </p:cNvCxnSpPr>
          <p:nvPr userDrawn="1"/>
        </p:nvCxnSpPr>
        <p:spPr>
          <a:xfrm flipV="1">
            <a:off x="57150" y="99691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4320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white">
          <a:xfrm>
            <a:off x="685801" y="609600"/>
            <a:ext cx="10840914" cy="1456267"/>
          </a:xfrm>
          <a:prstGeom prst="rect">
            <a:avLst/>
          </a:prstGeom>
          <a:effectLst/>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bwMode="white">
          <a:xfrm>
            <a:off x="685801" y="2142067"/>
            <a:ext cx="10840914" cy="3649133"/>
          </a:xfrm>
          <a:prstGeom prst="rect">
            <a:avLst/>
          </a:prstGeom>
        </p:spPr>
        <p:txBody>
          <a:bodyPr vert="horz" lIns="91440" tIns="45720" rIns="91440" bIns="45720" rtlCol="0"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F90B9D-A803-48BA-8496-9D216D2AB3BF}" type="datetime1">
              <a:rPr lang="en-US" noProof="0" smtClean="0"/>
              <a:t>11/20/2023</a:t>
            </a:fld>
            <a:endParaRPr lang="en-US" noProof="0"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noProof="0" dirty="0"/>
              <a:t>Add a Footer</a:t>
            </a:r>
          </a:p>
        </p:txBody>
      </p:sp>
      <p:sp>
        <p:nvSpPr>
          <p:cNvPr id="6" name="Slide Number Placeholder 5"/>
          <p:cNvSpPr>
            <a:spLocks noGrp="1"/>
          </p:cNvSpPr>
          <p:nvPr>
            <p:ph type="sldNum" sz="quarter" idx="4"/>
          </p:nvPr>
        </p:nvSpPr>
        <p:spPr>
          <a:xfrm>
            <a:off x="10266059" y="5870575"/>
            <a:ext cx="126065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4680768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398-1E7F-44AD-8356-8345134C958C}"/>
              </a:ext>
            </a:extLst>
          </p:cNvPr>
          <p:cNvSpPr>
            <a:spLocks noGrp="1"/>
          </p:cNvSpPr>
          <p:nvPr>
            <p:ph type="ctrTitle"/>
          </p:nvPr>
        </p:nvSpPr>
        <p:spPr>
          <a:xfrm>
            <a:off x="1579179" y="930407"/>
            <a:ext cx="9033642" cy="1622848"/>
          </a:xfrm>
        </p:spPr>
        <p:txBody>
          <a:bodyPr>
            <a:noAutofit/>
          </a:bodyPr>
          <a:lstStyle/>
          <a:p>
            <a:pPr algn="ctr">
              <a:lnSpc>
                <a:spcPts val="6600"/>
              </a:lnSpc>
            </a:pPr>
            <a:r>
              <a:rPr lang="en-US" sz="5400" dirty="0"/>
              <a:t>DISPENSATIONALISM</a:t>
            </a:r>
            <a:br>
              <a:rPr lang="en-US" sz="5400" dirty="0"/>
            </a:br>
            <a:r>
              <a:rPr lang="en-US" sz="5400" dirty="0"/>
              <a:t>IN  THE EARLY CHURCH</a:t>
            </a:r>
          </a:p>
        </p:txBody>
      </p:sp>
      <p:pic>
        <p:nvPicPr>
          <p:cNvPr id="6" name="Picture 5" descr="magnifying glass icon">
            <a:extLst>
              <a:ext uri="{FF2B5EF4-FFF2-40B4-BE49-F238E27FC236}">
                <a16:creationId xmlns:a16="http://schemas.microsoft.com/office/drawing/2014/main" id="{36F10762-39E8-4333-88E8-06DF97EFB89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85437" y="5390705"/>
            <a:ext cx="1220745" cy="1220745"/>
          </a:xfrm>
          <a:prstGeom prst="rect">
            <a:avLst/>
          </a:prstGeom>
        </p:spPr>
      </p:pic>
      <p:sp>
        <p:nvSpPr>
          <p:cNvPr id="3" name="Slide Number Placeholder 2">
            <a:extLst>
              <a:ext uri="{FF2B5EF4-FFF2-40B4-BE49-F238E27FC236}">
                <a16:creationId xmlns:a16="http://schemas.microsoft.com/office/drawing/2014/main" id="{42B8C379-F4E2-462B-B765-30C23408CF5E}"/>
              </a:ext>
            </a:extLst>
          </p:cNvPr>
          <p:cNvSpPr>
            <a:spLocks noGrp="1"/>
          </p:cNvSpPr>
          <p:nvPr>
            <p:ph type="sldNum" sz="quarter" idx="12"/>
          </p:nvPr>
        </p:nvSpPr>
        <p:spPr>
          <a:xfrm>
            <a:off x="11250225" y="6131832"/>
            <a:ext cx="551167"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09407F6D-E969-414E-81B2-2BC7EB19519C}"/>
              </a:ext>
            </a:extLst>
          </p:cNvPr>
          <p:cNvSpPr txBox="1"/>
          <p:nvPr/>
        </p:nvSpPr>
        <p:spPr>
          <a:xfrm>
            <a:off x="3034753" y="3765834"/>
            <a:ext cx="6595523" cy="1456681"/>
          </a:xfrm>
          <a:prstGeom prst="rect">
            <a:avLst/>
          </a:prstGeom>
          <a:noFill/>
        </p:spPr>
        <p:txBody>
          <a:bodyPr wrap="none" rtlCol="0">
            <a:spAutoFit/>
          </a:bodyPr>
          <a:lstStyle/>
          <a:p>
            <a:pPr marL="0" marR="0" lvl="0" indent="0" algn="l" defTabSz="457200" rtl="0" eaLnBrk="1" fontAlgn="auto" latinLnBrk="0" hangingPunct="1">
              <a:lnSpc>
                <a:spcPts val="36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Lee W. Brainard</a:t>
            </a:r>
          </a:p>
          <a:p>
            <a:pPr marL="0" marR="0" lvl="0" indent="0" algn="l" defTabSz="457200" rtl="0" eaLnBrk="1" fontAlgn="auto" latinLnBrk="0" hangingPunct="1">
              <a:lnSpc>
                <a:spcPts val="36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Researcher, Prophecy Teacher, Pastor/Elder</a:t>
            </a:r>
          </a:p>
          <a:p>
            <a:pPr marL="0" marR="0" lvl="0" indent="0" algn="l" defTabSz="457200" rtl="0" eaLnBrk="1" fontAlgn="auto" latinLnBrk="0" hangingPunct="1">
              <a:lnSpc>
                <a:spcPts val="36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Harvey, North Dakota</a:t>
            </a:r>
          </a:p>
        </p:txBody>
      </p:sp>
    </p:spTree>
    <p:extLst>
      <p:ext uri="{BB962C8B-B14F-4D97-AF65-F5344CB8AC3E}">
        <p14:creationId xmlns:p14="http://schemas.microsoft.com/office/powerpoint/2010/main" val="235274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879364" y="240227"/>
            <a:ext cx="10483702" cy="661294"/>
          </a:xfrm>
        </p:spPr>
        <p:txBody>
          <a:bodyPr>
            <a:noAutofit/>
          </a:bodyPr>
          <a:lstStyle/>
          <a:p>
            <a:pPr algn="ctr">
              <a:lnSpc>
                <a:spcPts val="5200"/>
              </a:lnSpc>
            </a:pPr>
            <a:r>
              <a:rPr lang="en-US" sz="4000" dirty="0"/>
              <a:t>IRENAEUS’ HAS TWO DISTINCT PROGRAMS</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020166" y="1423692"/>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618866" y="1075578"/>
            <a:ext cx="11004697" cy="5633566"/>
          </a:xfrm>
        </p:spPr>
        <p:txBody>
          <a:bodyPr>
            <a:noAutofit/>
          </a:bodyPr>
          <a:lstStyle/>
          <a:p>
            <a:pPr marL="0" indent="0">
              <a:spcAft>
                <a:spcPts val="600"/>
              </a:spcAft>
              <a:buNone/>
            </a:pPr>
            <a:r>
              <a:rPr lang="en-US" sz="3000" dirty="0">
                <a:latin typeface="Calibri" panose="020F0502020204030204" pitchFamily="34" charset="0"/>
                <a:cs typeface="Calibri" panose="020F0502020204030204" pitchFamily="34" charset="0"/>
              </a:rPr>
              <a:t>GOD’S PRESENT WORK</a:t>
            </a:r>
          </a:p>
          <a:p>
            <a:pPr>
              <a:spcAft>
                <a:spcPts val="600"/>
              </a:spcAft>
            </a:pPr>
            <a:r>
              <a:rPr lang="en-US" sz="3000" dirty="0">
                <a:latin typeface="Calibri" panose="020F0502020204030204" pitchFamily="34" charset="0"/>
                <a:cs typeface="Calibri" panose="020F0502020204030204" pitchFamily="34" charset="0"/>
              </a:rPr>
              <a:t>God “in the New Testament «</a:t>
            </a:r>
            <a:r>
              <a:rPr lang="en-US" sz="3000" b="1" dirty="0">
                <a:solidFill>
                  <a:schemeClr val="accent1"/>
                </a:solidFill>
                <a:latin typeface="Calibri" panose="020F0502020204030204" pitchFamily="34" charset="0"/>
                <a:cs typeface="Calibri" panose="020F0502020204030204" pitchFamily="34" charset="0"/>
              </a:rPr>
              <a:t>IS RAISING UP</a:t>
            </a:r>
            <a:r>
              <a:rPr lang="en-US" sz="3000" dirty="0">
                <a:latin typeface="Calibri" panose="020F0502020204030204" pitchFamily="34" charset="0"/>
                <a:cs typeface="Calibri" panose="020F0502020204030204" pitchFamily="34" charset="0"/>
              </a:rPr>
              <a:t> from the stones children unto Abraham» </a:t>
            </a:r>
          </a:p>
          <a:p>
            <a:pPr marL="0" marR="0" lvl="0" indent="0" algn="l" defTabSz="457200" rtl="0" eaLnBrk="1" fontAlgn="auto" latinLnBrk="0" hangingPunct="1">
              <a:lnSpc>
                <a:spcPct val="100000"/>
              </a:lnSpc>
              <a:spcBef>
                <a:spcPts val="1800"/>
              </a:spcBef>
              <a:spcAft>
                <a:spcPts val="600"/>
              </a:spcAft>
              <a:buClr>
                <a:prstClr val="white"/>
              </a:buClr>
              <a:buSzPct val="100000"/>
              <a:buFont typeface="Arial"/>
              <a:buNone/>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GOD’S </a:t>
            </a:r>
            <a:r>
              <a:rPr lang="en-US" sz="3000" dirty="0">
                <a:solidFill>
                  <a:prstClr val="white"/>
                </a:solidFill>
                <a:latin typeface="Calibri" panose="020F0502020204030204" pitchFamily="34" charset="0"/>
                <a:cs typeface="Calibri" panose="020F0502020204030204" pitchFamily="34" charset="0"/>
              </a:rPr>
              <a:t>FUTURE WORK</a:t>
            </a:r>
            <a:endPar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a:p>
            <a:pPr>
              <a:spcAft>
                <a:spcPts val="600"/>
              </a:spcAft>
            </a:pPr>
            <a:r>
              <a:rPr lang="en-US" sz="3000" dirty="0">
                <a:latin typeface="Calibri" panose="020F0502020204030204" pitchFamily="34" charset="0"/>
                <a:cs typeface="Calibri" panose="020F0502020204030204" pitchFamily="34" charset="0"/>
              </a:rPr>
              <a:t>God “</a:t>
            </a:r>
            <a:r>
              <a:rPr lang="en-US" sz="3000" b="1" dirty="0">
                <a:solidFill>
                  <a:schemeClr val="accent1"/>
                </a:solidFill>
                <a:latin typeface="Calibri" panose="020F0502020204030204" pitchFamily="34" charset="0"/>
                <a:cs typeface="Calibri" panose="020F0502020204030204" pitchFamily="34" charset="0"/>
              </a:rPr>
              <a:t>WILL GATHER</a:t>
            </a:r>
            <a:r>
              <a:rPr lang="en-US" sz="3000" dirty="0">
                <a:latin typeface="Calibri" panose="020F0502020204030204" pitchFamily="34" charset="0"/>
                <a:cs typeface="Calibri" panose="020F0502020204030204" pitchFamily="34" charset="0"/>
              </a:rPr>
              <a:t>, according to the Old Testament, those that </a:t>
            </a:r>
            <a:r>
              <a:rPr lang="en-US" sz="3000" b="1" dirty="0">
                <a:solidFill>
                  <a:schemeClr val="accent1"/>
                </a:solidFill>
                <a:latin typeface="Calibri" panose="020F0502020204030204" pitchFamily="34" charset="0"/>
                <a:cs typeface="Calibri" panose="020F0502020204030204" pitchFamily="34" charset="0"/>
              </a:rPr>
              <a:t>shall be saved</a:t>
            </a:r>
            <a:r>
              <a:rPr lang="en-US" sz="3000" dirty="0">
                <a:latin typeface="Calibri" panose="020F0502020204030204" pitchFamily="34" charset="0"/>
                <a:cs typeface="Calibri" panose="020F0502020204030204" pitchFamily="34" charset="0"/>
              </a:rPr>
              <a:t> from all the nations …</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lang="en-US" sz="3000" b="1" dirty="0">
                <a:solidFill>
                  <a:schemeClr val="accent1"/>
                </a:solidFill>
                <a:latin typeface="Calibri" panose="020F0502020204030204" pitchFamily="34" charset="0"/>
                <a:cs typeface="Calibri" panose="020F0502020204030204" pitchFamily="34" charset="0"/>
              </a:rPr>
              <a:t>WILL RESTORE</a:t>
            </a:r>
            <a:r>
              <a:rPr lang="en-US" sz="3000" dirty="0">
                <a:latin typeface="Calibri" panose="020F0502020204030204" pitchFamily="34" charset="0"/>
                <a:cs typeface="Calibri" panose="020F0502020204030204" pitchFamily="34" charset="0"/>
              </a:rPr>
              <a:t> them to their own land which he gave to their fathers».”</a:t>
            </a:r>
          </a:p>
          <a:p>
            <a:pPr marL="0" indent="0">
              <a:spcBef>
                <a:spcPts val="1200"/>
              </a:spcBef>
              <a:spcAft>
                <a:spcPts val="600"/>
              </a:spcAft>
              <a:buNone/>
            </a:pPr>
            <a:r>
              <a:rPr lang="en-US" sz="3000" dirty="0">
                <a:latin typeface="Calibri" panose="020F0502020204030204" pitchFamily="34" charset="0"/>
                <a:cs typeface="Calibri" panose="020F0502020204030204" pitchFamily="34" charset="0"/>
              </a:rPr>
              <a:t>DISTINCTIONS</a:t>
            </a:r>
          </a:p>
          <a:p>
            <a:pPr>
              <a:spcAft>
                <a:spcPts val="0"/>
              </a:spcAft>
            </a:pPr>
            <a:r>
              <a:rPr lang="en-US" sz="3000" dirty="0">
                <a:latin typeface="Calibri" panose="020F0502020204030204" pitchFamily="34" charset="0"/>
                <a:cs typeface="Calibri" panose="020F0502020204030204" pitchFamily="34" charset="0"/>
              </a:rPr>
              <a:t>the </a:t>
            </a:r>
            <a:r>
              <a:rPr lang="en-US" sz="3000" b="1" dirty="0">
                <a:solidFill>
                  <a:schemeClr val="accent1"/>
                </a:solidFill>
                <a:latin typeface="Calibri" panose="020F0502020204030204" pitchFamily="34" charset="0"/>
                <a:cs typeface="Calibri" panose="020F0502020204030204" pitchFamily="34" charset="0"/>
              </a:rPr>
              <a:t>spiritual</a:t>
            </a:r>
            <a:r>
              <a:rPr lang="en-US" sz="3000" dirty="0">
                <a:latin typeface="Calibri" panose="020F0502020204030204" pitchFamily="34" charset="0"/>
                <a:cs typeface="Calibri" panose="020F0502020204030204" pitchFamily="34" charset="0"/>
              </a:rPr>
              <a:t> seed and the </a:t>
            </a:r>
            <a:r>
              <a:rPr lang="en-US" sz="3000" b="1" dirty="0">
                <a:solidFill>
                  <a:schemeClr val="accent1"/>
                </a:solidFill>
                <a:latin typeface="Calibri" panose="020F0502020204030204" pitchFamily="34" charset="0"/>
                <a:cs typeface="Calibri" panose="020F0502020204030204" pitchFamily="34" charset="0"/>
              </a:rPr>
              <a:t>physical</a:t>
            </a:r>
            <a:r>
              <a:rPr lang="en-US" sz="3000" dirty="0">
                <a:latin typeface="Calibri" panose="020F0502020204030204" pitchFamily="34" charset="0"/>
                <a:cs typeface="Calibri" panose="020F0502020204030204" pitchFamily="34" charset="0"/>
              </a:rPr>
              <a:t> seed of Abraham — both saved</a:t>
            </a:r>
          </a:p>
          <a:p>
            <a:pPr>
              <a:spcAft>
                <a:spcPts val="1600"/>
              </a:spcAft>
            </a:pPr>
            <a:r>
              <a:rPr lang="en-US" sz="3000" dirty="0">
                <a:latin typeface="Calibri" panose="020F0502020204030204" pitchFamily="34" charset="0"/>
                <a:cs typeface="Calibri" panose="020F0502020204030204" pitchFamily="34" charset="0"/>
              </a:rPr>
              <a:t>the NT work is </a:t>
            </a:r>
            <a:r>
              <a:rPr lang="en-US" sz="3000" b="1" dirty="0">
                <a:solidFill>
                  <a:schemeClr val="accent1"/>
                </a:solidFill>
                <a:latin typeface="Calibri" panose="020F0502020204030204" pitchFamily="34" charset="0"/>
                <a:cs typeface="Calibri" panose="020F0502020204030204" pitchFamily="34" charset="0"/>
              </a:rPr>
              <a:t>present</a:t>
            </a:r>
            <a:r>
              <a:rPr lang="en-US" sz="3000" dirty="0">
                <a:latin typeface="Calibri" panose="020F0502020204030204" pitchFamily="34" charset="0"/>
                <a:cs typeface="Calibri" panose="020F0502020204030204" pitchFamily="34" charset="0"/>
              </a:rPr>
              <a:t> tense and the OT work is </a:t>
            </a:r>
            <a:r>
              <a:rPr lang="en-US" sz="3000" b="1" dirty="0">
                <a:solidFill>
                  <a:schemeClr val="accent1"/>
                </a:solidFill>
                <a:latin typeface="Calibri" panose="020F0502020204030204" pitchFamily="34" charset="0"/>
                <a:cs typeface="Calibri" panose="020F0502020204030204" pitchFamily="34" charset="0"/>
              </a:rPr>
              <a:t>future</a:t>
            </a:r>
            <a:r>
              <a:rPr lang="en-US" sz="3000" dirty="0">
                <a:latin typeface="Calibri" panose="020F0502020204030204" pitchFamily="34" charset="0"/>
                <a:cs typeface="Calibri" panose="020F0502020204030204" pitchFamily="34" charset="0"/>
              </a:rPr>
              <a:t> tense</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703545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262350"/>
            <a:ext cx="11408734" cy="680484"/>
          </a:xfrm>
        </p:spPr>
        <p:txBody>
          <a:bodyPr>
            <a:noAutofit/>
          </a:bodyPr>
          <a:lstStyle/>
          <a:p>
            <a:pPr algn="ctr">
              <a:lnSpc>
                <a:spcPts val="5200"/>
              </a:lnSpc>
            </a:pPr>
            <a:r>
              <a:rPr lang="en-US" sz="4000" dirty="0"/>
              <a:t>IRENAEUS’ HAS TWO CHURCHES</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3651" y="1239164"/>
            <a:ext cx="11004697" cy="4630008"/>
          </a:xfrm>
        </p:spPr>
        <p:txBody>
          <a:bodyPr>
            <a:noAutofit/>
          </a:bodyPr>
          <a:lstStyle/>
          <a:p>
            <a:pPr marL="0" indent="0">
              <a:spcAft>
                <a:spcPts val="1600"/>
              </a:spcAft>
              <a:buNone/>
            </a:pPr>
            <a:r>
              <a:rPr lang="en-US" sz="3200" dirty="0">
                <a:effectLst/>
                <a:latin typeface="Calibri" panose="020F0502020204030204" pitchFamily="34" charset="0"/>
              </a:rPr>
              <a:t>As says the Scripture: "And that night the elder went in and lay with her father; and Lot knew not when she lay down, nor when she arose." And the same thing took place in the case of the younger… the arrangement [designed by God] was carried out, by which the two daughters (that is, </a:t>
            </a:r>
            <a:r>
              <a:rPr lang="en-US" sz="3200" b="1" dirty="0">
                <a:solidFill>
                  <a:schemeClr val="accent1"/>
                </a:solidFill>
                <a:effectLst/>
                <a:latin typeface="Calibri" panose="020F0502020204030204" pitchFamily="34" charset="0"/>
              </a:rPr>
              <a:t>the two synagogues),</a:t>
            </a:r>
            <a:r>
              <a:rPr lang="en-US" sz="3200" dirty="0">
                <a:effectLst/>
                <a:latin typeface="Calibri" panose="020F0502020204030204" pitchFamily="34" charset="0"/>
              </a:rPr>
              <a:t> who gave birth to children begotten of one and the same father, were pointed out … </a:t>
            </a:r>
            <a:r>
              <a:rPr lang="en-US" sz="3200" b="1" dirty="0">
                <a:solidFill>
                  <a:schemeClr val="accent1"/>
                </a:solidFill>
                <a:effectLst/>
                <a:latin typeface="Calibri" panose="020F0502020204030204" pitchFamily="34" charset="0"/>
              </a:rPr>
              <a:t>the elder and younger synagogues</a:t>
            </a:r>
            <a:r>
              <a:rPr lang="en-US" sz="3200" dirty="0">
                <a:effectLst/>
                <a:latin typeface="Calibri" panose="020F0502020204030204" pitchFamily="34" charset="0"/>
              </a:rPr>
              <a:t> </a:t>
            </a:r>
            <a:r>
              <a:rPr lang="en-US" sz="3200" b="1" dirty="0">
                <a:solidFill>
                  <a:schemeClr val="accent1"/>
                </a:solidFill>
                <a:effectLst/>
                <a:latin typeface="Calibri" panose="020F0502020204030204" pitchFamily="34" charset="0"/>
              </a:rPr>
              <a:t>…</a:t>
            </a:r>
            <a:r>
              <a:rPr lang="en-US" sz="3200" dirty="0">
                <a:effectLst/>
                <a:latin typeface="Calibri" panose="020F0502020204030204" pitchFamily="34" charset="0"/>
              </a:rPr>
              <a:t> </a:t>
            </a:r>
            <a:r>
              <a:rPr lang="en-US" sz="3200" b="1" dirty="0">
                <a:solidFill>
                  <a:schemeClr val="accent1"/>
                </a:solidFill>
                <a:effectLst/>
                <a:latin typeface="Calibri" panose="020F0502020204030204" pitchFamily="34" charset="0"/>
              </a:rPr>
              <a:t>the two synagogues—that is, the two churches,</a:t>
            </a:r>
            <a:r>
              <a:rPr lang="en-US" sz="3200" dirty="0">
                <a:effectLst/>
                <a:latin typeface="Calibri" panose="020F0502020204030204" pitchFamily="34" charset="0"/>
              </a:rPr>
              <a:t> produced from their own father living sons to the living God.</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583306"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4.31.1-2</a:t>
            </a:r>
          </a:p>
        </p:txBody>
      </p:sp>
    </p:spTree>
    <p:extLst>
      <p:ext uri="{BB962C8B-B14F-4D97-AF65-F5344CB8AC3E}">
        <p14:creationId xmlns:p14="http://schemas.microsoft.com/office/powerpoint/2010/main" val="4285801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854148" y="670069"/>
            <a:ext cx="10483702" cy="661294"/>
          </a:xfrm>
        </p:spPr>
        <p:txBody>
          <a:bodyPr>
            <a:noAutofit/>
          </a:bodyPr>
          <a:lstStyle/>
          <a:p>
            <a:pPr algn="ctr">
              <a:lnSpc>
                <a:spcPts val="5200"/>
              </a:lnSpc>
            </a:pPr>
            <a:r>
              <a:rPr lang="en-US" sz="4000" dirty="0"/>
              <a:t>IRENAEUS’ HAS TWO CHURCHES</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1423692"/>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3651" y="1999727"/>
            <a:ext cx="11004697" cy="3790773"/>
          </a:xfrm>
        </p:spPr>
        <p:txBody>
          <a:bodyPr>
            <a:noAutofit/>
          </a:bodyPr>
          <a:lstStyle/>
          <a:p>
            <a:pPr>
              <a:spcAft>
                <a:spcPts val="1800"/>
              </a:spcAft>
            </a:pPr>
            <a:r>
              <a:rPr lang="en-US" sz="3000" dirty="0">
                <a:latin typeface="Calibri" panose="020F0502020204030204" pitchFamily="34" charset="0"/>
                <a:cs typeface="Calibri" panose="020F0502020204030204" pitchFamily="34" charset="0"/>
              </a:rPr>
              <a:t>Irenaeus regarded Israel and the Gentiles of this age as </a:t>
            </a:r>
            <a:r>
              <a:rPr lang="en-US" sz="3000" b="1" dirty="0">
                <a:solidFill>
                  <a:schemeClr val="accent1"/>
                </a:solidFill>
                <a:latin typeface="Calibri" panose="020F0502020204030204" pitchFamily="34" charset="0"/>
                <a:cs typeface="Calibri" panose="020F0502020204030204" pitchFamily="34" charset="0"/>
              </a:rPr>
              <a:t>distinct churches or synagogues</a:t>
            </a:r>
            <a:r>
              <a:rPr lang="en-US" sz="3000" dirty="0">
                <a:latin typeface="Calibri" panose="020F0502020204030204" pitchFamily="34" charset="0"/>
                <a:cs typeface="Calibri" panose="020F0502020204030204" pitchFamily="34" charset="0"/>
              </a:rPr>
              <a:t> </a:t>
            </a:r>
          </a:p>
          <a:p>
            <a:pPr>
              <a:spcAft>
                <a:spcPts val="1800"/>
              </a:spcAft>
            </a:pPr>
            <a:r>
              <a:rPr lang="en-US" sz="3000" dirty="0">
                <a:latin typeface="Calibri" panose="020F0502020204030204" pitchFamily="34" charset="0"/>
                <a:cs typeface="Calibri" panose="020F0502020204030204" pitchFamily="34" charset="0"/>
              </a:rPr>
              <a:t>the </a:t>
            </a:r>
            <a:r>
              <a:rPr lang="en-US" sz="3000" b="1" dirty="0">
                <a:solidFill>
                  <a:schemeClr val="accent1"/>
                </a:solidFill>
                <a:latin typeface="Calibri" panose="020F0502020204030204" pitchFamily="34" charset="0"/>
                <a:cs typeface="Calibri" panose="020F0502020204030204" pitchFamily="34" charset="0"/>
              </a:rPr>
              <a:t>elder synagogue (church)</a:t>
            </a:r>
            <a:r>
              <a:rPr lang="en-US" sz="3000" dirty="0">
                <a:latin typeface="Calibri" panose="020F0502020204030204" pitchFamily="34" charset="0"/>
                <a:cs typeface="Calibri" panose="020F0502020204030204" pitchFamily="34" charset="0"/>
              </a:rPr>
              <a:t> = Israel</a:t>
            </a:r>
          </a:p>
          <a:p>
            <a:pPr>
              <a:spcAft>
                <a:spcPts val="1800"/>
              </a:spcAft>
            </a:pPr>
            <a:r>
              <a:rPr lang="en-US" sz="3000" dirty="0">
                <a:latin typeface="Calibri" panose="020F0502020204030204" pitchFamily="34" charset="0"/>
                <a:cs typeface="Calibri" panose="020F0502020204030204" pitchFamily="34" charset="0"/>
              </a:rPr>
              <a:t>the </a:t>
            </a:r>
            <a:r>
              <a:rPr lang="en-US" sz="3000" b="1" dirty="0">
                <a:solidFill>
                  <a:schemeClr val="accent1"/>
                </a:solidFill>
                <a:latin typeface="Calibri" panose="020F0502020204030204" pitchFamily="34" charset="0"/>
                <a:cs typeface="Calibri" panose="020F0502020204030204" pitchFamily="34" charset="0"/>
              </a:rPr>
              <a:t>younger synagogue (church)</a:t>
            </a:r>
            <a:r>
              <a:rPr lang="en-US" sz="3000" dirty="0">
                <a:latin typeface="Calibri" panose="020F0502020204030204" pitchFamily="34" charset="0"/>
                <a:cs typeface="Calibri" panose="020F0502020204030204" pitchFamily="34" charset="0"/>
              </a:rPr>
              <a:t> = the Gentiles of this age</a:t>
            </a:r>
          </a:p>
          <a:p>
            <a:pPr>
              <a:spcAft>
                <a:spcPts val="1600"/>
              </a:spcAft>
            </a:pPr>
            <a:r>
              <a:rPr lang="en-US" sz="3000" dirty="0">
                <a:latin typeface="Calibri" panose="020F0502020204030204" pitchFamily="34" charset="0"/>
                <a:cs typeface="Calibri" panose="020F0502020204030204" pitchFamily="34" charset="0"/>
              </a:rPr>
              <a:t>his terminology is different than contemporary dispensationalism but his concept is exactly the same — two distinct bodies of saints</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68190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854148" y="470002"/>
            <a:ext cx="10483702" cy="661294"/>
          </a:xfrm>
        </p:spPr>
        <p:txBody>
          <a:bodyPr>
            <a:noAutofit/>
          </a:bodyPr>
          <a:lstStyle/>
          <a:p>
            <a:pPr algn="ctr">
              <a:lnSpc>
                <a:spcPts val="5200"/>
              </a:lnSpc>
            </a:pPr>
            <a:r>
              <a:rPr lang="en-US" sz="4000" dirty="0"/>
              <a:t>SUMMARY OF IRENAEUS’  VIEW OF CHURCH</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1423692"/>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641257" y="1638523"/>
            <a:ext cx="10909483" cy="4740430"/>
          </a:xfrm>
        </p:spPr>
        <p:txBody>
          <a:bodyPr>
            <a:noAutofit/>
          </a:bodyPr>
          <a:lstStyle/>
          <a:p>
            <a:pPr>
              <a:spcAft>
                <a:spcPts val="1800"/>
              </a:spcAft>
            </a:pPr>
            <a:r>
              <a:rPr lang="en-US" sz="3000" dirty="0">
                <a:latin typeface="Calibri" panose="020F0502020204030204" pitchFamily="34" charset="0"/>
                <a:cs typeface="Calibri" panose="020F0502020204030204" pitchFamily="34" charset="0"/>
              </a:rPr>
              <a:t>Irenaeus includes OT Israel and NT Gentiles under heading </a:t>
            </a:r>
            <a:r>
              <a:rPr lang="en-US" sz="3000" b="1" dirty="0">
                <a:solidFill>
                  <a:schemeClr val="accent1"/>
                </a:solidFill>
                <a:latin typeface="Calibri" panose="020F0502020204030204" pitchFamily="34" charset="0"/>
                <a:cs typeface="Calibri" panose="020F0502020204030204" pitchFamily="34" charset="0"/>
              </a:rPr>
              <a:t>church</a:t>
            </a:r>
            <a:r>
              <a:rPr lang="en-US" sz="3000" dirty="0">
                <a:latin typeface="Calibri" panose="020F0502020204030204" pitchFamily="34" charset="0"/>
                <a:cs typeface="Calibri" panose="020F0502020204030204" pitchFamily="34" charset="0"/>
              </a:rPr>
              <a:t> </a:t>
            </a:r>
          </a:p>
          <a:p>
            <a:pPr>
              <a:spcAft>
                <a:spcPts val="1800"/>
              </a:spcAft>
            </a:pPr>
            <a:r>
              <a:rPr lang="en-US" sz="3000" dirty="0">
                <a:latin typeface="Calibri" panose="020F0502020204030204" pitchFamily="34" charset="0"/>
                <a:cs typeface="Calibri" panose="020F0502020204030204" pitchFamily="34" charset="0"/>
              </a:rPr>
              <a:t>Irenaeus regards OT Israel and NT Gentiles as </a:t>
            </a:r>
            <a:r>
              <a:rPr lang="en-US" sz="3000" b="1" dirty="0">
                <a:solidFill>
                  <a:schemeClr val="accent1"/>
                </a:solidFill>
                <a:latin typeface="Calibri" panose="020F0502020204030204" pitchFamily="34" charset="0"/>
                <a:cs typeface="Calibri" panose="020F0502020204030204" pitchFamily="34" charset="0"/>
              </a:rPr>
              <a:t>distinct churches</a:t>
            </a:r>
          </a:p>
          <a:p>
            <a:pPr>
              <a:spcAft>
                <a:spcPts val="1800"/>
              </a:spcAft>
            </a:pPr>
            <a:r>
              <a:rPr lang="en-US" sz="3000" dirty="0">
                <a:latin typeface="Calibri" panose="020F0502020204030204" pitchFamily="34" charset="0"/>
                <a:cs typeface="Calibri" panose="020F0502020204030204" pitchFamily="34" charset="0"/>
              </a:rPr>
              <a:t>Irenaeus plainly states that </a:t>
            </a:r>
            <a:r>
              <a:rPr lang="en-US" sz="3000" b="1" dirty="0">
                <a:solidFill>
                  <a:schemeClr val="accent1"/>
                </a:solidFill>
                <a:latin typeface="Calibri" panose="020F0502020204030204" pitchFamily="34" charset="0"/>
                <a:cs typeface="Calibri" panose="020F0502020204030204" pitchFamily="34" charset="0"/>
              </a:rPr>
              <a:t>the OT church, the people and nation of Israel,</a:t>
            </a:r>
            <a:r>
              <a:rPr lang="en-US" sz="3000" dirty="0">
                <a:latin typeface="Calibri" panose="020F0502020204030204" pitchFamily="34" charset="0"/>
                <a:cs typeface="Calibri" panose="020F0502020204030204" pitchFamily="34" charset="0"/>
              </a:rPr>
              <a:t> has a distinct future with God in the last days</a:t>
            </a:r>
          </a:p>
          <a:p>
            <a:pPr>
              <a:spcAft>
                <a:spcPts val="1600"/>
              </a:spcAft>
            </a:pPr>
            <a:r>
              <a:rPr lang="en-US" sz="3000" dirty="0">
                <a:latin typeface="Calibri" panose="020F0502020204030204" pitchFamily="34" charset="0"/>
                <a:cs typeface="Calibri" panose="020F0502020204030204" pitchFamily="34" charset="0"/>
              </a:rPr>
              <a:t>Irenaeus mentioning </a:t>
            </a:r>
            <a:r>
              <a:rPr lang="en-US" sz="3000" b="1" dirty="0">
                <a:solidFill>
                  <a:schemeClr val="accent1"/>
                </a:solidFill>
                <a:latin typeface="Calibri" panose="020F0502020204030204" pitchFamily="34" charset="0"/>
                <a:cs typeface="Calibri" panose="020F0502020204030204" pitchFamily="34" charset="0"/>
              </a:rPr>
              <a:t>church</a:t>
            </a:r>
            <a:r>
              <a:rPr lang="en-US" sz="3000" dirty="0">
                <a:latin typeface="Calibri" panose="020F0502020204030204" pitchFamily="34" charset="0"/>
                <a:cs typeface="Calibri" panose="020F0502020204030204" pitchFamily="34" charset="0"/>
              </a:rPr>
              <a:t> in tribulation isn’t proof he believed that </a:t>
            </a:r>
            <a:r>
              <a:rPr lang="en-US" sz="3000" b="1" dirty="0">
                <a:solidFill>
                  <a:schemeClr val="accent1"/>
                </a:solidFill>
                <a:latin typeface="Calibri" panose="020F0502020204030204" pitchFamily="34" charset="0"/>
                <a:cs typeface="Calibri" panose="020F0502020204030204" pitchFamily="34" charset="0"/>
              </a:rPr>
              <a:t>the Gentile church</a:t>
            </a:r>
            <a:r>
              <a:rPr lang="en-US" sz="3000" dirty="0">
                <a:latin typeface="Calibri" panose="020F0502020204030204" pitchFamily="34" charset="0"/>
                <a:cs typeface="Calibri" panose="020F0502020204030204" pitchFamily="34" charset="0"/>
              </a:rPr>
              <a:t> of this age would be in the tribulation</a:t>
            </a:r>
          </a:p>
          <a:p>
            <a:pPr>
              <a:spcAft>
                <a:spcPts val="1600"/>
              </a:spcAft>
            </a:pPr>
            <a:r>
              <a:rPr lang="en-US" sz="3000" dirty="0">
                <a:latin typeface="Calibri" panose="020F0502020204030204" pitchFamily="34" charset="0"/>
                <a:cs typeface="Calibri" panose="020F0502020204030204" pitchFamily="34" charset="0"/>
              </a:rPr>
              <a:t>Irenaeus' understanding of </a:t>
            </a:r>
            <a:r>
              <a:rPr lang="en-US" sz="3000" b="1" dirty="0">
                <a:solidFill>
                  <a:schemeClr val="accent1"/>
                </a:solidFill>
                <a:latin typeface="Calibri" panose="020F0502020204030204" pitchFamily="34" charset="0"/>
                <a:cs typeface="Calibri" panose="020F0502020204030204" pitchFamily="34" charset="0"/>
              </a:rPr>
              <a:t>church</a:t>
            </a:r>
            <a:r>
              <a:rPr lang="en-US" sz="3000" dirty="0">
                <a:latin typeface="Calibri" panose="020F0502020204030204" pitchFamily="34" charset="0"/>
                <a:cs typeface="Calibri" panose="020F0502020204030204" pitchFamily="34" charset="0"/>
              </a:rPr>
              <a:t> allows </a:t>
            </a:r>
            <a:r>
              <a:rPr lang="en-US" sz="3000" b="1" dirty="0">
                <a:solidFill>
                  <a:schemeClr val="accent1"/>
                </a:solidFill>
                <a:latin typeface="Calibri" panose="020F0502020204030204" pitchFamily="34" charset="0"/>
                <a:cs typeface="Calibri" panose="020F0502020204030204" pitchFamily="34" charset="0"/>
              </a:rPr>
              <a:t>the Gentile church</a:t>
            </a:r>
            <a:r>
              <a:rPr lang="en-US" sz="3000" dirty="0">
                <a:latin typeface="Calibri" panose="020F0502020204030204" pitchFamily="34" charset="0"/>
                <a:cs typeface="Calibri" panose="020F0502020204030204" pitchFamily="34" charset="0"/>
              </a:rPr>
              <a:t> to be gone prior to the tribulation and </a:t>
            </a:r>
            <a:r>
              <a:rPr lang="en-US" sz="3000" b="1" dirty="0">
                <a:solidFill>
                  <a:schemeClr val="accent1"/>
                </a:solidFill>
                <a:latin typeface="Calibri" panose="020F0502020204030204" pitchFamily="34" charset="0"/>
                <a:cs typeface="Calibri" panose="020F0502020204030204" pitchFamily="34" charset="0"/>
              </a:rPr>
              <a:t>the Jewish church</a:t>
            </a:r>
            <a:r>
              <a:rPr lang="en-US" sz="3000" dirty="0">
                <a:latin typeface="Calibri" panose="020F0502020204030204" pitchFamily="34" charset="0"/>
                <a:cs typeface="Calibri" panose="020F0502020204030204" pitchFamily="34" charset="0"/>
              </a:rPr>
              <a:t> to go through it</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353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589876" y="5776873"/>
            <a:ext cx="4723705"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1" y="495483"/>
            <a:ext cx="11408734" cy="680484"/>
          </a:xfrm>
        </p:spPr>
        <p:txBody>
          <a:bodyPr>
            <a:noAutofit/>
          </a:bodyPr>
          <a:lstStyle/>
          <a:p>
            <a:pPr algn="ctr">
              <a:lnSpc>
                <a:spcPts val="5200"/>
              </a:lnSpc>
            </a:pPr>
            <a:r>
              <a:rPr lang="en-US" sz="4000" dirty="0"/>
              <a:t>GOD’S RETURN TO ISRAEL</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3650" y="1435638"/>
            <a:ext cx="11004697" cy="4177925"/>
          </a:xfrm>
        </p:spPr>
        <p:txBody>
          <a:bodyPr>
            <a:noAutofit/>
          </a:bodyPr>
          <a:lstStyle/>
          <a:p>
            <a:pPr marL="0" indent="0">
              <a:spcAft>
                <a:spcPts val="1600"/>
              </a:spcAft>
              <a:buNone/>
            </a:pPr>
            <a:r>
              <a:rPr lang="en-US" sz="3200" b="1" dirty="0">
                <a:solidFill>
                  <a:schemeClr val="accent1"/>
                </a:solidFill>
                <a:effectLst/>
                <a:latin typeface="Calibri" panose="020F0502020204030204" pitchFamily="34" charset="0"/>
              </a:rPr>
              <a:t>He who will GATHER, </a:t>
            </a:r>
            <a:r>
              <a:rPr lang="en-US" sz="3200" dirty="0">
                <a:effectLst/>
                <a:latin typeface="Calibri" panose="020F0502020204030204" pitchFamily="34" charset="0"/>
              </a:rPr>
              <a:t>according to the Old Testament,</a:t>
            </a:r>
            <a:r>
              <a:rPr lang="en-US" sz="3200" b="1" dirty="0">
                <a:solidFill>
                  <a:schemeClr val="accent1"/>
                </a:solidFill>
                <a:effectLst/>
                <a:latin typeface="Calibri" panose="020F0502020204030204" pitchFamily="34" charset="0"/>
              </a:rPr>
              <a:t> those that shall be SAVED from all the nations</a:t>
            </a:r>
            <a:r>
              <a:rPr lang="en-US" sz="3200" dirty="0">
                <a:effectLst/>
                <a:latin typeface="Calibri" panose="020F0502020204030204" pitchFamily="34" charset="0"/>
              </a:rPr>
              <a:t>, Jeremiah says: «Behold, the days come, saith the Lord, that they shall no more say, The Lord </a:t>
            </a:r>
            <a:r>
              <a:rPr lang="en-US" sz="3200" dirty="0" err="1">
                <a:effectLst/>
                <a:latin typeface="Calibri" panose="020F0502020204030204" pitchFamily="34" charset="0"/>
              </a:rPr>
              <a:t>liveth</a:t>
            </a:r>
            <a:r>
              <a:rPr lang="en-US" sz="3200" dirty="0">
                <a:effectLst/>
                <a:latin typeface="Calibri" panose="020F0502020204030204" pitchFamily="34" charset="0"/>
              </a:rPr>
              <a:t>, [who brought up the children of Israel out of the land of Egypt; But, the Lord </a:t>
            </a:r>
            <a:r>
              <a:rPr lang="en-US" sz="3200" dirty="0" err="1">
                <a:effectLst/>
                <a:latin typeface="Calibri" panose="020F0502020204030204" pitchFamily="34" charset="0"/>
              </a:rPr>
              <a:t>liveth</a:t>
            </a:r>
            <a:r>
              <a:rPr lang="en-US" sz="3200" dirty="0">
                <a:effectLst/>
                <a:latin typeface="Calibri" panose="020F0502020204030204" pitchFamily="34" charset="0"/>
              </a:rPr>
              <a:t>] who led the children of Israel from the north, and from every region whither they had been driven; </a:t>
            </a:r>
            <a:r>
              <a:rPr lang="en-US" sz="3200" b="1" dirty="0">
                <a:solidFill>
                  <a:schemeClr val="accent1"/>
                </a:solidFill>
                <a:effectLst/>
                <a:latin typeface="Calibri" panose="020F0502020204030204" pitchFamily="34" charset="0"/>
              </a:rPr>
              <a:t>He will RESTORE them to their own land which He gave to their fathers.</a:t>
            </a:r>
            <a:r>
              <a:rPr lang="en-US" sz="3200" dirty="0">
                <a:effectLst/>
                <a:latin typeface="Calibri" panose="020F0502020204030204" pitchFamily="34" charset="0"/>
              </a:rPr>
              <a:t>»</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6" y="5776872"/>
            <a:ext cx="4374916"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5.34.1</a:t>
            </a:r>
          </a:p>
        </p:txBody>
      </p:sp>
    </p:spTree>
    <p:extLst>
      <p:ext uri="{BB962C8B-B14F-4D97-AF65-F5344CB8AC3E}">
        <p14:creationId xmlns:p14="http://schemas.microsoft.com/office/powerpoint/2010/main" val="1214792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2" y="309229"/>
            <a:ext cx="11408734" cy="680484"/>
          </a:xfrm>
        </p:spPr>
        <p:txBody>
          <a:bodyPr>
            <a:noAutofit/>
          </a:bodyPr>
          <a:lstStyle/>
          <a:p>
            <a:pPr algn="ctr">
              <a:lnSpc>
                <a:spcPts val="5200"/>
              </a:lnSpc>
            </a:pPr>
            <a:r>
              <a:rPr lang="en-US" sz="4000" dirty="0"/>
              <a:t>GOD’S RETURN TO ISRAEL</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3650" y="1148987"/>
            <a:ext cx="11004697" cy="4630008"/>
          </a:xfrm>
        </p:spPr>
        <p:txBody>
          <a:bodyPr>
            <a:noAutofit/>
          </a:bodyPr>
          <a:lstStyle/>
          <a:p>
            <a:pPr marL="0" indent="0">
              <a:spcAft>
                <a:spcPts val="1600"/>
              </a:spcAft>
              <a:buNone/>
            </a:pPr>
            <a:r>
              <a:rPr lang="en-US" sz="3200" dirty="0">
                <a:effectLst/>
                <a:latin typeface="Calibri" panose="020F0502020204030204" pitchFamily="34" charset="0"/>
              </a:rPr>
              <a:t>Ezekiel also says: «Behold, I will open your tombs and bring you forth out of your graves … and I will put breath in you, and you shall live; and I will place you on your own land, and you shall know that I am the Lord … </a:t>
            </a:r>
            <a:r>
              <a:rPr lang="en-US" sz="3200" b="1" dirty="0">
                <a:solidFill>
                  <a:schemeClr val="accent1"/>
                </a:solidFill>
                <a:effectLst/>
                <a:latin typeface="Calibri" panose="020F0502020204030204" pitchFamily="34" charset="0"/>
              </a:rPr>
              <a:t>I will GATHER Israel from all nations where they have been driven</a:t>
            </a:r>
            <a:r>
              <a:rPr lang="en-US" sz="3200" dirty="0">
                <a:effectLst/>
                <a:latin typeface="Calibri" panose="020F0502020204030204" pitchFamily="34" charset="0"/>
              </a:rPr>
              <a:t>, and I shall be sanctified in them in the sight of the sons of the nations: and </a:t>
            </a:r>
            <a:r>
              <a:rPr lang="en-US" sz="3200" b="1" dirty="0">
                <a:solidFill>
                  <a:schemeClr val="accent1"/>
                </a:solidFill>
                <a:effectLst/>
                <a:latin typeface="Calibri" panose="020F0502020204030204" pitchFamily="34" charset="0"/>
              </a:rPr>
              <a:t>they shall dwell in their own land, which I gave to my servant Jacob</a:t>
            </a:r>
            <a:r>
              <a:rPr lang="en-US" sz="3200" dirty="0">
                <a:effectLst/>
                <a:latin typeface="Calibri" panose="020F0502020204030204" pitchFamily="34" charset="0"/>
              </a:rPr>
              <a:t>. …  I shall cause judgment to fall among all who have </a:t>
            </a:r>
            <a:r>
              <a:rPr lang="en-US" sz="3200" dirty="0" err="1">
                <a:effectLst/>
                <a:latin typeface="Calibri" panose="020F0502020204030204" pitchFamily="34" charset="0"/>
              </a:rPr>
              <a:t>dishonoured</a:t>
            </a:r>
            <a:r>
              <a:rPr lang="en-US" sz="3200" dirty="0">
                <a:effectLst/>
                <a:latin typeface="Calibri" panose="020F0502020204030204" pitchFamily="34" charset="0"/>
              </a:rPr>
              <a:t> them, among those who encircle them round about.»</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374916"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5.34.1</a:t>
            </a:r>
          </a:p>
        </p:txBody>
      </p:sp>
    </p:spTree>
    <p:extLst>
      <p:ext uri="{BB962C8B-B14F-4D97-AF65-F5344CB8AC3E}">
        <p14:creationId xmlns:p14="http://schemas.microsoft.com/office/powerpoint/2010/main" val="2904933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383657"/>
            <a:ext cx="11408734" cy="680484"/>
          </a:xfrm>
        </p:spPr>
        <p:txBody>
          <a:bodyPr>
            <a:noAutofit/>
          </a:bodyPr>
          <a:lstStyle/>
          <a:p>
            <a:pPr algn="ctr">
              <a:lnSpc>
                <a:spcPts val="5200"/>
              </a:lnSpc>
            </a:pPr>
            <a:r>
              <a:rPr lang="en-US" sz="4000" dirty="0"/>
              <a:t>IRENAEUS REJECTS ALLEGORICAL METHOD</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01502" y="1244587"/>
            <a:ext cx="11204945" cy="4644979"/>
          </a:xfrm>
        </p:spPr>
        <p:txBody>
          <a:bodyPr>
            <a:noAutofit/>
          </a:bodyPr>
          <a:lstStyle/>
          <a:p>
            <a:pPr marL="0" indent="0">
              <a:spcAft>
                <a:spcPts val="1200"/>
              </a:spcAft>
              <a:buNone/>
            </a:pPr>
            <a:r>
              <a:rPr lang="en-US" sz="3200" dirty="0">
                <a:effectLst/>
                <a:latin typeface="Calibri" panose="020F0502020204030204" pitchFamily="34" charset="0"/>
              </a:rPr>
              <a:t>“If, however, any shall endeavor to </a:t>
            </a:r>
            <a:r>
              <a:rPr lang="en-US" sz="3200" b="1" dirty="0">
                <a:solidFill>
                  <a:schemeClr val="accent1"/>
                </a:solidFill>
                <a:effectLst/>
                <a:latin typeface="Calibri" panose="020F0502020204030204" pitchFamily="34" charset="0"/>
              </a:rPr>
              <a:t>ALLEGORIZE</a:t>
            </a:r>
            <a:r>
              <a:rPr lang="en-US" sz="3200" dirty="0">
                <a:effectLst/>
                <a:latin typeface="Calibri" panose="020F0502020204030204" pitchFamily="34" charset="0"/>
              </a:rPr>
              <a:t> [prophecies] of this kind, they shall not be found consistent … in all points, and shall be confuted by the teaching of the very expressions.”</a:t>
            </a:r>
          </a:p>
          <a:p>
            <a:pPr>
              <a:spcBef>
                <a:spcPts val="1800"/>
              </a:spcBef>
              <a:spcAft>
                <a:spcPts val="400"/>
              </a:spcAft>
            </a:pPr>
            <a:r>
              <a:rPr lang="en-US" sz="3200" dirty="0">
                <a:latin typeface="Calibri" panose="020F0502020204030204" pitchFamily="34" charset="0"/>
              </a:rPr>
              <a:t>this is the first line of chapter 35</a:t>
            </a:r>
          </a:p>
          <a:p>
            <a:pPr>
              <a:spcAft>
                <a:spcPts val="400"/>
              </a:spcAft>
            </a:pPr>
            <a:r>
              <a:rPr lang="en-US" sz="3200" dirty="0">
                <a:latin typeface="Calibri" panose="020F0502020204030204" pitchFamily="34" charset="0"/>
              </a:rPr>
              <a:t>passages just covered on God’s return to Israel were in chap. 34</a:t>
            </a:r>
          </a:p>
          <a:p>
            <a:pPr>
              <a:spcAft>
                <a:spcPts val="400"/>
              </a:spcAft>
            </a:pPr>
            <a:r>
              <a:rPr lang="en-US" sz="3200" dirty="0">
                <a:latin typeface="Calibri" panose="020F0502020204030204" pitchFamily="34" charset="0"/>
              </a:rPr>
              <a:t>the chief point of chapter 34 is God’s literal return to literal Israel</a:t>
            </a:r>
          </a:p>
          <a:p>
            <a:pPr>
              <a:spcAft>
                <a:spcPts val="400"/>
              </a:spcAft>
            </a:pPr>
            <a:r>
              <a:rPr lang="en-US" sz="3200" dirty="0">
                <a:latin typeface="Calibri" panose="020F0502020204030204" pitchFamily="34" charset="0"/>
              </a:rPr>
              <a:t>SO this comment spec. addresses error of allegorizing Israel</a:t>
            </a:r>
          </a:p>
          <a:p>
            <a:pPr>
              <a:spcAft>
                <a:spcPts val="1600"/>
              </a:spcAft>
            </a:pPr>
            <a:r>
              <a:rPr lang="en-US" sz="3200" dirty="0">
                <a:latin typeface="Calibri" panose="020F0502020204030204" pitchFamily="34" charset="0"/>
              </a:rPr>
              <a:t>Irenaeus </a:t>
            </a:r>
            <a:r>
              <a:rPr lang="en-US" sz="3200" b="1" dirty="0">
                <a:solidFill>
                  <a:schemeClr val="accent1"/>
                </a:solidFill>
                <a:latin typeface="Calibri" panose="020F0502020204030204" pitchFamily="34" charset="0"/>
              </a:rPr>
              <a:t>already contending</a:t>
            </a:r>
            <a:r>
              <a:rPr lang="en-US" sz="3200" dirty="0">
                <a:latin typeface="Calibri" panose="020F0502020204030204" pitchFamily="34" charset="0"/>
              </a:rPr>
              <a:t> with allegorizing methodology</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374916"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5.35.1</a:t>
            </a:r>
          </a:p>
        </p:txBody>
      </p:sp>
    </p:spTree>
    <p:extLst>
      <p:ext uri="{BB962C8B-B14F-4D97-AF65-F5344CB8AC3E}">
        <p14:creationId xmlns:p14="http://schemas.microsoft.com/office/powerpoint/2010/main" val="3036364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2" y="309229"/>
            <a:ext cx="11408734" cy="680484"/>
          </a:xfrm>
        </p:spPr>
        <p:txBody>
          <a:bodyPr>
            <a:noAutofit/>
          </a:bodyPr>
          <a:lstStyle/>
          <a:p>
            <a:pPr algn="ctr">
              <a:lnSpc>
                <a:spcPts val="5200"/>
              </a:lnSpc>
            </a:pPr>
            <a:r>
              <a:rPr lang="en-US" sz="4000" dirty="0"/>
              <a:t>TEMPLE OBSERVANT JEWS IN THE </a:t>
            </a:r>
            <a:r>
              <a:rPr lang="en-US" sz="4000" dirty="0" err="1"/>
              <a:t>TRIBULAtION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3650" y="1148987"/>
            <a:ext cx="11004697" cy="4630008"/>
          </a:xfrm>
        </p:spPr>
        <p:txBody>
          <a:bodyPr>
            <a:noAutofit/>
          </a:bodyPr>
          <a:lstStyle/>
          <a:p>
            <a:pPr marL="0" indent="0">
              <a:spcAft>
                <a:spcPts val="1600"/>
              </a:spcAft>
              <a:buNone/>
            </a:pPr>
            <a:r>
              <a:rPr lang="en-US" sz="3200" dirty="0">
                <a:effectLst/>
                <a:latin typeface="Calibri" panose="020F0502020204030204" pitchFamily="34" charset="0"/>
              </a:rPr>
              <a:t>«A king of a most fierce countenance shall arise … he shall … put strong men down, the holy people likewise» … then he points out the time that his tyranny shall last, when </a:t>
            </a:r>
            <a:r>
              <a:rPr lang="en-US" sz="3200" b="1" dirty="0">
                <a:solidFill>
                  <a:schemeClr val="accent1"/>
                </a:solidFill>
                <a:effectLst/>
                <a:latin typeface="Calibri" panose="020F0502020204030204" pitchFamily="34" charset="0"/>
              </a:rPr>
              <a:t>the SAINTS shall be put to flight, THEY WHO offer a PURE SACRIFICE unto God</a:t>
            </a:r>
            <a:r>
              <a:rPr lang="en-US" sz="3200" dirty="0">
                <a:effectLst/>
                <a:latin typeface="Calibri" panose="020F0502020204030204" pitchFamily="34" charset="0"/>
              </a:rPr>
              <a:t>: «And in the midst of the week,» he says, </a:t>
            </a:r>
            <a:r>
              <a:rPr lang="en-US" sz="3200" b="1" dirty="0">
                <a:solidFill>
                  <a:schemeClr val="accent1"/>
                </a:solidFill>
                <a:effectLst/>
                <a:latin typeface="Calibri" panose="020F0502020204030204" pitchFamily="34" charset="0"/>
              </a:rPr>
              <a:t>«the SACRIFICE and the libation</a:t>
            </a:r>
            <a:r>
              <a:rPr lang="en-US" sz="3200" dirty="0">
                <a:effectLst/>
                <a:latin typeface="Calibri" panose="020F0502020204030204" pitchFamily="34" charset="0"/>
              </a:rPr>
              <a:t> shall be taken away, and the ABOMINATION OF DESOLATION [shall be brought] into the TEMPLE: even unto the consummation of the time shall the desolation be complete.» Now three years and six months constitute the half-week.</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5.25.4</a:t>
            </a:r>
          </a:p>
        </p:txBody>
      </p:sp>
    </p:spTree>
    <p:extLst>
      <p:ext uri="{BB962C8B-B14F-4D97-AF65-F5344CB8AC3E}">
        <p14:creationId xmlns:p14="http://schemas.microsoft.com/office/powerpoint/2010/main" val="176335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383657"/>
            <a:ext cx="11408734" cy="680484"/>
          </a:xfrm>
        </p:spPr>
        <p:txBody>
          <a:bodyPr>
            <a:noAutofit/>
          </a:bodyPr>
          <a:lstStyle/>
          <a:p>
            <a:pPr algn="ctr">
              <a:lnSpc>
                <a:spcPts val="52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TEMPLE OBSERVANT JEWS IN THE </a:t>
            </a:r>
            <a:r>
              <a:rPr kumimoji="0" lang="en-US" sz="4000" b="0" i="0" u="none" strike="noStrike" kern="1200" cap="all" spc="0" normalizeH="0" baseline="0" noProof="0" dirty="0" err="1">
                <a:ln w="3175" cmpd="sng">
                  <a:noFill/>
                </a:ln>
                <a:solidFill>
                  <a:prstClr val="white"/>
                </a:solidFill>
                <a:effectLst/>
                <a:uLnTx/>
                <a:uFillTx/>
                <a:latin typeface="Corbel"/>
                <a:ea typeface="+mj-ea"/>
                <a:cs typeface="+mj-cs"/>
              </a:rPr>
              <a:t>TRIBULAtION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308344" y="1244587"/>
            <a:ext cx="11695814" cy="4644979"/>
          </a:xfrm>
        </p:spPr>
        <p:txBody>
          <a:bodyPr>
            <a:noAutofit/>
          </a:bodyPr>
          <a:lstStyle/>
          <a:p>
            <a:pPr marL="0" indent="0">
              <a:spcAft>
                <a:spcPts val="1200"/>
              </a:spcAft>
              <a:buNone/>
            </a:pPr>
            <a:r>
              <a:rPr lang="en-US" sz="3200" b="1" dirty="0">
                <a:solidFill>
                  <a:schemeClr val="accent1"/>
                </a:solidFill>
                <a:effectLst/>
                <a:latin typeface="Calibri" panose="020F0502020204030204" pitchFamily="34" charset="0"/>
              </a:rPr>
              <a:t>“the SAINTS shall be put to flight, THEY WHO offer a </a:t>
            </a:r>
            <a:r>
              <a:rPr lang="en-US" sz="3200" b="1" dirty="0">
                <a:solidFill>
                  <a:schemeClr val="accent1"/>
                </a:solidFill>
                <a:latin typeface="Calibri" panose="020F0502020204030204" pitchFamily="34" charset="0"/>
              </a:rPr>
              <a:t>PURE SACRIFICE</a:t>
            </a:r>
            <a:r>
              <a:rPr lang="en-US" sz="3200" b="1" dirty="0">
                <a:solidFill>
                  <a:schemeClr val="accent1"/>
                </a:solidFill>
                <a:effectLst/>
                <a:latin typeface="Calibri" panose="020F0502020204030204" pitchFamily="34" charset="0"/>
              </a:rPr>
              <a:t> unto God</a:t>
            </a:r>
            <a:r>
              <a:rPr lang="en-US" sz="3200" dirty="0">
                <a:effectLst/>
                <a:latin typeface="Calibri" panose="020F0502020204030204" pitchFamily="34" charset="0"/>
              </a:rPr>
              <a:t>: «And in the midst of the week,» he says, «the SACRIFICE and libation shall be taken away, and the ABOMINATION OF DESOLATION [shall be brought] into the TEMPLE».”</a:t>
            </a:r>
          </a:p>
          <a:p>
            <a:pPr>
              <a:spcBef>
                <a:spcPts val="1800"/>
              </a:spcBef>
              <a:spcAft>
                <a:spcPts val="400"/>
              </a:spcAft>
            </a:pPr>
            <a:r>
              <a:rPr lang="en-US" sz="3200" b="1" i="1" dirty="0">
                <a:solidFill>
                  <a:schemeClr val="accent1"/>
                </a:solidFill>
                <a:latin typeface="Calibri" panose="020F0502020204030204" pitchFamily="34" charset="0"/>
              </a:rPr>
              <a:t>saints</a:t>
            </a:r>
            <a:r>
              <a:rPr lang="en-US" sz="3200" dirty="0">
                <a:latin typeface="Calibri" panose="020F0502020204030204" pitchFamily="34" charset="0"/>
              </a:rPr>
              <a:t> qualified by “they who offer a pure sacrifice to God”</a:t>
            </a:r>
          </a:p>
          <a:p>
            <a:pPr>
              <a:spcAft>
                <a:spcPts val="400"/>
              </a:spcAft>
            </a:pPr>
            <a:r>
              <a:rPr lang="en-US" sz="3200" b="1" i="1" dirty="0">
                <a:solidFill>
                  <a:schemeClr val="accent1"/>
                </a:solidFill>
                <a:latin typeface="Calibri" panose="020F0502020204030204" pitchFamily="34" charset="0"/>
              </a:rPr>
              <a:t>sacrifice</a:t>
            </a:r>
            <a:r>
              <a:rPr lang="en-US" sz="3200" dirty="0">
                <a:latin typeface="Calibri" panose="020F0502020204030204" pitchFamily="34" charset="0"/>
              </a:rPr>
              <a:t> clarified as the sacrifice in the literal temple</a:t>
            </a:r>
          </a:p>
          <a:p>
            <a:pPr>
              <a:spcAft>
                <a:spcPts val="400"/>
              </a:spcAft>
            </a:pPr>
            <a:r>
              <a:rPr lang="en-US" sz="3200" b="1" i="1" dirty="0">
                <a:solidFill>
                  <a:schemeClr val="accent1"/>
                </a:solidFill>
                <a:latin typeface="Calibri" panose="020F0502020204030204" pitchFamily="34" charset="0"/>
              </a:rPr>
              <a:t>temple</a:t>
            </a:r>
            <a:r>
              <a:rPr lang="en-US" sz="3200" dirty="0">
                <a:latin typeface="Calibri" panose="020F0502020204030204" pitchFamily="34" charset="0"/>
              </a:rPr>
              <a:t> clarified as literal by removal of the sacrifice and placement of the abomination of desolation in the middle of the week</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5.24.4</a:t>
            </a:r>
          </a:p>
        </p:txBody>
      </p:sp>
    </p:spTree>
    <p:extLst>
      <p:ext uri="{BB962C8B-B14F-4D97-AF65-F5344CB8AC3E}">
        <p14:creationId xmlns:p14="http://schemas.microsoft.com/office/powerpoint/2010/main" val="1214405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6169542" y="6082859"/>
            <a:ext cx="4548078"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2" y="187116"/>
            <a:ext cx="11408734" cy="680484"/>
          </a:xfrm>
        </p:spPr>
        <p:txBody>
          <a:bodyPr>
            <a:noAutofit/>
          </a:bodyPr>
          <a:lstStyle/>
          <a:p>
            <a:pPr algn="ctr">
              <a:lnSpc>
                <a:spcPts val="5200"/>
              </a:lnSpc>
            </a:pPr>
            <a:r>
              <a:rPr lang="en-US" sz="4000" dirty="0"/>
              <a:t>TWO CLASSES OF SAINTS IN MILLENNIUM</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38717" y="1029234"/>
            <a:ext cx="11261649" cy="4900959"/>
          </a:xfrm>
        </p:spPr>
        <p:txBody>
          <a:bodyPr>
            <a:noAutofit/>
          </a:bodyPr>
          <a:lstStyle/>
          <a:p>
            <a:pPr marL="0" indent="0">
              <a:spcAft>
                <a:spcPts val="2000"/>
              </a:spcAft>
              <a:buNone/>
            </a:pPr>
            <a:r>
              <a:rPr lang="en-US" sz="3200" b="1" dirty="0">
                <a:solidFill>
                  <a:schemeClr val="accent1"/>
                </a:solidFill>
                <a:effectLst/>
                <a:latin typeface="Calibri" panose="020F0502020204030204" pitchFamily="34" charset="0"/>
              </a:rPr>
              <a:t>“</a:t>
            </a:r>
            <a:r>
              <a:rPr lang="en-US" sz="3200" b="1" dirty="0">
                <a:solidFill>
                  <a:schemeClr val="accent1"/>
                </a:solidFill>
                <a:latin typeface="Calibri" panose="020F0502020204030204" pitchFamily="34" charset="0"/>
              </a:rPr>
              <a:t>and [with respect to] </a:t>
            </a:r>
            <a:r>
              <a:rPr lang="en-US" sz="3200" b="1" dirty="0">
                <a:solidFill>
                  <a:schemeClr val="accent1"/>
                </a:solidFill>
                <a:effectLst/>
                <a:latin typeface="Calibri" panose="020F0502020204030204" pitchFamily="34" charset="0"/>
              </a:rPr>
              <a:t>those whom the Lord shall find IN THE FLESH</a:t>
            </a:r>
            <a:r>
              <a:rPr lang="en-US" sz="3200" dirty="0">
                <a:effectLst/>
                <a:latin typeface="Calibri" panose="020F0502020204030204" pitchFamily="34" charset="0"/>
              </a:rPr>
              <a:t>, awaiting Him from heaven, who have suffered tribulation and escaped the hands of the wicked one. For it is in reference to them that the prophet says: «And the remnant shall multiply upon the earth.»  And as many believers as God has prepared for this purpose, for </a:t>
            </a:r>
            <a:r>
              <a:rPr lang="en-US" sz="3200" b="1" dirty="0">
                <a:solidFill>
                  <a:schemeClr val="accent1"/>
                </a:solidFill>
                <a:effectLst/>
                <a:latin typeface="Calibri" panose="020F0502020204030204" pitchFamily="34" charset="0"/>
              </a:rPr>
              <a:t>a remnant multiplying upon earth, shall also be UNDER the rule of the saints</a:t>
            </a:r>
            <a:r>
              <a:rPr lang="en-US" sz="3200" dirty="0">
                <a:effectLst/>
                <a:latin typeface="Calibri" panose="020F0502020204030204" pitchFamily="34" charset="0"/>
              </a:rPr>
              <a:t> to serve this Jerusalem.”</a:t>
            </a:r>
          </a:p>
          <a:p>
            <a:pPr>
              <a:spcAft>
                <a:spcPts val="400"/>
              </a:spcAft>
            </a:pPr>
            <a:r>
              <a:rPr lang="en-US" sz="3200" dirty="0">
                <a:latin typeface="Calibri" panose="020F0502020204030204" pitchFamily="34" charset="0"/>
              </a:rPr>
              <a:t>first = trib saints in the flesh, a remnant who multiply on earth</a:t>
            </a:r>
          </a:p>
          <a:p>
            <a:pPr>
              <a:spcAft>
                <a:spcPts val="1600"/>
              </a:spcAft>
            </a:pPr>
            <a:r>
              <a:rPr lang="en-US" sz="3200" dirty="0">
                <a:effectLst/>
                <a:latin typeface="Calibri" panose="020F0502020204030204" pitchFamily="34" charset="0"/>
              </a:rPr>
              <a:t>second = resurrection saints who reign on earth</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6262577" y="6059488"/>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5.35.1</a:t>
            </a:r>
          </a:p>
        </p:txBody>
      </p:sp>
    </p:spTree>
    <p:extLst>
      <p:ext uri="{BB962C8B-B14F-4D97-AF65-F5344CB8AC3E}">
        <p14:creationId xmlns:p14="http://schemas.microsoft.com/office/powerpoint/2010/main" val="86087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47039" y="577703"/>
            <a:ext cx="8291944" cy="1260000"/>
          </a:xfrm>
        </p:spPr>
        <p:txBody>
          <a:bodyPr>
            <a:noAutofit/>
          </a:bodyPr>
          <a:lstStyle/>
          <a:p>
            <a:pPr algn="ctr">
              <a:lnSpc>
                <a:spcPts val="5200"/>
              </a:lnSpc>
            </a:pPr>
            <a:r>
              <a:rPr lang="en-US" sz="4000" dirty="0"/>
              <a:t>GROWTH OF EVIDENCE FOR</a:t>
            </a:r>
            <a:br>
              <a:rPr lang="en-US" sz="4000" dirty="0"/>
            </a:br>
            <a:r>
              <a:rPr lang="en-US" sz="4000" dirty="0"/>
              <a:t>PRETRIB TESTIMONY in fathers</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123784" y="372586"/>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832970" y="2674048"/>
            <a:ext cx="10526059" cy="3125643"/>
          </a:xfrm>
        </p:spPr>
        <p:txBody>
          <a:bodyPr>
            <a:noAutofit/>
          </a:bodyPr>
          <a:lstStyle/>
          <a:p>
            <a:pPr>
              <a:spcAft>
                <a:spcPts val="1600"/>
              </a:spcAft>
            </a:pPr>
            <a:r>
              <a:rPr lang="en-US" sz="3200" dirty="0"/>
              <a:t>EARLY DAYS — pretrib argument based on imminence</a:t>
            </a:r>
            <a:endParaRPr lang="en-US" sz="3200" dirty="0">
              <a:latin typeface="Calibri" panose="020F0502020204030204" pitchFamily="34" charset="0"/>
              <a:cs typeface="Calibri" panose="020F0502020204030204" pitchFamily="34" charset="0"/>
            </a:endParaRPr>
          </a:p>
          <a:p>
            <a:pPr>
              <a:spcAft>
                <a:spcPts val="1600"/>
              </a:spcAft>
            </a:pPr>
            <a:r>
              <a:rPr lang="en-US" sz="3200" dirty="0"/>
              <a:t>RECENT  YEARS — many clear pretrib passages uncovered</a:t>
            </a:r>
          </a:p>
          <a:p>
            <a:pPr>
              <a:spcAft>
                <a:spcPts val="3000"/>
              </a:spcAft>
            </a:pPr>
            <a:r>
              <a:rPr lang="en-US" sz="3200" dirty="0"/>
              <a:t>NOW — finding evidence of systematic dispensationalism</a:t>
            </a:r>
          </a:p>
          <a:p>
            <a:pPr>
              <a:spcAft>
                <a:spcPts val="1600"/>
              </a:spcAft>
            </a:pPr>
            <a:r>
              <a:rPr lang="en-US" sz="3200" dirty="0"/>
              <a:t>UPSHOT </a:t>
            </a:r>
            <a:r>
              <a:rPr kumimoji="0" lang="en-US" sz="3200" b="0" i="0" u="none" strike="noStrike" kern="1200" cap="none" spc="0" normalizeH="0" baseline="0" noProof="0" dirty="0">
                <a:ln>
                  <a:noFill/>
                </a:ln>
                <a:solidFill>
                  <a:prstClr val="white"/>
                </a:solidFill>
                <a:effectLst/>
                <a:uLnTx/>
                <a:uFillTx/>
                <a:latin typeface="Corbel"/>
                <a:ea typeface="+mn-ea"/>
                <a:cs typeface="+mn-cs"/>
              </a:rPr>
              <a:t>— strengthened case for pretrib in early church</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3022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6" y="6084146"/>
            <a:ext cx="4576430"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189079"/>
            <a:ext cx="11408734" cy="680484"/>
          </a:xfrm>
        </p:spPr>
        <p:txBody>
          <a:bodyPr>
            <a:noAutofit/>
          </a:bodyPr>
          <a:lstStyle/>
          <a:p>
            <a:pPr algn="ctr">
              <a:lnSpc>
                <a:spcPts val="5200"/>
              </a:lnSpc>
            </a:pPr>
            <a:r>
              <a:rPr lang="en-US" sz="4000" dirty="0">
                <a:solidFill>
                  <a:prstClr val="white"/>
                </a:solidFill>
                <a:latin typeface="Corbel"/>
              </a:rPr>
              <a:t>#</a:t>
            </a:r>
            <a:r>
              <a:rPr lang="en-US" sz="4000" dirty="0">
                <a:solidFill>
                  <a:prstClr val="white"/>
                </a:solidFill>
                <a:latin typeface="Calibri" panose="020F0502020204030204" pitchFamily="34" charset="0"/>
                <a:cs typeface="Calibri" panose="020F0502020204030204" pitchFamily="34" charset="0"/>
              </a:rPr>
              <a:t>1</a:t>
            </a:r>
            <a:r>
              <a:rPr lang="en-US" sz="4000" dirty="0">
                <a:solidFill>
                  <a:prstClr val="white"/>
                </a:solidFill>
                <a:latin typeface="Corbel"/>
              </a:rPr>
              <a:t> PRETRIB RAPTURE PASSAGE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244549" y="980081"/>
            <a:ext cx="11855303" cy="4968888"/>
          </a:xfrm>
        </p:spPr>
        <p:txBody>
          <a:bodyPr>
            <a:noAutofit/>
          </a:bodyPr>
          <a:lstStyle/>
          <a:p>
            <a:pPr marL="0" indent="0">
              <a:spcAft>
                <a:spcPts val="600"/>
              </a:spcAft>
              <a:buNone/>
            </a:pPr>
            <a:r>
              <a:rPr lang="en-US" sz="3200" dirty="0">
                <a:effectLst/>
                <a:latin typeface="Calibri" panose="020F0502020204030204" pitchFamily="34" charset="0"/>
              </a:rPr>
              <a:t> “And therefore, in the end </a:t>
            </a:r>
            <a:r>
              <a:rPr lang="en-US" sz="3200" b="1" dirty="0">
                <a:solidFill>
                  <a:schemeClr val="accent1"/>
                </a:solidFill>
                <a:effectLst/>
                <a:latin typeface="Calibri" panose="020F0502020204030204" pitchFamily="34" charset="0"/>
              </a:rPr>
              <a:t>WHEN the Church is suddenly caught</a:t>
            </a:r>
            <a:r>
              <a:rPr lang="en-US" sz="3200" dirty="0">
                <a:effectLst/>
                <a:latin typeface="Calibri" panose="020F0502020204030204" pitchFamily="34" charset="0"/>
              </a:rPr>
              <a:t> </a:t>
            </a:r>
            <a:r>
              <a:rPr lang="en-US" sz="3200" b="1" dirty="0">
                <a:solidFill>
                  <a:schemeClr val="accent1"/>
                </a:solidFill>
                <a:effectLst/>
                <a:latin typeface="Calibri" panose="020F0502020204030204" pitchFamily="34" charset="0"/>
              </a:rPr>
              <a:t>up</a:t>
            </a:r>
            <a:r>
              <a:rPr lang="en-US" sz="3200" dirty="0">
                <a:effectLst/>
                <a:latin typeface="Calibri" panose="020F0502020204030204" pitchFamily="34" charset="0"/>
              </a:rPr>
              <a:t> from this, it is said, «</a:t>
            </a:r>
            <a:r>
              <a:rPr lang="en-US" sz="3200" b="1" dirty="0">
                <a:solidFill>
                  <a:schemeClr val="accent1"/>
                </a:solidFill>
                <a:effectLst/>
                <a:latin typeface="Calibri" panose="020F0502020204030204" pitchFamily="34" charset="0"/>
              </a:rPr>
              <a:t>THERE SHALL BE</a:t>
            </a:r>
            <a:r>
              <a:rPr lang="en-US" sz="3200" dirty="0">
                <a:effectLst/>
                <a:latin typeface="Calibri" panose="020F0502020204030204" pitchFamily="34" charset="0"/>
              </a:rPr>
              <a:t> </a:t>
            </a:r>
            <a:r>
              <a:rPr lang="en-US" sz="3200" b="1" dirty="0">
                <a:solidFill>
                  <a:schemeClr val="accent1"/>
                </a:solidFill>
                <a:effectLst/>
                <a:latin typeface="Calibri" panose="020F0502020204030204" pitchFamily="34" charset="0"/>
              </a:rPr>
              <a:t>tribulation</a:t>
            </a:r>
            <a:r>
              <a:rPr lang="en-US" sz="3200" dirty="0">
                <a:effectLst/>
                <a:latin typeface="Calibri" panose="020F0502020204030204" pitchFamily="34" charset="0"/>
              </a:rPr>
              <a:t> such as has not been since the beginning, neither shall be.» For this is the last contest of the righteous, in which, when they overcome, they are crowned with incorruption.”</a:t>
            </a:r>
          </a:p>
          <a:p>
            <a:pPr>
              <a:spcBef>
                <a:spcPts val="1800"/>
              </a:spcBef>
              <a:spcAft>
                <a:spcPts val="400"/>
              </a:spcAft>
            </a:pPr>
            <a:r>
              <a:rPr lang="en-US" sz="3200" b="1" i="1" dirty="0">
                <a:solidFill>
                  <a:schemeClr val="accent1"/>
                </a:solidFill>
                <a:latin typeface="Calibri" panose="020F0502020204030204" pitchFamily="34" charset="0"/>
              </a:rPr>
              <a:t>“when the church is suddenly caught up”</a:t>
            </a:r>
            <a:r>
              <a:rPr lang="en-US" sz="3200" i="1" dirty="0">
                <a:latin typeface="Calibri" panose="020F0502020204030204" pitchFamily="34" charset="0"/>
              </a:rPr>
              <a:t> </a:t>
            </a:r>
            <a:r>
              <a:rPr lang="en-US" sz="3200" dirty="0">
                <a:latin typeface="Calibri" panose="020F0502020204030204" pitchFamily="34" charset="0"/>
              </a:rPr>
              <a:t>= circumstantial clause</a:t>
            </a:r>
            <a:r>
              <a:rPr lang="en-US" sz="3200" b="1" dirty="0">
                <a:latin typeface="Calibri" panose="020F0502020204030204" pitchFamily="34" charset="0"/>
              </a:rPr>
              <a:t> </a:t>
            </a:r>
            <a:endParaRPr lang="en-US" sz="3200" dirty="0">
              <a:latin typeface="Calibri" panose="020F0502020204030204" pitchFamily="34" charset="0"/>
            </a:endParaRPr>
          </a:p>
          <a:p>
            <a:pPr>
              <a:spcAft>
                <a:spcPts val="400"/>
              </a:spcAft>
            </a:pPr>
            <a:r>
              <a:rPr lang="en-US" sz="3200" b="1" dirty="0">
                <a:solidFill>
                  <a:schemeClr val="accent1"/>
                </a:solidFill>
                <a:latin typeface="Calibri" panose="020F0502020204030204" pitchFamily="34" charset="0"/>
              </a:rPr>
              <a:t>“</a:t>
            </a:r>
            <a:r>
              <a:rPr lang="en-US" sz="3200" b="1" i="1" dirty="0">
                <a:solidFill>
                  <a:schemeClr val="accent1"/>
                </a:solidFill>
                <a:latin typeface="Calibri" panose="020F0502020204030204" pitchFamily="34" charset="0"/>
              </a:rPr>
              <a:t>there shall be tribulation</a:t>
            </a:r>
            <a:r>
              <a:rPr lang="en-US" sz="3200" b="1" dirty="0">
                <a:solidFill>
                  <a:schemeClr val="accent1"/>
                </a:solidFill>
                <a:latin typeface="Calibri" panose="020F0502020204030204" pitchFamily="34" charset="0"/>
              </a:rPr>
              <a:t>”</a:t>
            </a:r>
            <a:r>
              <a:rPr lang="en-US" sz="3200" dirty="0">
                <a:latin typeface="Calibri" panose="020F0502020204030204" pitchFamily="34" charset="0"/>
              </a:rPr>
              <a:t> = main clause, future tense</a:t>
            </a:r>
          </a:p>
          <a:p>
            <a:pPr>
              <a:spcAft>
                <a:spcPts val="400"/>
              </a:spcAft>
            </a:pPr>
            <a:r>
              <a:rPr lang="en-US" sz="3200" dirty="0">
                <a:latin typeface="Calibri" panose="020F0502020204030204" pitchFamily="34" charset="0"/>
              </a:rPr>
              <a:t>the grammar </a:t>
            </a:r>
            <a:r>
              <a:rPr lang="en-US" sz="3200" dirty="0">
                <a:latin typeface="Calibri" panose="020F0502020204030204" pitchFamily="34" charset="0"/>
                <a:cs typeface="Calibri" panose="020F0502020204030204" pitchFamily="34" charset="0"/>
              </a:rPr>
              <a:t>→ rapture precedes tribulation</a:t>
            </a:r>
          </a:p>
          <a:p>
            <a:pPr>
              <a:spcAft>
                <a:spcPts val="400"/>
              </a:spcAft>
            </a:pPr>
            <a:r>
              <a:rPr lang="en-US" sz="3200" dirty="0">
                <a:latin typeface="Calibri" panose="020F0502020204030204" pitchFamily="34" charset="0"/>
                <a:cs typeface="Calibri" panose="020F0502020204030204" pitchFamily="34" charset="0"/>
              </a:rPr>
              <a:t>not last contest of saints this age, last contest of saints period</a:t>
            </a:r>
            <a:endParaRPr lang="en-US" sz="320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04730" y="6053118"/>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5.29.1</a:t>
            </a:r>
          </a:p>
        </p:txBody>
      </p:sp>
    </p:spTree>
    <p:extLst>
      <p:ext uri="{BB962C8B-B14F-4D97-AF65-F5344CB8AC3E}">
        <p14:creationId xmlns:p14="http://schemas.microsoft.com/office/powerpoint/2010/main" val="406832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110000"/>
            <a:ext cx="431061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266699"/>
            <a:ext cx="11408734" cy="680484"/>
          </a:xfrm>
        </p:spPr>
        <p:txBody>
          <a:bodyPr>
            <a:noAutofit/>
          </a:bodyPr>
          <a:lstStyle/>
          <a:p>
            <a:pPr algn="ctr">
              <a:lnSpc>
                <a:spcPts val="5200"/>
              </a:lnSpc>
            </a:pPr>
            <a:r>
              <a:rPr lang="en-US" sz="4000" dirty="0">
                <a:solidFill>
                  <a:prstClr val="white"/>
                </a:solidFill>
                <a:latin typeface="Corbel"/>
              </a:rPr>
              <a:t>#</a:t>
            </a:r>
            <a:r>
              <a:rPr lang="en-US" sz="4000" dirty="0">
                <a:solidFill>
                  <a:prstClr val="white"/>
                </a:solidFill>
                <a:latin typeface="Calibri" panose="020F0502020204030204" pitchFamily="34" charset="0"/>
                <a:cs typeface="Calibri" panose="020F0502020204030204" pitchFamily="34" charset="0"/>
              </a:rPr>
              <a:t>2</a:t>
            </a:r>
            <a:r>
              <a:rPr lang="en-US" sz="4000" dirty="0">
                <a:solidFill>
                  <a:prstClr val="white"/>
                </a:solidFill>
                <a:latin typeface="Corbel"/>
              </a:rPr>
              <a:t> PRETRIB RAPTURE PASSAGE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244549" y="1045373"/>
            <a:ext cx="11855303" cy="4968888"/>
          </a:xfrm>
        </p:spPr>
        <p:txBody>
          <a:bodyPr>
            <a:noAutofit/>
          </a:bodyPr>
          <a:lstStyle/>
          <a:p>
            <a:pPr marL="0" indent="0">
              <a:spcAft>
                <a:spcPts val="1200"/>
              </a:spcAft>
              <a:buNone/>
            </a:pPr>
            <a:r>
              <a:rPr lang="en-US" sz="3200" dirty="0">
                <a:effectLst/>
                <a:latin typeface="Calibri" panose="020F0502020204030204" pitchFamily="34" charset="0"/>
              </a:rPr>
              <a:t> “For Enoch … was translated … thus pointing out by anticipation the </a:t>
            </a:r>
            <a:r>
              <a:rPr lang="en-US" sz="3200" b="1" dirty="0">
                <a:solidFill>
                  <a:schemeClr val="accent1"/>
                </a:solidFill>
                <a:effectLst/>
                <a:latin typeface="Calibri" panose="020F0502020204030204" pitchFamily="34" charset="0"/>
              </a:rPr>
              <a:t>TRANSLATION</a:t>
            </a:r>
            <a:r>
              <a:rPr lang="en-US" sz="3200" dirty="0">
                <a:effectLst/>
                <a:latin typeface="Calibri" panose="020F0502020204030204" pitchFamily="34" charset="0"/>
              </a:rPr>
              <a:t> of the righteous … Wherefore also the elders who were disciples of the apostles tell us that those who are translated are </a:t>
            </a:r>
            <a:r>
              <a:rPr lang="en-US" sz="3200" b="1" dirty="0">
                <a:solidFill>
                  <a:schemeClr val="accent1"/>
                </a:solidFill>
                <a:effectLst/>
                <a:latin typeface="Calibri" panose="020F0502020204030204" pitchFamily="34" charset="0"/>
              </a:rPr>
              <a:t>TRANSLATED to that place [heaven]</a:t>
            </a:r>
            <a:r>
              <a:rPr lang="en-US" sz="3200" dirty="0">
                <a:effectLst/>
                <a:latin typeface="Calibri" panose="020F0502020204030204" pitchFamily="34" charset="0"/>
              </a:rPr>
              <a:t>… (where Paul the apostle, when he was caught up, heard words which are unspeakable) … and that those who have been </a:t>
            </a:r>
            <a:r>
              <a:rPr lang="en-US" sz="3200" b="1" dirty="0">
                <a:solidFill>
                  <a:schemeClr val="accent1"/>
                </a:solidFill>
                <a:effectLst/>
                <a:latin typeface="Calibri" panose="020F0502020204030204" pitchFamily="34" charset="0"/>
              </a:rPr>
              <a:t>TRANSLATED shall</a:t>
            </a:r>
            <a:r>
              <a:rPr lang="en-US" sz="3200" dirty="0">
                <a:effectLst/>
                <a:latin typeface="Calibri" panose="020F0502020204030204" pitchFamily="34" charset="0"/>
              </a:rPr>
              <a:t> </a:t>
            </a:r>
            <a:r>
              <a:rPr lang="en-US" sz="3200" b="1" dirty="0">
                <a:solidFill>
                  <a:schemeClr val="accent1"/>
                </a:solidFill>
                <a:effectLst/>
                <a:latin typeface="Calibri" panose="020F0502020204030204" pitchFamily="34" charset="0"/>
              </a:rPr>
              <a:t>remain there until the consummation [the end]</a:t>
            </a:r>
            <a:r>
              <a:rPr lang="en-US" sz="3200" dirty="0">
                <a:effectLst/>
                <a:latin typeface="Calibri" panose="020F0502020204030204" pitchFamily="34" charset="0"/>
              </a:rPr>
              <a:t>, as a </a:t>
            </a:r>
            <a:r>
              <a:rPr lang="en-US" sz="3200" b="1" dirty="0">
                <a:solidFill>
                  <a:schemeClr val="accent1"/>
                </a:solidFill>
                <a:effectLst/>
                <a:latin typeface="Calibri" panose="020F0502020204030204" pitchFamily="34" charset="0"/>
              </a:rPr>
              <a:t>prelude to </a:t>
            </a:r>
            <a:r>
              <a:rPr lang="en-US" sz="3200" b="1" dirty="0" err="1">
                <a:solidFill>
                  <a:schemeClr val="accent1"/>
                </a:solidFill>
                <a:effectLst/>
                <a:latin typeface="Calibri" panose="020F0502020204030204" pitchFamily="34" charset="0"/>
              </a:rPr>
              <a:t>incorruptability</a:t>
            </a:r>
            <a:r>
              <a:rPr lang="en-US" sz="3200" dirty="0">
                <a:effectLst/>
                <a:latin typeface="Calibri" panose="020F0502020204030204" pitchFamily="34" charset="0"/>
              </a:rPr>
              <a:t>.”</a:t>
            </a:r>
          </a:p>
          <a:p>
            <a:pPr>
              <a:spcBef>
                <a:spcPts val="1800"/>
              </a:spcBef>
              <a:spcAft>
                <a:spcPts val="400"/>
              </a:spcAft>
            </a:pPr>
            <a:r>
              <a:rPr lang="en-US" sz="3200" dirty="0">
                <a:latin typeface="Calibri" panose="020F0502020204030204" pitchFamily="34" charset="0"/>
              </a:rPr>
              <a:t>those rapture translated go to heaven and stay there until the end</a:t>
            </a:r>
          </a:p>
          <a:p>
            <a:pPr>
              <a:spcAft>
                <a:spcPts val="400"/>
              </a:spcAft>
            </a:pPr>
            <a:r>
              <a:rPr lang="en-US" sz="3200" dirty="0">
                <a:latin typeface="Calibri" panose="020F0502020204030204" pitchFamily="34" charset="0"/>
              </a:rPr>
              <a:t>the rapture translation is a prelude to incorruptibility at 2</a:t>
            </a:r>
            <a:r>
              <a:rPr lang="en-US" sz="3200" baseline="30000" dirty="0">
                <a:latin typeface="Calibri" panose="020F0502020204030204" pitchFamily="34" charset="0"/>
              </a:rPr>
              <a:t>nd</a:t>
            </a:r>
            <a:r>
              <a:rPr lang="en-US" sz="3200" dirty="0">
                <a:latin typeface="Calibri" panose="020F0502020204030204" pitchFamily="34" charset="0"/>
              </a:rPr>
              <a:t> coming</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15364" y="6110000"/>
            <a:ext cx="404149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5.5.1</a:t>
            </a:r>
          </a:p>
        </p:txBody>
      </p:sp>
    </p:spTree>
    <p:extLst>
      <p:ext uri="{BB962C8B-B14F-4D97-AF65-F5344CB8AC3E}">
        <p14:creationId xmlns:p14="http://schemas.microsoft.com/office/powerpoint/2010/main" val="3442528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5998886"/>
            <a:ext cx="4576430"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414072"/>
            <a:ext cx="11408734" cy="680484"/>
          </a:xfrm>
        </p:spPr>
        <p:txBody>
          <a:bodyPr>
            <a:noAutofit/>
          </a:bodyPr>
          <a:lstStyle/>
          <a:p>
            <a:pPr algn="ctr">
              <a:lnSpc>
                <a:spcPts val="5200"/>
              </a:lnSpc>
            </a:pPr>
            <a:r>
              <a:rPr lang="en-US" sz="4000" dirty="0">
                <a:solidFill>
                  <a:prstClr val="white"/>
                </a:solidFill>
                <a:latin typeface="Corbel"/>
              </a:rPr>
              <a:t>#</a:t>
            </a:r>
            <a:r>
              <a:rPr lang="en-US" sz="4000" dirty="0">
                <a:solidFill>
                  <a:prstClr val="white"/>
                </a:solidFill>
                <a:latin typeface="Calibri" panose="020F0502020204030204" pitchFamily="34" charset="0"/>
                <a:cs typeface="Calibri" panose="020F0502020204030204" pitchFamily="34" charset="0"/>
              </a:rPr>
              <a:t>3</a:t>
            </a:r>
            <a:r>
              <a:rPr lang="en-US" sz="4000" dirty="0">
                <a:solidFill>
                  <a:prstClr val="white"/>
                </a:solidFill>
                <a:latin typeface="Corbel"/>
              </a:rPr>
              <a:t> PRETRIB RAPTURE PASSAGE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465175" y="1195030"/>
            <a:ext cx="11261650" cy="4663509"/>
          </a:xfrm>
        </p:spPr>
        <p:txBody>
          <a:bodyPr>
            <a:noAutofit/>
          </a:bodyPr>
          <a:lstStyle/>
          <a:p>
            <a:pPr marL="0" indent="0">
              <a:spcAft>
                <a:spcPts val="1200"/>
              </a:spcAft>
              <a:buNone/>
            </a:pPr>
            <a:r>
              <a:rPr lang="en-US" sz="3200" dirty="0">
                <a:effectLst/>
                <a:latin typeface="Calibri" panose="020F0502020204030204" pitchFamily="34" charset="0"/>
              </a:rPr>
              <a:t> “But it is necessary to say on these things, that it behooves the righteous to be </a:t>
            </a:r>
            <a:r>
              <a:rPr lang="en-US" sz="3200" b="1" dirty="0">
                <a:solidFill>
                  <a:schemeClr val="accent1"/>
                </a:solidFill>
                <a:effectLst/>
                <a:latin typeface="Calibri" panose="020F0502020204030204" pitchFamily="34" charset="0"/>
              </a:rPr>
              <a:t>the FIRST in this condition which is being renewed</a:t>
            </a:r>
            <a:r>
              <a:rPr lang="en-US" sz="3200" dirty="0">
                <a:effectLst/>
                <a:latin typeface="Calibri" panose="020F0502020204030204" pitchFamily="34" charset="0"/>
              </a:rPr>
              <a:t>, rising up to the appearance (visible observation) of God to receive the promise of inheritance which God promised to the fathers … </a:t>
            </a:r>
            <a:r>
              <a:rPr lang="en-US" sz="3200" b="1" dirty="0">
                <a:solidFill>
                  <a:schemeClr val="accent1"/>
                </a:solidFill>
                <a:effectLst/>
                <a:latin typeface="Calibri" panose="020F0502020204030204" pitchFamily="34" charset="0"/>
              </a:rPr>
              <a:t>AFTERWARD to be a judge</a:t>
            </a:r>
            <a:r>
              <a:rPr lang="en-US" sz="3200" dirty="0">
                <a:effectLst/>
                <a:latin typeface="Calibri" panose="020F0502020204030204" pitchFamily="34" charset="0"/>
              </a:rPr>
              <a:t>.”</a:t>
            </a:r>
          </a:p>
          <a:p>
            <a:pPr>
              <a:spcBef>
                <a:spcPts val="1800"/>
              </a:spcBef>
              <a:spcAft>
                <a:spcPts val="600"/>
              </a:spcAft>
            </a:pPr>
            <a:r>
              <a:rPr lang="en-US" sz="3200" dirty="0">
                <a:latin typeface="Calibri" panose="020F0502020204030204" pitchFamily="34" charset="0"/>
              </a:rPr>
              <a:t>the church is the </a:t>
            </a:r>
            <a:r>
              <a:rPr lang="en-US" sz="3200" b="1" dirty="0">
                <a:solidFill>
                  <a:schemeClr val="accent1"/>
                </a:solidFill>
                <a:latin typeface="Calibri" panose="020F0502020204030204" pitchFamily="34" charset="0"/>
              </a:rPr>
              <a:t>FIRST</a:t>
            </a:r>
            <a:r>
              <a:rPr lang="en-US" sz="3200" dirty="0">
                <a:latin typeface="Calibri" panose="020F0502020204030204" pitchFamily="34" charset="0"/>
              </a:rPr>
              <a:t> to receive the renewal (implies stages)</a:t>
            </a:r>
          </a:p>
          <a:p>
            <a:pPr>
              <a:spcAft>
                <a:spcPts val="600"/>
              </a:spcAft>
            </a:pPr>
            <a:r>
              <a:rPr lang="en-US" sz="3200" dirty="0">
                <a:latin typeface="Calibri" panose="020F0502020204030204" pitchFamily="34" charset="0"/>
              </a:rPr>
              <a:t>the church </a:t>
            </a:r>
            <a:r>
              <a:rPr lang="en-US" sz="3200" b="1" dirty="0">
                <a:solidFill>
                  <a:schemeClr val="accent1"/>
                </a:solidFill>
                <a:latin typeface="Calibri" panose="020F0502020204030204" pitchFamily="34" charset="0"/>
              </a:rPr>
              <a:t>AFTERWARDS</a:t>
            </a:r>
            <a:r>
              <a:rPr lang="en-US" sz="3200" dirty="0">
                <a:latin typeface="Calibri" panose="020F0502020204030204" pitchFamily="34" charset="0"/>
              </a:rPr>
              <a:t> engages in her work as judge</a:t>
            </a:r>
          </a:p>
          <a:p>
            <a:pPr>
              <a:spcAft>
                <a:spcPts val="0"/>
              </a:spcAft>
            </a:pPr>
            <a:r>
              <a:rPr lang="en-US" sz="3200" b="1" dirty="0">
                <a:solidFill>
                  <a:schemeClr val="accent1"/>
                </a:solidFill>
                <a:latin typeface="Calibri" panose="020F0502020204030204" pitchFamily="34" charset="0"/>
              </a:rPr>
              <a:t>THE ORDER</a:t>
            </a:r>
            <a:r>
              <a:rPr lang="en-US" sz="3200" dirty="0">
                <a:latin typeface="Calibri" panose="020F0502020204030204" pitchFamily="34" charset="0"/>
              </a:rPr>
              <a:t>: renewal, rise (rapture), inheritance, work as judge</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04731" y="6013581"/>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5.32.1</a:t>
            </a:r>
          </a:p>
        </p:txBody>
      </p:sp>
    </p:spTree>
    <p:extLst>
      <p:ext uri="{BB962C8B-B14F-4D97-AF65-F5344CB8AC3E}">
        <p14:creationId xmlns:p14="http://schemas.microsoft.com/office/powerpoint/2010/main" val="168500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5998886"/>
            <a:ext cx="4576430"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266699"/>
            <a:ext cx="11408734" cy="680484"/>
          </a:xfrm>
        </p:spPr>
        <p:txBody>
          <a:bodyPr>
            <a:noAutofit/>
          </a:bodyPr>
          <a:lstStyle/>
          <a:p>
            <a:pPr algn="ctr">
              <a:lnSpc>
                <a:spcPts val="5200"/>
              </a:lnSpc>
            </a:pPr>
            <a:r>
              <a:rPr lang="en-US" sz="4000" dirty="0">
                <a:solidFill>
                  <a:prstClr val="white"/>
                </a:solidFill>
                <a:latin typeface="Corbel"/>
              </a:rPr>
              <a:t>#</a:t>
            </a:r>
            <a:r>
              <a:rPr lang="en-US" sz="4000" dirty="0">
                <a:solidFill>
                  <a:prstClr val="white"/>
                </a:solidFill>
                <a:latin typeface="Calibri" panose="020F0502020204030204" pitchFamily="34" charset="0"/>
                <a:cs typeface="Calibri" panose="020F0502020204030204" pitchFamily="34" charset="0"/>
              </a:rPr>
              <a:t>4</a:t>
            </a:r>
            <a:r>
              <a:rPr lang="en-US" sz="4000" dirty="0">
                <a:solidFill>
                  <a:prstClr val="white"/>
                </a:solidFill>
                <a:latin typeface="Corbel"/>
              </a:rPr>
              <a:t> PRETRIB RAPTURE PASSAGE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391633" y="1145484"/>
            <a:ext cx="11408734" cy="4561715"/>
          </a:xfrm>
        </p:spPr>
        <p:txBody>
          <a:bodyPr>
            <a:noAutofit/>
          </a:bodyPr>
          <a:lstStyle/>
          <a:p>
            <a:pPr marL="0" indent="0">
              <a:spcAft>
                <a:spcPts val="1200"/>
              </a:spcAft>
              <a:buNone/>
            </a:pPr>
            <a:r>
              <a:rPr lang="en-US" sz="3200" dirty="0">
                <a:effectLst/>
                <a:latin typeface="Calibri" panose="020F0502020204030204" pitchFamily="34" charset="0"/>
              </a:rPr>
              <a:t> “For as the Lord “went away … [to] where the souls of the dead were, yet afterwards arose in the body, and after the resurrection was taken up, it is manifest that the souls of His disciples also … shall go away into the invisible place … and there remain until the resurrection … then </a:t>
            </a:r>
            <a:r>
              <a:rPr lang="en-US" sz="3200" b="1" dirty="0">
                <a:solidFill>
                  <a:schemeClr val="accent1"/>
                </a:solidFill>
                <a:effectLst/>
                <a:latin typeface="Calibri" panose="020F0502020204030204" pitchFamily="34" charset="0"/>
              </a:rPr>
              <a:t>receiving their bodies, and rising … bodily</a:t>
            </a:r>
            <a:r>
              <a:rPr lang="en-US" sz="3200" dirty="0">
                <a:effectLst/>
                <a:latin typeface="Calibri" panose="020F0502020204030204" pitchFamily="34" charset="0"/>
              </a:rPr>
              <a:t>, just as the Lord arose, </a:t>
            </a:r>
            <a:r>
              <a:rPr lang="en-US" sz="3200" b="1" dirty="0">
                <a:solidFill>
                  <a:schemeClr val="accent1"/>
                </a:solidFill>
                <a:effectLst/>
                <a:latin typeface="Calibri" panose="020F0502020204030204" pitchFamily="34" charset="0"/>
              </a:rPr>
              <a:t>they shall come thus into the presence of God</a:t>
            </a:r>
            <a:r>
              <a:rPr lang="en-US" sz="3200" dirty="0">
                <a:effectLst/>
                <a:latin typeface="Calibri" panose="020F0502020204030204" pitchFamily="34" charset="0"/>
              </a:rPr>
              <a:t>.</a:t>
            </a:r>
          </a:p>
          <a:p>
            <a:pPr>
              <a:spcBef>
                <a:spcPts val="1800"/>
              </a:spcBef>
              <a:spcAft>
                <a:spcPts val="600"/>
              </a:spcAft>
            </a:pPr>
            <a:r>
              <a:rPr lang="en-US" sz="3200" dirty="0">
                <a:latin typeface="Calibri" panose="020F0502020204030204" pitchFamily="34" charset="0"/>
              </a:rPr>
              <a:t>rapture passage in same spirit as John 14:1-3 </a:t>
            </a:r>
          </a:p>
          <a:p>
            <a:pPr>
              <a:spcAft>
                <a:spcPts val="600"/>
              </a:spcAft>
            </a:pPr>
            <a:r>
              <a:rPr lang="en-US" sz="3200" dirty="0">
                <a:latin typeface="Calibri" panose="020F0502020204030204" pitchFamily="34" charset="0"/>
              </a:rPr>
              <a:t>vertical journey to heaven, not horizontal journey here on earth</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04731" y="6013581"/>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5.31.2</a:t>
            </a:r>
          </a:p>
        </p:txBody>
      </p:sp>
    </p:spTree>
    <p:extLst>
      <p:ext uri="{BB962C8B-B14F-4D97-AF65-F5344CB8AC3E}">
        <p14:creationId xmlns:p14="http://schemas.microsoft.com/office/powerpoint/2010/main" val="4105821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D3C6-003C-4A2D-B351-F00A04BF6251}"/>
              </a:ext>
            </a:extLst>
          </p:cNvPr>
          <p:cNvSpPr>
            <a:spLocks noGrp="1"/>
          </p:cNvSpPr>
          <p:nvPr>
            <p:ph type="title"/>
          </p:nvPr>
        </p:nvSpPr>
        <p:spPr>
          <a:xfrm>
            <a:off x="1188861" y="209708"/>
            <a:ext cx="4052990" cy="896078"/>
          </a:xfrm>
        </p:spPr>
        <p:txBody>
          <a:bodyPr/>
          <a:lstStyle/>
          <a:p>
            <a:pPr algn="ctr"/>
            <a:r>
              <a:rPr lang="en-US" sz="4800" dirty="0"/>
              <a:t>THE DIDACHE</a:t>
            </a:r>
          </a:p>
        </p:txBody>
      </p:sp>
      <p:sp>
        <p:nvSpPr>
          <p:cNvPr id="4" name="Text Placeholder 3">
            <a:extLst>
              <a:ext uri="{FF2B5EF4-FFF2-40B4-BE49-F238E27FC236}">
                <a16:creationId xmlns:a16="http://schemas.microsoft.com/office/drawing/2014/main" id="{44FA16B2-6A61-4B79-B91C-B41F21F14F7D}"/>
              </a:ext>
            </a:extLst>
          </p:cNvPr>
          <p:cNvSpPr>
            <a:spLocks noGrp="1"/>
          </p:cNvSpPr>
          <p:nvPr>
            <p:ph type="body" sz="half" idx="2"/>
          </p:nvPr>
        </p:nvSpPr>
        <p:spPr>
          <a:xfrm>
            <a:off x="558346" y="995969"/>
            <a:ext cx="6639896" cy="5214360"/>
          </a:xfrm>
        </p:spPr>
        <p:txBody>
          <a:bodyPr>
            <a:normAutofit lnSpcReduction="10000"/>
          </a:bodyPr>
          <a:lstStyle/>
          <a:p>
            <a:r>
              <a:rPr lang="en-US" dirty="0"/>
              <a:t>.</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aka </a:t>
            </a:r>
            <a:r>
              <a:rPr kumimoji="0" lang="en-US" sz="3000" b="0" i="1" u="none" strike="noStrike" kern="1200" cap="none" spc="0" normalizeH="0" baseline="0" noProof="0" dirty="0">
                <a:ln>
                  <a:noFill/>
                </a:ln>
                <a:solidFill>
                  <a:prstClr val="white"/>
                </a:solidFill>
                <a:effectLst/>
                <a:uLnTx/>
                <a:uFillTx/>
                <a:latin typeface="Corbel"/>
                <a:ea typeface="+mn-ea"/>
                <a:cs typeface="+mn-cs"/>
              </a:rPr>
              <a:t>The Teaching of the Twelve</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short document whose final section</a:t>
            </a:r>
            <a:br>
              <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b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(16) </a:t>
            </a:r>
            <a:r>
              <a:rPr lang="en-US" sz="3000" dirty="0">
                <a:solidFill>
                  <a:prstClr val="white"/>
                </a:solidFill>
                <a:latin typeface="Calibri" panose="020F0502020204030204" pitchFamily="34" charset="0"/>
                <a:cs typeface="Calibri" panose="020F0502020204030204" pitchFamily="34" charset="0"/>
              </a:rPr>
              <a:t>covers eschatology</a:t>
            </a:r>
            <a:endPar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i="0" u="none" strike="noStrike" kern="1200" cap="none" spc="0" normalizeH="0" baseline="0" noProof="0" dirty="0">
                <a:ln>
                  <a:noFill/>
                </a:ln>
                <a:solidFill>
                  <a:prstClr val="white"/>
                </a:solidFill>
                <a:effectLst/>
                <a:uLnTx/>
                <a:uFillTx/>
                <a:latin typeface="Corbel"/>
                <a:ea typeface="+mn-ea"/>
                <a:cs typeface="+mn-cs"/>
              </a:rPr>
              <a:t>written between AD </a:t>
            </a:r>
            <a:r>
              <a:rPr kumimoji="0" lang="en-US" sz="300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70 and 120</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authors interacted with apostolic</a:t>
            </a:r>
            <a:br>
              <a:rPr kumimoji="0" lang="en-US" sz="3000" b="0" i="0" u="none" strike="noStrike" kern="1200" cap="none" spc="0" normalizeH="0" baseline="0" noProof="0" dirty="0">
                <a:ln>
                  <a:noFill/>
                </a:ln>
                <a:solidFill>
                  <a:prstClr val="white"/>
                </a:solidFill>
                <a:effectLst/>
                <a:uLnTx/>
                <a:uFillTx/>
                <a:latin typeface="Corbel"/>
                <a:ea typeface="+mn-ea"/>
                <a:cs typeface="+mn-cs"/>
              </a:rPr>
            </a:br>
            <a:r>
              <a:rPr kumimoji="0" lang="en-US" sz="3000" b="0" i="0" u="none" strike="noStrike" kern="1200" cap="none" spc="0" normalizeH="0" baseline="0" noProof="0" dirty="0">
                <a:ln>
                  <a:noFill/>
                </a:ln>
                <a:solidFill>
                  <a:prstClr val="white"/>
                </a:solidFill>
                <a:effectLst/>
                <a:uLnTx/>
                <a:uFillTx/>
                <a:latin typeface="Corbel"/>
                <a:ea typeface="+mn-ea"/>
                <a:cs typeface="+mn-cs"/>
              </a:rPr>
              <a:t>associates, if not apostles</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possibly written while John alive and</a:t>
            </a:r>
            <a:br>
              <a:rPr kumimoji="0" lang="en-US" sz="3000" b="0" i="0" u="none" strike="noStrike" kern="1200" cap="none" spc="0" normalizeH="0" baseline="0" noProof="0" dirty="0">
                <a:ln>
                  <a:noFill/>
                </a:ln>
                <a:solidFill>
                  <a:prstClr val="white"/>
                </a:solidFill>
                <a:effectLst/>
                <a:uLnTx/>
                <a:uFillTx/>
                <a:latin typeface="Corbel"/>
                <a:ea typeface="+mn-ea"/>
                <a:cs typeface="+mn-cs"/>
              </a:rPr>
            </a:br>
            <a:r>
              <a:rPr kumimoji="0" lang="en-US" sz="3000" b="0" i="0" u="none" strike="noStrike" kern="1200" cap="none" spc="0" normalizeH="0" baseline="0" noProof="0" dirty="0">
                <a:ln>
                  <a:noFill/>
                </a:ln>
                <a:solidFill>
                  <a:prstClr val="white"/>
                </a:solidFill>
                <a:effectLst/>
                <a:uLnTx/>
                <a:uFillTx/>
                <a:latin typeface="Corbel"/>
                <a:ea typeface="+mn-ea"/>
                <a:cs typeface="+mn-cs"/>
              </a:rPr>
              <a:t>canon not yet completed</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premillennial, pretribulational</a:t>
            </a:r>
          </a:p>
          <a:p>
            <a:endParaRPr lang="en-US" dirty="0"/>
          </a:p>
        </p:txBody>
      </p:sp>
      <p:sp>
        <p:nvSpPr>
          <p:cNvPr id="3" name="Slide Number Placeholder 2">
            <a:extLst>
              <a:ext uri="{FF2B5EF4-FFF2-40B4-BE49-F238E27FC236}">
                <a16:creationId xmlns:a16="http://schemas.microsoft.com/office/drawing/2014/main" id="{97E3AA36-673F-4B27-91EE-10622B66ED43}"/>
              </a:ext>
            </a:extLst>
          </p:cNvPr>
          <p:cNvSpPr>
            <a:spLocks noGrp="1"/>
          </p:cNvSpPr>
          <p:nvPr>
            <p:ph type="sldNum" sz="quarter" idx="12"/>
          </p:nvPr>
        </p:nvSpPr>
        <p:spPr>
          <a:xfrm>
            <a:off x="11291382" y="6210328"/>
            <a:ext cx="684543"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pic>
        <p:nvPicPr>
          <p:cNvPr id="9" name="Picture Placeholder 8">
            <a:extLst>
              <a:ext uri="{FF2B5EF4-FFF2-40B4-BE49-F238E27FC236}">
                <a16:creationId xmlns:a16="http://schemas.microsoft.com/office/drawing/2014/main" id="{3E9FFFEF-DABB-4A28-BBB6-662543953BC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082" r="2082"/>
          <a:stretch>
            <a:fillRect/>
          </a:stretch>
        </p:blipFill>
        <p:spPr>
          <a:xfrm>
            <a:off x="7799382" y="1170117"/>
            <a:ext cx="3492000" cy="4866064"/>
          </a:xfrm>
        </p:spPr>
      </p:pic>
    </p:spTree>
    <p:extLst>
      <p:ext uri="{BB962C8B-B14F-4D97-AF65-F5344CB8AC3E}">
        <p14:creationId xmlns:p14="http://schemas.microsoft.com/office/powerpoint/2010/main" val="2728229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239587" y="1105298"/>
            <a:ext cx="4245529" cy="661294"/>
          </a:xfrm>
        </p:spPr>
        <p:txBody>
          <a:bodyPr>
            <a:noAutofit/>
          </a:bodyPr>
          <a:lstStyle/>
          <a:p>
            <a:pPr algn="ctr">
              <a:lnSpc>
                <a:spcPts val="5200"/>
              </a:lnSpc>
            </a:pPr>
            <a:r>
              <a:rPr kumimoji="0" lang="en-US" sz="4800" b="0" i="0" u="none" strike="noStrike" kern="1200" cap="all" spc="0" normalizeH="0" baseline="0" noProof="0" dirty="0">
                <a:ln w="3175" cmpd="sng">
                  <a:noFill/>
                </a:ln>
                <a:solidFill>
                  <a:prstClr val="white"/>
                </a:solidFill>
                <a:effectLst/>
                <a:uLnTx/>
                <a:uFillTx/>
                <a:latin typeface="Corbel"/>
                <a:ea typeface="+mj-ea"/>
                <a:cs typeface="+mj-cs"/>
              </a:rPr>
              <a:t>THE DIDACHE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020166" y="1423692"/>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641258" y="2441509"/>
            <a:ext cx="10909483" cy="3439950"/>
          </a:xfrm>
        </p:spPr>
        <p:txBody>
          <a:bodyPr>
            <a:noAutofit/>
          </a:bodyPr>
          <a:lstStyle/>
          <a:p>
            <a:pPr>
              <a:spcAft>
                <a:spcPts val="600"/>
              </a:spcAft>
            </a:pPr>
            <a:r>
              <a:rPr lang="en-US" sz="3000" dirty="0">
                <a:latin typeface="Calibri" panose="020F0502020204030204" pitchFamily="34" charset="0"/>
                <a:cs typeface="Calibri" panose="020F0502020204030204" pitchFamily="34" charset="0"/>
              </a:rPr>
              <a:t>FIRST, cover the </a:t>
            </a:r>
            <a:r>
              <a:rPr lang="en-US" sz="3000" b="1" dirty="0">
                <a:solidFill>
                  <a:schemeClr val="accent1"/>
                </a:solidFill>
                <a:latin typeface="Calibri" panose="020F0502020204030204" pitchFamily="34" charset="0"/>
                <a:cs typeface="Calibri" panose="020F0502020204030204" pitchFamily="34" charset="0"/>
              </a:rPr>
              <a:t>three</a:t>
            </a:r>
            <a:r>
              <a:rPr lang="en-US" sz="3000" dirty="0">
                <a:latin typeface="Calibri" panose="020F0502020204030204" pitchFamily="34" charset="0"/>
                <a:cs typeface="Calibri" panose="020F0502020204030204" pitchFamily="34" charset="0"/>
              </a:rPr>
              <a:t> pretrib rapture references in section 16</a:t>
            </a:r>
          </a:p>
          <a:p>
            <a:pPr marL="548640">
              <a:spcAft>
                <a:spcPts val="600"/>
              </a:spcAft>
            </a:pPr>
            <a:r>
              <a:rPr lang="en-US" sz="3000" dirty="0">
                <a:latin typeface="Calibri" panose="020F0502020204030204" pitchFamily="34" charset="0"/>
                <a:cs typeface="Calibri" panose="020F0502020204030204" pitchFamily="34" charset="0"/>
              </a:rPr>
              <a:t>the well-known imminence passage</a:t>
            </a:r>
          </a:p>
          <a:p>
            <a:pPr marL="548640">
              <a:spcAft>
                <a:spcPts val="600"/>
              </a:spcAft>
            </a:pPr>
            <a:r>
              <a:rPr lang="en-US" sz="3000" dirty="0">
                <a:latin typeface="Calibri" panose="020F0502020204030204" pitchFamily="34" charset="0"/>
                <a:cs typeface="Calibri" panose="020F0502020204030204" pitchFamily="34" charset="0"/>
              </a:rPr>
              <a:t>the choice between glorification and tribulation </a:t>
            </a:r>
            <a:endParaRPr lang="en-US" sz="3000" b="1" dirty="0">
              <a:solidFill>
                <a:schemeClr val="accent1"/>
              </a:solidFill>
              <a:latin typeface="Calibri" panose="020F0502020204030204" pitchFamily="34" charset="0"/>
              <a:cs typeface="Calibri" panose="020F0502020204030204" pitchFamily="34" charset="0"/>
            </a:endParaRPr>
          </a:p>
          <a:p>
            <a:pPr marL="548640">
              <a:spcAft>
                <a:spcPts val="3000"/>
              </a:spcAft>
            </a:pPr>
            <a:r>
              <a:rPr lang="en-US" sz="3000" dirty="0">
                <a:latin typeface="Calibri" panose="020F0502020204030204" pitchFamily="34" charset="0"/>
                <a:cs typeface="Calibri" panose="020F0502020204030204" pitchFamily="34" charset="0"/>
              </a:rPr>
              <a:t>the resurrected church returning with Christ at the 2</a:t>
            </a:r>
            <a:r>
              <a:rPr lang="en-US" sz="3000" baseline="30000" dirty="0">
                <a:latin typeface="Calibri" panose="020F0502020204030204" pitchFamily="34" charset="0"/>
                <a:cs typeface="Calibri" panose="020F0502020204030204" pitchFamily="34" charset="0"/>
              </a:rPr>
              <a:t>nd</a:t>
            </a:r>
            <a:r>
              <a:rPr lang="en-US" sz="3000" dirty="0">
                <a:latin typeface="Calibri" panose="020F0502020204030204" pitchFamily="34" charset="0"/>
                <a:cs typeface="Calibri" panose="020F0502020204030204" pitchFamily="34" charset="0"/>
              </a:rPr>
              <a:t> coming</a:t>
            </a:r>
          </a:p>
          <a:p>
            <a:pPr>
              <a:spcAft>
                <a:spcPts val="1600"/>
              </a:spcAft>
            </a:pPr>
            <a:r>
              <a:rPr lang="en-US" sz="3000" dirty="0">
                <a:latin typeface="Calibri" panose="020F0502020204030204" pitchFamily="34" charset="0"/>
                <a:cs typeface="Calibri" panose="020F0502020204030204" pitchFamily="34" charset="0"/>
              </a:rPr>
              <a:t>THEN, point out key points of dispensational thought</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025043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16149" y="507624"/>
            <a:ext cx="7974418" cy="1404821"/>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a:t>
            </a:r>
            <a:r>
              <a:rPr kumimoji="0" lang="en-US" sz="4000" b="0" i="0" u="none" strike="noStrike" kern="1200" cap="all" spc="0" normalizeH="0" baseline="0" noProof="0" dirty="0">
                <a:ln w="3175" cmpd="sng">
                  <a:noFill/>
                </a:ln>
                <a:solidFill>
                  <a:prstClr val="white"/>
                </a:solidFill>
                <a:effectLst/>
                <a:uLnTx/>
                <a:uFillTx/>
                <a:latin typeface="Calibri" panose="020F0502020204030204" pitchFamily="34" charset="0"/>
                <a:ea typeface="+mj-ea"/>
                <a:cs typeface="Calibri" panose="020F0502020204030204" pitchFamily="34" charset="0"/>
              </a:rPr>
              <a:t>1</a:t>
            </a: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 PRETRIB RAPTURE PASSAGE</a:t>
            </a:r>
            <a:br>
              <a:rPr kumimoji="0" lang="en-US" sz="4000" b="0" i="0" u="none" strike="noStrike" kern="1200" cap="all" spc="0" normalizeH="0" baseline="0" noProof="0" dirty="0">
                <a:ln w="3175" cmpd="sng">
                  <a:noFill/>
                </a:ln>
                <a:solidFill>
                  <a:prstClr val="white"/>
                </a:solidFill>
                <a:effectLst/>
                <a:uLnTx/>
                <a:uFillTx/>
                <a:latin typeface="Corbel"/>
                <a:ea typeface="+mj-ea"/>
                <a:cs typeface="+mj-cs"/>
              </a:rPr>
            </a:b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classic imminence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641258" y="2044612"/>
            <a:ext cx="10909483" cy="4546689"/>
          </a:xfrm>
        </p:spPr>
        <p:txBody>
          <a:bodyPr>
            <a:noAutofit/>
          </a:bodyPr>
          <a:lstStyle/>
          <a:p>
            <a:pPr marL="0" indent="0">
              <a:spcAft>
                <a:spcPts val="1800"/>
              </a:spcAft>
              <a:buNone/>
            </a:pPr>
            <a:r>
              <a:rPr lang="en-US" sz="3000" dirty="0">
                <a:latin typeface="Calibri" panose="020F0502020204030204" pitchFamily="34" charset="0"/>
                <a:cs typeface="Calibri" panose="020F0502020204030204" pitchFamily="34" charset="0"/>
              </a:rPr>
              <a:t>“Watch for your life’s sake. Let not your lamps be quenched, nor your loins unloosed; but be ready, for </a:t>
            </a:r>
            <a:r>
              <a:rPr lang="en-US" sz="3000" b="1" dirty="0">
                <a:solidFill>
                  <a:schemeClr val="accent1"/>
                </a:solidFill>
                <a:latin typeface="Calibri" panose="020F0502020204030204" pitchFamily="34" charset="0"/>
                <a:cs typeface="Calibri" panose="020F0502020204030204" pitchFamily="34" charset="0"/>
              </a:rPr>
              <a:t>you know not the hour</a:t>
            </a:r>
            <a:r>
              <a:rPr lang="en-US" sz="3000" dirty="0">
                <a:latin typeface="Calibri" panose="020F0502020204030204" pitchFamily="34" charset="0"/>
                <a:cs typeface="Calibri" panose="020F0502020204030204" pitchFamily="34" charset="0"/>
              </a:rPr>
              <a:t> in which our Lord will come.”</a:t>
            </a:r>
          </a:p>
          <a:p>
            <a:pPr marL="548640">
              <a:spcAft>
                <a:spcPts val="1800"/>
              </a:spcAft>
            </a:pPr>
            <a:r>
              <a:rPr lang="en-US" sz="3000" dirty="0">
                <a:latin typeface="Calibri" panose="020F0502020204030204" pitchFamily="34" charset="0"/>
                <a:cs typeface="Calibri" panose="020F0502020204030204" pitchFamily="34" charset="0"/>
              </a:rPr>
              <a:t>here — hour is unknown and unknowable (can’t be determined)</a:t>
            </a:r>
          </a:p>
          <a:p>
            <a:pPr marL="548640">
              <a:spcAft>
                <a:spcPts val="1800"/>
              </a:spcAft>
            </a:pPr>
            <a:r>
              <a:rPr lang="en-US" sz="3000" dirty="0">
                <a:latin typeface="Calibri" panose="020F0502020204030204" pitchFamily="34" charset="0"/>
                <a:cs typeface="Calibri" panose="020F0502020204030204" pitchFamily="34" charset="0"/>
              </a:rPr>
              <a:t>2nd coming — everyone knows the hour and day, they count from start or midpoint of 70th week, the world intentionally gathers for Armageddon at Megiddo at the appointed time</a:t>
            </a:r>
          </a:p>
          <a:p>
            <a:pPr marL="548640">
              <a:spcAft>
                <a:spcPts val="600"/>
              </a:spcAft>
            </a:pPr>
            <a:r>
              <a:rPr lang="en-US" sz="3000" dirty="0">
                <a:latin typeface="Calibri" panose="020F0502020204030204" pitchFamily="34" charset="0"/>
                <a:cs typeface="Calibri" panose="020F0502020204030204" pitchFamily="34" charset="0"/>
              </a:rPr>
              <a:t>rapture — date can’t be forecasted, predicted, or determined</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336695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79944" y="235754"/>
            <a:ext cx="7974418" cy="1404821"/>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a:t>
            </a:r>
            <a:r>
              <a:rPr kumimoji="0" lang="en-US" sz="4000" b="0" i="0" u="none" strike="noStrike" kern="1200" cap="all" spc="0" normalizeH="0" baseline="0" noProof="0" dirty="0">
                <a:ln w="3175" cmpd="sng">
                  <a:noFill/>
                </a:ln>
                <a:solidFill>
                  <a:prstClr val="white"/>
                </a:solidFill>
                <a:effectLst/>
                <a:uLnTx/>
                <a:uFillTx/>
                <a:latin typeface="Calibri" panose="020F0502020204030204" pitchFamily="34" charset="0"/>
                <a:ea typeface="+mj-ea"/>
                <a:cs typeface="Calibri" panose="020F0502020204030204" pitchFamily="34" charset="0"/>
              </a:rPr>
              <a:t>2</a:t>
            </a: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 PRETRIB RAPTURE PASSAGE</a:t>
            </a:r>
            <a:br>
              <a:rPr kumimoji="0" lang="en-US" sz="4000" b="0" i="0" u="none" strike="noStrike" kern="1200" cap="all" spc="0" normalizeH="0" baseline="0" noProof="0" dirty="0">
                <a:ln w="3175" cmpd="sng">
                  <a:noFill/>
                </a:ln>
                <a:solidFill>
                  <a:prstClr val="white"/>
                </a:solidFill>
                <a:effectLst/>
                <a:uLnTx/>
                <a:uFillTx/>
                <a:latin typeface="Corbel"/>
                <a:ea typeface="+mj-ea"/>
                <a:cs typeface="+mj-cs"/>
              </a:rPr>
            </a:b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GLORIFICATION OR TRIBULATION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404038" y="1666787"/>
            <a:ext cx="11501696" cy="4955459"/>
          </a:xfrm>
        </p:spPr>
        <p:txBody>
          <a:bodyPr>
            <a:noAutofit/>
          </a:bodyPr>
          <a:lstStyle/>
          <a:p>
            <a:pPr marL="0" indent="0">
              <a:spcAft>
                <a:spcPts val="0"/>
              </a:spcAft>
              <a:buNone/>
            </a:pPr>
            <a:r>
              <a:rPr lang="en-US" sz="3000" dirty="0">
                <a:latin typeface="Calibri" panose="020F0502020204030204" pitchFamily="34" charset="0"/>
                <a:cs typeface="Calibri" panose="020F0502020204030204" pitchFamily="34" charset="0"/>
              </a:rPr>
              <a:t>PASSAGE</a:t>
            </a:r>
          </a:p>
          <a:p>
            <a:pPr marL="0" indent="0">
              <a:spcAft>
                <a:spcPts val="3000"/>
              </a:spcAft>
              <a:buNone/>
            </a:pPr>
            <a:r>
              <a:rPr lang="en-US" sz="3000" dirty="0">
                <a:latin typeface="Calibri" panose="020F0502020204030204" pitchFamily="34" charset="0"/>
                <a:cs typeface="Calibri" panose="020F0502020204030204" pitchFamily="34" charset="0"/>
              </a:rPr>
              <a:t>“The whole time of your faith will not profit you, if you are not </a:t>
            </a:r>
            <a:r>
              <a:rPr lang="en-US" sz="3000" b="1" dirty="0">
                <a:solidFill>
                  <a:schemeClr val="accent1"/>
                </a:solidFill>
                <a:latin typeface="Calibri" panose="020F0502020204030204" pitchFamily="34" charset="0"/>
                <a:cs typeface="Calibri" panose="020F0502020204030204" pitchFamily="34" charset="0"/>
              </a:rPr>
              <a:t>MADE PERFECT</a:t>
            </a:r>
            <a:r>
              <a:rPr lang="en-US" sz="3000" dirty="0">
                <a:latin typeface="Calibri" panose="020F0502020204030204" pitchFamily="34" charset="0"/>
                <a:cs typeface="Calibri" panose="020F0502020204030204" pitchFamily="34" charset="0"/>
              </a:rPr>
              <a:t> in the last time. </a:t>
            </a:r>
            <a:r>
              <a:rPr lang="en-US" sz="3000" b="1" dirty="0">
                <a:solidFill>
                  <a:schemeClr val="accent1"/>
                </a:solidFill>
                <a:latin typeface="Calibri" panose="020F0502020204030204" pitchFamily="34" charset="0"/>
                <a:cs typeface="Calibri" panose="020F0502020204030204" pitchFamily="34" charset="0"/>
              </a:rPr>
              <a:t>FOR</a:t>
            </a:r>
            <a:r>
              <a:rPr lang="en-US" sz="3000" dirty="0">
                <a:latin typeface="Calibri" panose="020F0502020204030204" pitchFamily="34" charset="0"/>
                <a:cs typeface="Calibri" panose="020F0502020204030204" pitchFamily="34" charset="0"/>
              </a:rPr>
              <a:t> in the last days  [there will be] false prophets … wolves … lawlessness … the world-deceiver … the fiery trial.“</a:t>
            </a:r>
          </a:p>
          <a:p>
            <a:pPr marL="0" indent="0">
              <a:spcAft>
                <a:spcPts val="0"/>
              </a:spcAft>
              <a:buNone/>
            </a:pPr>
            <a:r>
              <a:rPr lang="en-US" sz="3000" dirty="0">
                <a:latin typeface="Calibri" panose="020F0502020204030204" pitchFamily="34" charset="0"/>
                <a:cs typeface="Calibri" panose="020F0502020204030204" pitchFamily="34" charset="0"/>
              </a:rPr>
              <a:t>PARAPHRASE</a:t>
            </a:r>
          </a:p>
          <a:p>
            <a:pPr marL="0" indent="0">
              <a:spcAft>
                <a:spcPts val="1800"/>
              </a:spcAft>
              <a:buNone/>
            </a:pPr>
            <a:r>
              <a:rPr lang="en-US" sz="3000" dirty="0">
                <a:latin typeface="Calibri" panose="020F0502020204030204" pitchFamily="34" charset="0"/>
                <a:cs typeface="Calibri" panose="020F0502020204030204" pitchFamily="34" charset="0"/>
              </a:rPr>
              <a:t>"The whole time of your </a:t>
            </a:r>
            <a:r>
              <a:rPr lang="en-US" sz="3000" b="1" dirty="0">
                <a:solidFill>
                  <a:schemeClr val="accent1"/>
                </a:solidFill>
                <a:latin typeface="Calibri" panose="020F0502020204030204" pitchFamily="34" charset="0"/>
                <a:cs typeface="Calibri" panose="020F0502020204030204" pitchFamily="34" charset="0"/>
              </a:rPr>
              <a:t>church going</a:t>
            </a:r>
            <a:r>
              <a:rPr lang="en-US" sz="3000" dirty="0">
                <a:latin typeface="Calibri" panose="020F0502020204030204" pitchFamily="34" charset="0"/>
                <a:cs typeface="Calibri" panose="020F0502020204030204" pitchFamily="34" charset="0"/>
              </a:rPr>
              <a:t> will not profit you if you are not </a:t>
            </a:r>
            <a:r>
              <a:rPr lang="en-US" sz="3000" b="1" dirty="0">
                <a:solidFill>
                  <a:schemeClr val="accent1"/>
                </a:solidFill>
                <a:latin typeface="Calibri" panose="020F0502020204030204" pitchFamily="34" charset="0"/>
                <a:cs typeface="Calibri" panose="020F0502020204030204" pitchFamily="34" charset="0"/>
              </a:rPr>
              <a:t>GLORIFIED IN THE RAPTURE</a:t>
            </a:r>
            <a:r>
              <a:rPr lang="en-US" sz="3000" dirty="0">
                <a:latin typeface="Calibri" panose="020F0502020204030204" pitchFamily="34" charset="0"/>
                <a:cs typeface="Calibri" panose="020F0502020204030204" pitchFamily="34" charset="0"/>
              </a:rPr>
              <a:t> in the last days. For the next thing on the slate is the tribulation.“</a:t>
            </a:r>
          </a:p>
          <a:p>
            <a:pPr marL="0" indent="0">
              <a:spcAft>
                <a:spcPts val="1800"/>
              </a:spcAft>
              <a:buNone/>
            </a:pPr>
            <a:r>
              <a:rPr lang="en-US" sz="3000" dirty="0">
                <a:latin typeface="Calibri" panose="020F0502020204030204" pitchFamily="34" charset="0"/>
                <a:cs typeface="Calibri" panose="020F0502020204030204" pitchFamily="34" charset="0"/>
              </a:rPr>
              <a:t>MADE PERFECT = </a:t>
            </a:r>
            <a:r>
              <a:rPr lang="el-GR" sz="3000" dirty="0">
                <a:latin typeface="Calibri" panose="020F0502020204030204" pitchFamily="34" charset="0"/>
                <a:cs typeface="Calibri" panose="020F0502020204030204" pitchFamily="34" charset="0"/>
              </a:rPr>
              <a:t>τελειοω</a:t>
            </a:r>
            <a:r>
              <a:rPr lang="en-US" sz="3000" dirty="0">
                <a:latin typeface="Calibri" panose="020F0502020204030204" pitchFamily="34" charset="0"/>
                <a:cs typeface="Calibri" panose="020F0502020204030204" pitchFamily="34" charset="0"/>
              </a:rPr>
              <a:t> (</a:t>
            </a:r>
            <a:r>
              <a:rPr lang="en-US" sz="3000" dirty="0" err="1">
                <a:latin typeface="Calibri" panose="020F0502020204030204" pitchFamily="34" charset="0"/>
                <a:cs typeface="Calibri" panose="020F0502020204030204" pitchFamily="34" charset="0"/>
              </a:rPr>
              <a:t>teleioo</a:t>
            </a:r>
            <a:r>
              <a:rPr lang="en-US" sz="3000" dirty="0">
                <a:latin typeface="Calibri" panose="020F0502020204030204" pitchFamily="34" charset="0"/>
                <a:cs typeface="Calibri" panose="020F0502020204030204" pitchFamily="34" charset="0"/>
              </a:rPr>
              <a:t>̄), various senses of </a:t>
            </a:r>
            <a:r>
              <a:rPr lang="en-US" sz="3000" i="1" dirty="0">
                <a:latin typeface="Calibri" panose="020F0502020204030204" pitchFamily="34" charset="0"/>
                <a:cs typeface="Calibri" panose="020F0502020204030204" pitchFamily="34" charset="0"/>
              </a:rPr>
              <a:t>completion</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47000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16149" y="507625"/>
            <a:ext cx="7974418" cy="863976"/>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a:t>
            </a:r>
            <a:r>
              <a:rPr kumimoji="0" lang="en-US" sz="4000" b="0" i="0" u="none" strike="noStrike" kern="1200" cap="all" spc="0" normalizeH="0" baseline="0" noProof="0" dirty="0">
                <a:ln w="3175" cmpd="sng">
                  <a:noFill/>
                </a:ln>
                <a:solidFill>
                  <a:prstClr val="white"/>
                </a:solidFill>
                <a:effectLst/>
                <a:uLnTx/>
                <a:uFillTx/>
                <a:latin typeface="Calibri" panose="020F0502020204030204" pitchFamily="34" charset="0"/>
                <a:ea typeface="+mj-ea"/>
                <a:cs typeface="Calibri" panose="020F0502020204030204" pitchFamily="34" charset="0"/>
              </a:rPr>
              <a:t>2</a:t>
            </a: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 PRETRIB RAPTURE PASSAGE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486034" y="1397813"/>
            <a:ext cx="11501696" cy="4546689"/>
          </a:xfrm>
        </p:spPr>
        <p:txBody>
          <a:bodyPr>
            <a:noAutofit/>
          </a:bodyPr>
          <a:lstStyle/>
          <a:p>
            <a:pPr marL="0" indent="0">
              <a:spcAft>
                <a:spcPts val="3000"/>
              </a:spcAft>
              <a:buNone/>
            </a:pPr>
            <a:r>
              <a:rPr lang="en-US" sz="3000" dirty="0">
                <a:latin typeface="Calibri" panose="020F0502020204030204" pitchFamily="34" charset="0"/>
                <a:cs typeface="Calibri" panose="020F0502020204030204" pitchFamily="34" charset="0"/>
              </a:rPr>
              <a:t>“The whole time of your faith will not profit you, if you are not </a:t>
            </a:r>
            <a:r>
              <a:rPr lang="en-US" sz="3000" b="1" dirty="0">
                <a:solidFill>
                  <a:schemeClr val="accent1"/>
                </a:solidFill>
                <a:latin typeface="Calibri" panose="020F0502020204030204" pitchFamily="34" charset="0"/>
                <a:cs typeface="Calibri" panose="020F0502020204030204" pitchFamily="34" charset="0"/>
              </a:rPr>
              <a:t>MADE PERFECT</a:t>
            </a:r>
            <a:r>
              <a:rPr lang="en-US" sz="3000" dirty="0">
                <a:latin typeface="Calibri" panose="020F0502020204030204" pitchFamily="34" charset="0"/>
                <a:cs typeface="Calibri" panose="020F0502020204030204" pitchFamily="34" charset="0"/>
              </a:rPr>
              <a:t> in the last time. </a:t>
            </a:r>
            <a:r>
              <a:rPr lang="en-US" sz="3000" b="1" dirty="0">
                <a:solidFill>
                  <a:schemeClr val="accent1"/>
                </a:solidFill>
                <a:latin typeface="Calibri" panose="020F0502020204030204" pitchFamily="34" charset="0"/>
                <a:cs typeface="Calibri" panose="020F0502020204030204" pitchFamily="34" charset="0"/>
              </a:rPr>
              <a:t>FOR</a:t>
            </a:r>
            <a:r>
              <a:rPr lang="en-US" sz="3000" dirty="0">
                <a:latin typeface="Calibri" panose="020F0502020204030204" pitchFamily="34" charset="0"/>
                <a:cs typeface="Calibri" panose="020F0502020204030204" pitchFamily="34" charset="0"/>
              </a:rPr>
              <a:t> in the last days  [there will be] false prophets … wolves … lawlessness … the world-deceiver … the fiery trial.“</a:t>
            </a:r>
          </a:p>
          <a:p>
            <a:pPr>
              <a:spcAft>
                <a:spcPts val="0"/>
              </a:spcAft>
            </a:pPr>
            <a:r>
              <a:rPr lang="en-US" sz="3000" dirty="0">
                <a:latin typeface="Calibri" panose="020F0502020204030204" pitchFamily="34" charset="0"/>
                <a:cs typeface="Calibri" panose="020F0502020204030204" pitchFamily="34" charset="0"/>
              </a:rPr>
              <a:t>WARNING — make sure you don’t miss the </a:t>
            </a:r>
            <a:r>
              <a:rPr lang="en-US" sz="3000" b="1" dirty="0">
                <a:solidFill>
                  <a:schemeClr val="accent1"/>
                </a:solidFill>
                <a:latin typeface="Calibri" panose="020F0502020204030204" pitchFamily="34" charset="0"/>
                <a:cs typeface="Calibri" panose="020F0502020204030204" pitchFamily="34" charset="0"/>
              </a:rPr>
              <a:t>glorification</a:t>
            </a:r>
            <a:r>
              <a:rPr lang="en-US" sz="3000" dirty="0">
                <a:latin typeface="Calibri" panose="020F0502020204030204" pitchFamily="34" charset="0"/>
                <a:cs typeface="Calibri" panose="020F0502020204030204" pitchFamily="34" charset="0"/>
              </a:rPr>
              <a:t> (the rapture)</a:t>
            </a:r>
          </a:p>
          <a:p>
            <a:pPr marL="0" indent="0">
              <a:spcAft>
                <a:spcPts val="0"/>
              </a:spcAft>
              <a:buNone/>
            </a:pPr>
            <a:r>
              <a:rPr lang="en-US" sz="3000" dirty="0">
                <a:latin typeface="Calibri" panose="020F0502020204030204" pitchFamily="34" charset="0"/>
                <a:cs typeface="Calibri" panose="020F0502020204030204" pitchFamily="34" charset="0"/>
              </a:rPr>
              <a:t>                       — being religious, being church goer isn’t sufficient</a:t>
            </a:r>
          </a:p>
          <a:p>
            <a:pPr marL="285750" marR="0" lvl="0" indent="-285750" algn="l" defTabSz="457200" rtl="0" eaLnBrk="1" fontAlgn="auto" latinLnBrk="0" hangingPunct="1">
              <a:lnSpc>
                <a:spcPct val="100000"/>
              </a:lnSpc>
              <a:spcBef>
                <a:spcPts val="0"/>
              </a:spcBef>
              <a:spcAft>
                <a:spcPts val="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 make sure you don’t miss the </a:t>
            </a:r>
            <a:r>
              <a:rPr kumimoji="0" lang="en-US" sz="3000" b="1" i="0" u="none" strike="noStrike" kern="1200" cap="none" spc="0" normalizeH="0" baseline="0" noProof="0" dirty="0">
                <a:ln>
                  <a:noFill/>
                </a:ln>
                <a:solidFill>
                  <a:schemeClr val="accent1"/>
                </a:solidFill>
                <a:effectLst/>
                <a:uLnTx/>
                <a:uFillTx/>
                <a:latin typeface="Calibri" panose="020F0502020204030204" pitchFamily="34" charset="0"/>
                <a:ea typeface="+mn-ea"/>
                <a:cs typeface="Calibri" panose="020F0502020204030204" pitchFamily="34" charset="0"/>
              </a:rPr>
              <a:t>glorification</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(the rapture)</a:t>
            </a:r>
          </a:p>
          <a:p>
            <a:pPr marL="0" indent="0">
              <a:spcAft>
                <a:spcPts val="0"/>
              </a:spcAft>
              <a:buNone/>
            </a:pPr>
            <a:r>
              <a:rPr lang="en-US" sz="3000" dirty="0">
                <a:latin typeface="Calibri" panose="020F0502020204030204" pitchFamily="34" charset="0"/>
                <a:cs typeface="Calibri" panose="020F0502020204030204" pitchFamily="34" charset="0"/>
              </a:rPr>
              <a:t>                       — </a:t>
            </a:r>
            <a:r>
              <a:rPr lang="en-US" sz="3000" b="1" dirty="0">
                <a:solidFill>
                  <a:schemeClr val="accent1"/>
                </a:solidFill>
                <a:latin typeface="Calibri" panose="020F0502020204030204" pitchFamily="34" charset="0"/>
                <a:cs typeface="Calibri" panose="020F0502020204030204" pitchFamily="34" charset="0"/>
              </a:rPr>
              <a:t>FOR</a:t>
            </a:r>
            <a:r>
              <a:rPr lang="en-US" sz="3000" dirty="0">
                <a:latin typeface="Calibri" panose="020F0502020204030204" pitchFamily="34" charset="0"/>
                <a:cs typeface="Calibri" panose="020F0502020204030204" pitchFamily="34" charset="0"/>
              </a:rPr>
              <a:t> the next  thing on the slate is the tribulation</a:t>
            </a:r>
          </a:p>
          <a:p>
            <a:pPr>
              <a:spcAft>
                <a:spcPts val="0"/>
              </a:spcAft>
            </a:pPr>
            <a:r>
              <a:rPr lang="en-US" sz="3000" dirty="0">
                <a:latin typeface="Calibri" panose="020F0502020204030204" pitchFamily="34" charset="0"/>
                <a:cs typeface="Calibri" panose="020F0502020204030204" pitchFamily="34" charset="0"/>
              </a:rPr>
              <a:t>CHRISTIANS — real Christians enjoy </a:t>
            </a:r>
            <a:r>
              <a:rPr lang="en-US" sz="3000" b="1" dirty="0">
                <a:solidFill>
                  <a:schemeClr val="accent1"/>
                </a:solidFill>
                <a:latin typeface="Calibri" panose="020F0502020204030204" pitchFamily="34" charset="0"/>
                <a:cs typeface="Calibri" panose="020F0502020204030204" pitchFamily="34" charset="0"/>
              </a:rPr>
              <a:t>glorification</a:t>
            </a:r>
            <a:r>
              <a:rPr lang="en-US" sz="3000" dirty="0">
                <a:latin typeface="Calibri" panose="020F0502020204030204" pitchFamily="34" charset="0"/>
                <a:cs typeface="Calibri" panose="020F0502020204030204" pitchFamily="34" charset="0"/>
              </a:rPr>
              <a:t> (going up)</a:t>
            </a:r>
            <a:br>
              <a:rPr lang="en-US" sz="3000" dirty="0">
                <a:latin typeface="Calibri" panose="020F0502020204030204" pitchFamily="34" charset="0"/>
                <a:cs typeface="Calibri" panose="020F0502020204030204" pitchFamily="34" charset="0"/>
              </a:rPr>
            </a:br>
            <a:r>
              <a:rPr lang="en-US" sz="3000" dirty="0">
                <a:latin typeface="Calibri" panose="020F0502020204030204" pitchFamily="34" charset="0"/>
                <a:cs typeface="Calibri" panose="020F0502020204030204" pitchFamily="34" charset="0"/>
              </a:rPr>
              <a:t>                      — pretenders will face the tribulation (going through)</a:t>
            </a:r>
          </a:p>
          <a:p>
            <a:pPr>
              <a:spcAft>
                <a:spcPts val="0"/>
              </a:spcAft>
            </a:pPr>
            <a:endParaRPr lang="en-US" sz="3000" dirty="0">
              <a:latin typeface="Calibri" panose="020F0502020204030204" pitchFamily="34" charset="0"/>
              <a:cs typeface="Calibri" panose="020F0502020204030204" pitchFamily="34" charset="0"/>
            </a:endParaRPr>
          </a:p>
          <a:p>
            <a:pPr>
              <a:spcAft>
                <a:spcPts val="0"/>
              </a:spcAft>
            </a:pPr>
            <a:endParaRPr lang="en-US" sz="3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488361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105786" y="264863"/>
            <a:ext cx="9526772" cy="863976"/>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USE OF TELEIOŌ IN BIBLE AND FATHERS</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1182632" y="1810696"/>
            <a:ext cx="9981554" cy="3867090"/>
          </a:xfrm>
        </p:spPr>
        <p:txBody>
          <a:bodyPr>
            <a:noAutofit/>
          </a:bodyPr>
          <a:lstStyle/>
          <a:p>
            <a:pPr marL="0" indent="0">
              <a:spcAft>
                <a:spcPts val="2400"/>
              </a:spcAft>
              <a:buNone/>
            </a:pPr>
            <a:r>
              <a:rPr lang="en-US" sz="3000" dirty="0">
                <a:latin typeface="Calibri" panose="020F0502020204030204" pitchFamily="34" charset="0"/>
                <a:cs typeface="Calibri" panose="020F0502020204030204" pitchFamily="34" charset="0"/>
              </a:rPr>
              <a:t>FIVE MAIN USES — string together like heavenly pearls</a:t>
            </a:r>
          </a:p>
          <a:p>
            <a:pPr>
              <a:spcAft>
                <a:spcPts val="600"/>
              </a:spcAft>
            </a:pPr>
            <a:r>
              <a:rPr lang="en-US" sz="3000" dirty="0">
                <a:latin typeface="Calibri" panose="020F0502020204030204" pitchFamily="34" charset="0"/>
                <a:cs typeface="Calibri" panose="020F0502020204030204" pitchFamily="34" charset="0"/>
              </a:rPr>
              <a:t>ONE — being completed as human when born again</a:t>
            </a:r>
          </a:p>
          <a:p>
            <a:pPr marL="285750" marR="0" lvl="0" indent="-285750" algn="l" defTabSz="457200" rtl="0" eaLnBrk="1" fontAlgn="auto" latinLnBrk="0" hangingPunct="1">
              <a:lnSpc>
                <a:spcPct val="100000"/>
              </a:lnSpc>
              <a:spcBef>
                <a:spcPts val="0"/>
              </a:spcBef>
              <a:spcAft>
                <a:spcPts val="6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TWO — reaching completeness (maturity) as a believer</a:t>
            </a:r>
          </a:p>
          <a:p>
            <a:pPr>
              <a:spcAft>
                <a:spcPts val="600"/>
              </a:spcAft>
            </a:pPr>
            <a:r>
              <a:rPr lang="en-US" sz="3000" dirty="0">
                <a:latin typeface="Calibri" panose="020F0502020204030204" pitchFamily="34" charset="0"/>
                <a:cs typeface="Calibri" panose="020F0502020204030204" pitchFamily="34" charset="0"/>
              </a:rPr>
              <a:t>THREE — spiritual strength completed (fulfilled) in weakness </a:t>
            </a:r>
          </a:p>
          <a:p>
            <a:pPr>
              <a:spcAft>
                <a:spcPts val="600"/>
              </a:spcAft>
            </a:pPr>
            <a:r>
              <a:rPr lang="en-US" sz="3000" dirty="0">
                <a:latin typeface="Calibri" panose="020F0502020204030204" pitchFamily="34" charset="0"/>
                <a:cs typeface="Calibri" panose="020F0502020204030204" pitchFamily="34" charset="0"/>
              </a:rPr>
              <a:t>FOUR — completing assigned mission</a:t>
            </a:r>
          </a:p>
          <a:p>
            <a:pPr>
              <a:spcAft>
                <a:spcPts val="600"/>
              </a:spcAft>
            </a:pPr>
            <a:r>
              <a:rPr lang="en-US" sz="3000" dirty="0">
                <a:latin typeface="Calibri" panose="020F0502020204030204" pitchFamily="34" charset="0"/>
                <a:cs typeface="Calibri" panose="020F0502020204030204" pitchFamily="34" charset="0"/>
              </a:rPr>
              <a:t>FIVE — being completed in the resurrection</a:t>
            </a:r>
            <a:br>
              <a:rPr lang="en-US" sz="3000" dirty="0">
                <a:latin typeface="Calibri" panose="020F0502020204030204" pitchFamily="34" charset="0"/>
                <a:cs typeface="Calibri" panose="020F0502020204030204" pitchFamily="34" charset="0"/>
              </a:rPr>
            </a:br>
            <a:endParaRPr lang="en-US" sz="3000" dirty="0">
              <a:latin typeface="Calibri" panose="020F0502020204030204" pitchFamily="34" charset="0"/>
              <a:cs typeface="Calibri" panose="020F0502020204030204" pitchFamily="34" charset="0"/>
            </a:endParaRPr>
          </a:p>
          <a:p>
            <a:pPr>
              <a:spcAft>
                <a:spcPts val="0"/>
              </a:spcAft>
            </a:pPr>
            <a:endParaRPr lang="en-US" sz="3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5175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47039" y="577703"/>
            <a:ext cx="8291944" cy="1260000"/>
          </a:xfrm>
        </p:spPr>
        <p:txBody>
          <a:bodyPr>
            <a:noAutofit/>
          </a:bodyPr>
          <a:lstStyle/>
          <a:p>
            <a:pPr algn="ctr">
              <a:lnSpc>
                <a:spcPts val="5200"/>
              </a:lnSpc>
            </a:pPr>
            <a:r>
              <a:rPr lang="en-US" sz="4000" dirty="0"/>
              <a:t>CONTENTS OF THIS PRESENTATION</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123784" y="372586"/>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318978" y="2514560"/>
            <a:ext cx="10804806" cy="2390816"/>
          </a:xfrm>
        </p:spPr>
        <p:txBody>
          <a:bodyPr>
            <a:noAutofit/>
          </a:bodyPr>
          <a:lstStyle/>
          <a:p>
            <a:pPr>
              <a:spcAft>
                <a:spcPts val="1600"/>
              </a:spcAft>
            </a:pPr>
            <a:r>
              <a:rPr lang="en-US" sz="3200" dirty="0"/>
              <a:t>demonstrate robust dispensationalism in Irenaeus</a:t>
            </a:r>
            <a:endParaRPr lang="en-US" sz="3200" dirty="0">
              <a:latin typeface="Calibri" panose="020F0502020204030204" pitchFamily="34" charset="0"/>
              <a:cs typeface="Calibri" panose="020F0502020204030204" pitchFamily="34" charset="0"/>
            </a:endParaRPr>
          </a:p>
          <a:p>
            <a:pPr>
              <a:spcAft>
                <a:spcPts val="1600"/>
              </a:spcAft>
            </a:pPr>
            <a:r>
              <a:rPr lang="en-US" sz="3200" dirty="0"/>
              <a:t>demonstrate key aspects of dispensationalism in the Didache</a:t>
            </a:r>
          </a:p>
          <a:p>
            <a:pPr>
              <a:spcAft>
                <a:spcPts val="1600"/>
              </a:spcAft>
            </a:pPr>
            <a:r>
              <a:rPr lang="en-US" sz="3200" dirty="0">
                <a:solidFill>
                  <a:prstClr val="white"/>
                </a:solidFill>
                <a:latin typeface="Corbel"/>
              </a:rPr>
              <a:t>not mature dispensationalism, but real dispensationalism</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00044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4933507" y="5724071"/>
            <a:ext cx="5305646"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21621" y="447304"/>
            <a:ext cx="9107039" cy="1354580"/>
          </a:xfrm>
        </p:spPr>
        <p:txBody>
          <a:bodyPr>
            <a:noAutofit/>
          </a:bodyPr>
          <a:lstStyle/>
          <a:p>
            <a:pPr algn="ctr">
              <a:lnSpc>
                <a:spcPts val="5200"/>
              </a:lnSpc>
            </a:pPr>
            <a:r>
              <a:rPr lang="en-US" sz="4000" dirty="0">
                <a:solidFill>
                  <a:prstClr val="white"/>
                </a:solidFill>
                <a:latin typeface="Corbel"/>
              </a:rPr>
              <a:t>USE OF TELEIOŌ FOR RESURRECTION GLORIFICATION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444316" y="2022772"/>
            <a:ext cx="11261650" cy="3515193"/>
          </a:xfrm>
        </p:spPr>
        <p:txBody>
          <a:bodyPr>
            <a:noAutofit/>
          </a:bodyPr>
          <a:lstStyle/>
          <a:p>
            <a:pPr marL="0" indent="0">
              <a:spcAft>
                <a:spcPts val="2400"/>
              </a:spcAft>
              <a:buNone/>
            </a:pPr>
            <a:r>
              <a:rPr lang="en-US" sz="3200" dirty="0">
                <a:effectLst/>
                <a:latin typeface="Calibri" panose="020F0502020204030204" pitchFamily="34" charset="0"/>
              </a:rPr>
              <a:t> "And we know that in this way the angels are superior to men; so that men, when </a:t>
            </a:r>
            <a:r>
              <a:rPr lang="en-US" sz="3200" b="1" dirty="0">
                <a:solidFill>
                  <a:schemeClr val="accent1"/>
                </a:solidFill>
                <a:effectLst/>
                <a:latin typeface="Calibri" panose="020F0502020204030204" pitchFamily="34" charset="0"/>
              </a:rPr>
              <a:t>MADE PERFECT</a:t>
            </a:r>
            <a:r>
              <a:rPr lang="en-US" sz="3200" dirty="0">
                <a:effectLst/>
                <a:latin typeface="Calibri" panose="020F0502020204030204" pitchFamily="34" charset="0"/>
              </a:rPr>
              <a:t>, become like the angels. For </a:t>
            </a:r>
            <a:r>
              <a:rPr lang="en-US" sz="3200" b="1" dirty="0">
                <a:solidFill>
                  <a:schemeClr val="accent1"/>
                </a:solidFill>
                <a:effectLst/>
                <a:latin typeface="Calibri" panose="020F0502020204030204" pitchFamily="34" charset="0"/>
              </a:rPr>
              <a:t>in the resurrection of the dead</a:t>
            </a:r>
            <a:r>
              <a:rPr lang="en-US" sz="3200" dirty="0">
                <a:effectLst/>
                <a:latin typeface="Calibri" panose="020F0502020204030204" pitchFamily="34" charset="0"/>
              </a:rPr>
              <a:t> they neither marry nor are given in marriage, but the righteous are as the angels in heaven, and also become equal to the angels."</a:t>
            </a:r>
          </a:p>
          <a:p>
            <a:pPr>
              <a:spcAft>
                <a:spcPts val="0"/>
              </a:spcAft>
            </a:pPr>
            <a:r>
              <a:rPr lang="en-US" sz="3200" dirty="0">
                <a:latin typeface="Calibri" panose="020F0502020204030204" pitchFamily="34" charset="0"/>
              </a:rPr>
              <a:t>Origen equates the resurrection with glorification</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111133" y="5724070"/>
            <a:ext cx="495039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orbel"/>
                <a:ea typeface="+mn-ea"/>
                <a:cs typeface="+mn-cs"/>
              </a:rPr>
              <a:t>Origen, Contra </a:t>
            </a:r>
            <a:r>
              <a:rPr kumimoji="0" lang="en-US" sz="3200" b="0" i="0" u="none" strike="noStrike" kern="1200" cap="none" spc="0" normalizeH="0" baseline="0" noProof="0" dirty="0" err="1">
                <a:ln>
                  <a:noFill/>
                </a:ln>
                <a:solidFill>
                  <a:prstClr val="white"/>
                </a:solidFill>
                <a:effectLst/>
                <a:uLnTx/>
                <a:uFillTx/>
                <a:latin typeface="Corbel"/>
                <a:ea typeface="+mn-ea"/>
                <a:cs typeface="+mn-cs"/>
              </a:rPr>
              <a:t>Celsum</a:t>
            </a:r>
            <a:r>
              <a:rPr kumimoji="0" lang="en-US" sz="3200" b="0" i="0" u="none" strike="noStrike" kern="1200" cap="none" spc="0" normalizeH="0" baseline="0" noProof="0" dirty="0">
                <a:ln>
                  <a:noFill/>
                </a:ln>
                <a:solidFill>
                  <a:prstClr val="white"/>
                </a:solidFill>
                <a:effectLst/>
                <a:uLnTx/>
                <a:uFillTx/>
                <a:latin typeface="Corbel"/>
                <a:ea typeface="+mn-ea"/>
                <a:cs typeface="+mn-cs"/>
              </a:rPr>
              <a:t>, </a:t>
            </a: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4.29</a:t>
            </a:r>
          </a:p>
        </p:txBody>
      </p:sp>
    </p:spTree>
    <p:extLst>
      <p:ext uri="{BB962C8B-B14F-4D97-AF65-F5344CB8AC3E}">
        <p14:creationId xmlns:p14="http://schemas.microsoft.com/office/powerpoint/2010/main" val="3834233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3446317" y="5716680"/>
            <a:ext cx="8059882" cy="52612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42480" y="285069"/>
            <a:ext cx="9107039" cy="1354580"/>
          </a:xfrm>
        </p:spPr>
        <p:txBody>
          <a:bodyPr>
            <a:noAutofit/>
          </a:bodyPr>
          <a:lstStyle/>
          <a:p>
            <a:pPr algn="ctr">
              <a:lnSpc>
                <a:spcPts val="5200"/>
              </a:lnSpc>
            </a:pPr>
            <a:r>
              <a:rPr lang="en-US" sz="4000" dirty="0">
                <a:solidFill>
                  <a:prstClr val="white"/>
                </a:solidFill>
                <a:latin typeface="Corbel"/>
              </a:rPr>
              <a:t>USE OF TELEIOŌ FOR RESURRECTION GLORIFICATION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444316" y="2022772"/>
            <a:ext cx="11261650" cy="3515193"/>
          </a:xfrm>
        </p:spPr>
        <p:txBody>
          <a:bodyPr>
            <a:noAutofit/>
          </a:bodyPr>
          <a:lstStyle/>
          <a:p>
            <a:pPr marL="0" indent="0">
              <a:spcAft>
                <a:spcPts val="2400"/>
              </a:spcAft>
              <a:buNone/>
            </a:pPr>
            <a:r>
              <a:rPr lang="en-US" sz="3200" dirty="0">
                <a:effectLst/>
                <a:latin typeface="Calibri" panose="020F0502020204030204" pitchFamily="34" charset="0"/>
              </a:rPr>
              <a:t> "But when they shall </a:t>
            </a:r>
            <a:r>
              <a:rPr lang="en-US" sz="3200" b="1" dirty="0" err="1">
                <a:solidFill>
                  <a:schemeClr val="accent1"/>
                </a:solidFill>
                <a:effectLst/>
                <a:latin typeface="Calibri" panose="020F0502020204030204" pitchFamily="34" charset="0"/>
              </a:rPr>
              <a:t>outrise</a:t>
            </a:r>
            <a:r>
              <a:rPr lang="en-US" sz="3200" b="1" dirty="0">
                <a:solidFill>
                  <a:schemeClr val="accent1"/>
                </a:solidFill>
                <a:effectLst/>
                <a:latin typeface="Calibri" panose="020F0502020204030204" pitchFamily="34" charset="0"/>
              </a:rPr>
              <a:t> [from the dead] and shall outshine the sun,</a:t>
            </a:r>
            <a:r>
              <a:rPr lang="en-US" sz="3200" dirty="0">
                <a:effectLst/>
                <a:latin typeface="Calibri" panose="020F0502020204030204" pitchFamily="34" charset="0"/>
              </a:rPr>
              <a:t> whatever they were promised, then the whole promise they shall obtain and this not apart from anyone but with everyone they shall be </a:t>
            </a:r>
            <a:r>
              <a:rPr lang="en-US" sz="3200" b="1" dirty="0">
                <a:solidFill>
                  <a:schemeClr val="accent1"/>
                </a:solidFill>
                <a:effectLst/>
                <a:latin typeface="Calibri" panose="020F0502020204030204" pitchFamily="34" charset="0"/>
              </a:rPr>
              <a:t>PERFECTED</a:t>
            </a:r>
            <a:r>
              <a:rPr lang="en-US" sz="3200" dirty="0">
                <a:effectLst/>
                <a:latin typeface="Calibri" panose="020F0502020204030204" pitchFamily="34" charset="0"/>
              </a:rPr>
              <a:t>."</a:t>
            </a:r>
          </a:p>
          <a:p>
            <a:pPr>
              <a:spcAft>
                <a:spcPts val="0"/>
              </a:spcAft>
            </a:pPr>
            <a:r>
              <a:rPr lang="en-US" sz="3200" dirty="0">
                <a:latin typeface="Calibri" panose="020F0502020204030204" pitchFamily="34" charset="0"/>
              </a:rPr>
              <a:t>Methodius associated the resurrection with glorification, including shining in glory</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3712193" y="5687354"/>
            <a:ext cx="7634206"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orbel"/>
                <a:ea typeface="+mn-ea"/>
                <a:cs typeface="+mn-cs"/>
              </a:rPr>
              <a:t>Methodius, Life of </a:t>
            </a:r>
            <a:r>
              <a:rPr kumimoji="0" lang="en-US" sz="3200" b="0" i="0" u="none" strike="noStrike" kern="1200" cap="none" spc="0" normalizeH="0" baseline="0" noProof="0" dirty="0" err="1">
                <a:ln>
                  <a:noFill/>
                </a:ln>
                <a:solidFill>
                  <a:prstClr val="white"/>
                </a:solidFill>
                <a:effectLst/>
                <a:uLnTx/>
                <a:uFillTx/>
                <a:latin typeface="Corbel"/>
                <a:ea typeface="+mn-ea"/>
                <a:cs typeface="+mn-cs"/>
              </a:rPr>
              <a:t>Euthymius</a:t>
            </a:r>
            <a:r>
              <a:rPr kumimoji="0" lang="en-US" sz="3200" b="0" i="0" u="none" strike="noStrike" kern="1200" cap="none" spc="0" normalizeH="0" baseline="0" noProof="0" dirty="0">
                <a:ln>
                  <a:noFill/>
                </a:ln>
                <a:solidFill>
                  <a:prstClr val="white"/>
                </a:solidFill>
                <a:effectLst/>
                <a:uLnTx/>
                <a:uFillTx/>
                <a:latin typeface="Corbel"/>
                <a:ea typeface="+mn-ea"/>
                <a:cs typeface="+mn-cs"/>
              </a:rPr>
              <a:t> of Sardinia, </a:t>
            </a: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25</a:t>
            </a:r>
          </a:p>
        </p:txBody>
      </p:sp>
    </p:spTree>
    <p:extLst>
      <p:ext uri="{BB962C8B-B14F-4D97-AF65-F5344CB8AC3E}">
        <p14:creationId xmlns:p14="http://schemas.microsoft.com/office/powerpoint/2010/main" val="3057453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48046" y="90798"/>
            <a:ext cx="7974418" cy="1248903"/>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a:t>
            </a:r>
            <a:r>
              <a:rPr kumimoji="0" lang="en-US" sz="4000" b="0" i="0" u="none" strike="noStrike" kern="1200" cap="all" spc="0" normalizeH="0" baseline="0" noProof="0" dirty="0">
                <a:ln w="3175" cmpd="sng">
                  <a:noFill/>
                </a:ln>
                <a:solidFill>
                  <a:prstClr val="white"/>
                </a:solidFill>
                <a:effectLst/>
                <a:uLnTx/>
                <a:uFillTx/>
                <a:latin typeface="Calibri" panose="020F0502020204030204" pitchFamily="34" charset="0"/>
                <a:ea typeface="+mj-ea"/>
                <a:cs typeface="Calibri" panose="020F0502020204030204" pitchFamily="34" charset="0"/>
              </a:rPr>
              <a:t>3</a:t>
            </a: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 PRETRIB RAPTURE PASSAGE</a:t>
            </a:r>
            <a:br>
              <a:rPr kumimoji="0" lang="en-US" sz="4000" b="0" i="0" u="none" strike="noStrike" kern="1200" cap="all" spc="0" normalizeH="0" baseline="0" noProof="0" dirty="0">
                <a:ln w="3175" cmpd="sng">
                  <a:noFill/>
                </a:ln>
                <a:solidFill>
                  <a:prstClr val="white"/>
                </a:solidFill>
                <a:effectLst/>
                <a:uLnTx/>
                <a:uFillTx/>
                <a:latin typeface="Corbel"/>
                <a:ea typeface="+mj-ea"/>
                <a:cs typeface="+mj-cs"/>
              </a:rPr>
            </a:b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church returns with </a:t>
            </a:r>
            <a:r>
              <a:rPr kumimoji="0" lang="en-US" sz="4000" b="0" i="0" u="none" strike="noStrike" kern="1200" cap="all" spc="0" normalizeH="0" baseline="0" noProof="0" dirty="0" err="1">
                <a:ln w="3175" cmpd="sng">
                  <a:noFill/>
                </a:ln>
                <a:solidFill>
                  <a:prstClr val="white"/>
                </a:solidFill>
                <a:effectLst/>
                <a:uLnTx/>
                <a:uFillTx/>
                <a:latin typeface="Corbel"/>
                <a:ea typeface="+mj-ea"/>
                <a:cs typeface="+mj-cs"/>
              </a:rPr>
              <a:t>christ</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286266" y="1435329"/>
            <a:ext cx="11701464" cy="4983393"/>
          </a:xfrm>
        </p:spPr>
        <p:txBody>
          <a:bodyPr>
            <a:noAutofit/>
          </a:bodyPr>
          <a:lstStyle/>
          <a:p>
            <a:pPr marL="0" indent="0">
              <a:spcAft>
                <a:spcPts val="3000"/>
              </a:spcAft>
              <a:buNone/>
            </a:pPr>
            <a:r>
              <a:rPr lang="en-US" sz="3000" dirty="0">
                <a:latin typeface="Calibri" panose="020F0502020204030204" pitchFamily="34" charset="0"/>
                <a:cs typeface="Calibri" panose="020F0502020204030204" pitchFamily="34" charset="0"/>
              </a:rPr>
              <a:t>“And then shall appear the signs of the truth: first, the sign of an outspreading in heaven, then the sign of the sound of the trumpet. And third, </a:t>
            </a:r>
            <a:r>
              <a:rPr lang="en-US" sz="3000" b="1" dirty="0">
                <a:solidFill>
                  <a:schemeClr val="accent1"/>
                </a:solidFill>
                <a:latin typeface="Calibri" panose="020F0502020204030204" pitchFamily="34" charset="0"/>
                <a:cs typeface="Calibri" panose="020F0502020204030204" pitchFamily="34" charset="0"/>
              </a:rPr>
              <a:t>the resurrection of the dead —YET NOT ALL</a:t>
            </a:r>
            <a:r>
              <a:rPr lang="en-US" sz="3000" dirty="0">
                <a:solidFill>
                  <a:schemeClr val="accent1"/>
                </a:solidFill>
                <a:latin typeface="Calibri" panose="020F0502020204030204" pitchFamily="34" charset="0"/>
                <a:cs typeface="Calibri" panose="020F0502020204030204" pitchFamily="34" charset="0"/>
              </a:rPr>
              <a:t>,</a:t>
            </a:r>
            <a:r>
              <a:rPr lang="en-US" sz="3000" dirty="0">
                <a:latin typeface="Calibri" panose="020F0502020204030204" pitchFamily="34" charset="0"/>
                <a:cs typeface="Calibri" panose="020F0502020204030204" pitchFamily="34" charset="0"/>
              </a:rPr>
              <a:t> indeed as it is said: </a:t>
            </a:r>
            <a:r>
              <a:rPr lang="en-US" sz="3000" dirty="0">
                <a:solidFill>
                  <a:schemeClr val="accent1"/>
                </a:solidFill>
                <a:latin typeface="Calibri" panose="020F0502020204030204" pitchFamily="34" charset="0"/>
                <a:cs typeface="Calibri" panose="020F0502020204030204" pitchFamily="34" charset="0"/>
              </a:rPr>
              <a:t>‘</a:t>
            </a:r>
            <a:r>
              <a:rPr lang="en-US" sz="3000" b="1" dirty="0">
                <a:solidFill>
                  <a:schemeClr val="accent1"/>
                </a:solidFill>
                <a:latin typeface="Calibri" panose="020F0502020204030204" pitchFamily="34" charset="0"/>
                <a:cs typeface="Calibri" panose="020F0502020204030204" pitchFamily="34" charset="0"/>
              </a:rPr>
              <a:t>The Lord shall come and ALL HIS SAINTS WITH HIM.</a:t>
            </a:r>
            <a:r>
              <a:rPr lang="en-US" sz="3000" dirty="0">
                <a:solidFill>
                  <a:schemeClr val="accent1"/>
                </a:solidFill>
                <a:latin typeface="Calibri" panose="020F0502020204030204" pitchFamily="34" charset="0"/>
                <a:cs typeface="Calibri" panose="020F0502020204030204" pitchFamily="34" charset="0"/>
              </a:rPr>
              <a:t>’</a:t>
            </a:r>
            <a:r>
              <a:rPr lang="en-US" sz="3000" dirty="0">
                <a:latin typeface="Calibri" panose="020F0502020204030204" pitchFamily="34" charset="0"/>
                <a:cs typeface="Calibri" panose="020F0502020204030204" pitchFamily="34" charset="0"/>
              </a:rPr>
              <a:t> Then shall the world see the Lord coming upon the clouds of heaven.”</a:t>
            </a:r>
          </a:p>
          <a:p>
            <a:pPr>
              <a:spcAft>
                <a:spcPts val="0"/>
              </a:spcAft>
            </a:pPr>
            <a:r>
              <a:rPr lang="en-US" sz="3000" dirty="0">
                <a:latin typeface="Calibri" panose="020F0502020204030204" pitchFamily="34" charset="0"/>
                <a:cs typeface="Calibri" panose="020F0502020204030204" pitchFamily="34" charset="0"/>
              </a:rPr>
              <a:t>Notice </a:t>
            </a:r>
            <a:r>
              <a:rPr lang="en-US" sz="3000" b="1" dirty="0">
                <a:solidFill>
                  <a:schemeClr val="accent1"/>
                </a:solidFill>
                <a:latin typeface="Calibri" panose="020F0502020204030204" pitchFamily="34" charset="0"/>
                <a:cs typeface="Calibri" panose="020F0502020204030204" pitchFamily="34" charset="0"/>
              </a:rPr>
              <a:t>limiting statement </a:t>
            </a:r>
            <a:r>
              <a:rPr lang="en-US" sz="3000" dirty="0">
                <a:latin typeface="Calibri" panose="020F0502020204030204" pitchFamily="34" charset="0"/>
                <a:cs typeface="Calibri" panose="020F0502020204030204" pitchFamily="34" charset="0"/>
              </a:rPr>
              <a:t>— </a:t>
            </a:r>
            <a:r>
              <a:rPr lang="en-US" sz="3000" b="1" dirty="0">
                <a:solidFill>
                  <a:schemeClr val="accent1"/>
                </a:solidFill>
                <a:latin typeface="Calibri" panose="020F0502020204030204" pitchFamily="34" charset="0"/>
                <a:cs typeface="Calibri" panose="020F0502020204030204" pitchFamily="34" charset="0"/>
              </a:rPr>
              <a:t>“not all”</a:t>
            </a:r>
            <a:r>
              <a:rPr lang="en-US" sz="3000" dirty="0">
                <a:solidFill>
                  <a:schemeClr val="accent1"/>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saints</a:t>
            </a:r>
            <a:r>
              <a:rPr lang="en-US" sz="3000" dirty="0">
                <a:solidFill>
                  <a:schemeClr val="accent1"/>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raised at the 2</a:t>
            </a:r>
            <a:r>
              <a:rPr lang="en-US" sz="3000" baseline="30000" dirty="0">
                <a:latin typeface="Calibri" panose="020F0502020204030204" pitchFamily="34" charset="0"/>
                <a:cs typeface="Calibri" panose="020F0502020204030204" pitchFamily="34" charset="0"/>
              </a:rPr>
              <a:t>nd</a:t>
            </a:r>
            <a:r>
              <a:rPr lang="en-US" sz="3000" dirty="0">
                <a:latin typeface="Calibri" panose="020F0502020204030204" pitchFamily="34" charset="0"/>
                <a:cs typeface="Calibri" panose="020F0502020204030204" pitchFamily="34" charset="0"/>
              </a:rPr>
              <a:t> coming</a:t>
            </a:r>
            <a:endParaRPr lang="en-US" sz="3000" b="1" dirty="0">
              <a:solidFill>
                <a:schemeClr val="accent1"/>
              </a:solidFill>
              <a:latin typeface="Calibri" panose="020F0502020204030204" pitchFamily="34" charset="0"/>
              <a:cs typeface="Calibri" panose="020F0502020204030204" pitchFamily="34" charset="0"/>
            </a:endParaRPr>
          </a:p>
          <a:p>
            <a:pPr>
              <a:spcAft>
                <a:spcPts val="1800"/>
              </a:spcAft>
            </a:pPr>
            <a:r>
              <a:rPr lang="en-US" sz="3000" dirty="0">
                <a:latin typeface="Calibri" panose="020F0502020204030204" pitchFamily="34" charset="0"/>
                <a:cs typeface="Calibri" panose="020F0502020204030204" pitchFamily="34" charset="0"/>
              </a:rPr>
              <a:t>Notice </a:t>
            </a:r>
            <a:r>
              <a:rPr lang="en-US" sz="3000" b="1" dirty="0">
                <a:solidFill>
                  <a:schemeClr val="accent1"/>
                </a:solidFill>
                <a:latin typeface="Calibri" panose="020F0502020204030204" pitchFamily="34" charset="0"/>
                <a:cs typeface="Calibri" panose="020F0502020204030204" pitchFamily="34" charset="0"/>
              </a:rPr>
              <a:t>explanatory (qualifying) statement</a:t>
            </a:r>
            <a:r>
              <a:rPr lang="en-US" sz="3000" dirty="0">
                <a:latin typeface="Calibri" panose="020F0502020204030204" pitchFamily="34" charset="0"/>
                <a:cs typeface="Calibri" panose="020F0502020204030204" pitchFamily="34" charset="0"/>
              </a:rPr>
              <a:t> — “The Lord shall come and </a:t>
            </a:r>
            <a:r>
              <a:rPr lang="en-US" sz="3000" b="1" dirty="0">
                <a:solidFill>
                  <a:schemeClr val="accent1"/>
                </a:solidFill>
                <a:latin typeface="Calibri" panose="020F0502020204030204" pitchFamily="34" charset="0"/>
                <a:cs typeface="Calibri" panose="020F0502020204030204" pitchFamily="34" charset="0"/>
              </a:rPr>
              <a:t>all his saints with him</a:t>
            </a:r>
            <a:r>
              <a:rPr lang="en-US" sz="3000" dirty="0">
                <a:solidFill>
                  <a:schemeClr val="accent1"/>
                </a:solidFill>
                <a:latin typeface="Calibri" panose="020F0502020204030204" pitchFamily="34" charset="0"/>
                <a:cs typeface="Calibri" panose="020F0502020204030204" pitchFamily="34" charset="0"/>
              </a:rPr>
              <a:t>”</a:t>
            </a:r>
          </a:p>
          <a:p>
            <a:pPr>
              <a:spcAft>
                <a:spcPts val="0"/>
              </a:spcAft>
            </a:pPr>
            <a:r>
              <a:rPr lang="en-US" sz="3000" dirty="0">
                <a:latin typeface="Calibri" panose="020F0502020204030204" pitchFamily="34" charset="0"/>
                <a:cs typeface="Calibri" panose="020F0502020204030204" pitchFamily="34" charset="0"/>
              </a:rPr>
              <a:t>early church believed the raptured church would return at 2</a:t>
            </a:r>
            <a:r>
              <a:rPr lang="en-US" sz="3000" baseline="30000" dirty="0">
                <a:latin typeface="Calibri" panose="020F0502020204030204" pitchFamily="34" charset="0"/>
                <a:cs typeface="Calibri" panose="020F0502020204030204" pitchFamily="34" charset="0"/>
              </a:rPr>
              <a:t>nd</a:t>
            </a:r>
            <a:r>
              <a:rPr lang="en-US" sz="3000" dirty="0">
                <a:latin typeface="Calibri" panose="020F0502020204030204" pitchFamily="34" charset="0"/>
                <a:cs typeface="Calibri" panose="020F0502020204030204" pitchFamily="34" charset="0"/>
              </a:rPr>
              <a:t> coming</a:t>
            </a:r>
          </a:p>
          <a:p>
            <a:pPr>
              <a:spcAft>
                <a:spcPts val="0"/>
              </a:spcAft>
            </a:pPr>
            <a:endParaRPr lang="en-US" sz="3000" dirty="0">
              <a:latin typeface="Calibri" panose="020F0502020204030204" pitchFamily="34" charset="0"/>
              <a:cs typeface="Calibri" panose="020F0502020204030204" pitchFamily="34" charset="0"/>
            </a:endParaRPr>
          </a:p>
          <a:p>
            <a:pPr>
              <a:spcAft>
                <a:spcPts val="0"/>
              </a:spcAft>
            </a:pPr>
            <a:endParaRPr lang="en-US" sz="3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83140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79944" y="264863"/>
            <a:ext cx="8825023" cy="1375712"/>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KEY ASPECTS OF DISPENSATIONALISM IN THE DIDACHE</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727444" y="1917725"/>
            <a:ext cx="10730021" cy="4484663"/>
          </a:xfrm>
        </p:spPr>
        <p:txBody>
          <a:bodyPr>
            <a:noAutofit/>
          </a:bodyPr>
          <a:lstStyle/>
          <a:p>
            <a:pPr marL="0" indent="0">
              <a:spcAft>
                <a:spcPts val="300"/>
              </a:spcAft>
              <a:buNone/>
            </a:pPr>
            <a:r>
              <a:rPr lang="en-US" sz="3000" dirty="0">
                <a:latin typeface="Calibri" panose="020F0502020204030204" pitchFamily="34" charset="0"/>
                <a:cs typeface="Calibri" panose="020F0502020204030204" pitchFamily="34" charset="0"/>
              </a:rPr>
              <a:t>POINTS</a:t>
            </a:r>
          </a:p>
          <a:p>
            <a:pPr>
              <a:spcAft>
                <a:spcPts val="300"/>
              </a:spcAft>
            </a:pPr>
            <a:r>
              <a:rPr lang="en-US" sz="3000" dirty="0">
                <a:latin typeface="Calibri" panose="020F0502020204030204" pitchFamily="34" charset="0"/>
                <a:cs typeface="Calibri" panose="020F0502020204030204" pitchFamily="34" charset="0"/>
              </a:rPr>
              <a:t>three distinct pretrib rapture arguments</a:t>
            </a:r>
          </a:p>
          <a:p>
            <a:pPr marL="285750" marR="0" lvl="0" indent="-285750" algn="l" defTabSz="457200" rtl="0" eaLnBrk="1" fontAlgn="auto" latinLnBrk="0" hangingPunct="1">
              <a:lnSpc>
                <a:spcPct val="100000"/>
              </a:lnSpc>
              <a:spcBef>
                <a:spcPts val="0"/>
              </a:spcBef>
              <a:spcAft>
                <a:spcPts val="3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two aspects of 2</a:t>
            </a:r>
            <a:r>
              <a:rPr kumimoji="0" lang="en-US" sz="30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nd</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coming — rapture and 2</a:t>
            </a:r>
            <a:r>
              <a:rPr kumimoji="0" lang="en-US" sz="30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nd</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coming proper</a:t>
            </a:r>
          </a:p>
          <a:p>
            <a:pPr>
              <a:spcAft>
                <a:spcPts val="300"/>
              </a:spcAft>
            </a:pPr>
            <a:r>
              <a:rPr lang="en-US" sz="3000" dirty="0">
                <a:latin typeface="Calibri" panose="020F0502020204030204" pitchFamily="34" charset="0"/>
                <a:cs typeface="Calibri" panose="020F0502020204030204" pitchFamily="34" charset="0"/>
              </a:rPr>
              <a:t>distinction between church saints and tribulation saints</a:t>
            </a:r>
          </a:p>
          <a:p>
            <a:pPr>
              <a:spcAft>
                <a:spcPts val="2400"/>
              </a:spcAft>
            </a:pPr>
            <a:r>
              <a:rPr lang="en-US" sz="3000" dirty="0">
                <a:latin typeface="Calibri" panose="020F0502020204030204" pitchFamily="34" charset="0"/>
                <a:cs typeface="Calibri" panose="020F0502020204030204" pitchFamily="34" charset="0"/>
              </a:rPr>
              <a:t>two-part resurrection of the righteous</a:t>
            </a:r>
          </a:p>
          <a:p>
            <a:pPr marL="0" indent="0">
              <a:spcAft>
                <a:spcPts val="300"/>
              </a:spcAft>
              <a:buNone/>
            </a:pPr>
            <a:r>
              <a:rPr lang="en-US" sz="3000" dirty="0">
                <a:latin typeface="Calibri" panose="020F0502020204030204" pitchFamily="34" charset="0"/>
                <a:cs typeface="Calibri" panose="020F0502020204030204" pitchFamily="34" charset="0"/>
              </a:rPr>
              <a:t>OBSERVATIONS</a:t>
            </a:r>
          </a:p>
          <a:p>
            <a:pPr>
              <a:spcAft>
                <a:spcPts val="300"/>
              </a:spcAft>
            </a:pPr>
            <a:r>
              <a:rPr lang="en-US" sz="3000" dirty="0">
                <a:latin typeface="Calibri" panose="020F0502020204030204" pitchFamily="34" charset="0"/>
                <a:cs typeface="Calibri" panose="020F0502020204030204" pitchFamily="34" charset="0"/>
              </a:rPr>
              <a:t>these points not inferred from an imminence passage, but taught</a:t>
            </a:r>
          </a:p>
          <a:p>
            <a:pPr>
              <a:spcAft>
                <a:spcPts val="600"/>
              </a:spcAft>
            </a:pPr>
            <a:r>
              <a:rPr lang="en-US" sz="3000" dirty="0">
                <a:latin typeface="Calibri" panose="020F0502020204030204" pitchFamily="34" charset="0"/>
                <a:cs typeface="Calibri" panose="020F0502020204030204" pitchFamily="34" charset="0"/>
              </a:rPr>
              <a:t>ton of information in one brief paragraph</a:t>
            </a:r>
            <a:br>
              <a:rPr lang="en-US" sz="3000" dirty="0">
                <a:latin typeface="Calibri" panose="020F0502020204030204" pitchFamily="34" charset="0"/>
                <a:cs typeface="Calibri" panose="020F0502020204030204" pitchFamily="34" charset="0"/>
              </a:rPr>
            </a:br>
            <a:endParaRPr lang="en-US" sz="3000" dirty="0">
              <a:latin typeface="Calibri" panose="020F0502020204030204" pitchFamily="34" charset="0"/>
              <a:cs typeface="Calibri" panose="020F0502020204030204" pitchFamily="34" charset="0"/>
            </a:endParaRPr>
          </a:p>
          <a:p>
            <a:pPr>
              <a:spcAft>
                <a:spcPts val="0"/>
              </a:spcAft>
            </a:pPr>
            <a:endParaRPr lang="en-US" sz="3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889501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260429" y="417329"/>
            <a:ext cx="3873131" cy="880346"/>
          </a:xfrm>
        </p:spPr>
        <p:txBody>
          <a:bodyPr>
            <a:noAutofit/>
          </a:bodyPr>
          <a:lstStyle/>
          <a:p>
            <a:pPr algn="ctr">
              <a:lnSpc>
                <a:spcPts val="5000"/>
              </a:lnSpc>
            </a:pPr>
            <a:r>
              <a:rPr kumimoji="0" lang="en-US" sz="4000" b="0" i="0" u="none" strike="noStrike" kern="1200" cap="all" spc="0" normalizeH="0" baseline="0" noProof="0" dirty="0">
                <a:ln w="3175" cmpd="sng">
                  <a:noFill/>
                </a:ln>
                <a:solidFill>
                  <a:prstClr val="white"/>
                </a:solidFill>
                <a:effectLst/>
                <a:uLnTx/>
                <a:uFillTx/>
                <a:latin typeface="Corbel"/>
                <a:ea typeface="+mj-ea"/>
                <a:cs typeface="+mj-cs"/>
              </a:rPr>
              <a:t>conclusion</a:t>
            </a:r>
            <a:endParaRPr lang="en-US" sz="4000" dirty="0"/>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954775"/>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1048617" y="1472043"/>
            <a:ext cx="9552043" cy="4930345"/>
          </a:xfrm>
        </p:spPr>
        <p:txBody>
          <a:bodyPr>
            <a:noAutofit/>
          </a:bodyPr>
          <a:lstStyle/>
          <a:p>
            <a:pPr>
              <a:spcAft>
                <a:spcPts val="1500"/>
              </a:spcAft>
            </a:pPr>
            <a:r>
              <a:rPr lang="en-US" sz="3000" dirty="0">
                <a:latin typeface="Calibri" panose="020F0502020204030204" pitchFamily="34" charset="0"/>
                <a:cs typeface="Calibri" panose="020F0502020204030204" pitchFamily="34" charset="0"/>
              </a:rPr>
              <a:t>ONE, the deeper we dive into the untranslated Greek, Latin, and Syriac works, the more evidence we will find for the pretrib rapture and dispensationalism in the fathers</a:t>
            </a:r>
          </a:p>
          <a:p>
            <a:pPr>
              <a:spcAft>
                <a:spcPts val="1500"/>
              </a:spcAft>
            </a:pPr>
            <a:r>
              <a:rPr lang="en-US" sz="3000" dirty="0">
                <a:latin typeface="Calibri" panose="020F0502020204030204" pitchFamily="34" charset="0"/>
                <a:cs typeface="Calibri" panose="020F0502020204030204" pitchFamily="34" charset="0"/>
              </a:rPr>
              <a:t>TWO, pretrib dispensationalism was the position of the church for the first two centuries (Irenaeus, the Didache)</a:t>
            </a:r>
          </a:p>
          <a:p>
            <a:pPr>
              <a:spcAft>
                <a:spcPts val="1500"/>
              </a:spcAft>
            </a:pPr>
            <a:r>
              <a:rPr lang="en-US" sz="3000" dirty="0">
                <a:latin typeface="Calibri" panose="020F0502020204030204" pitchFamily="34" charset="0"/>
                <a:cs typeface="Calibri" panose="020F0502020204030204" pitchFamily="34" charset="0"/>
              </a:rPr>
              <a:t>NOT SURPRISING, pretrib dispensationalism was the position of the Lord, his apostles, and the NT </a:t>
            </a:r>
          </a:p>
          <a:p>
            <a:pPr marL="285750" marR="0" lvl="0" indent="-285750" algn="l" defTabSz="457200" rtl="0" eaLnBrk="1" fontAlgn="auto" latinLnBrk="0" hangingPunct="1">
              <a:lnSpc>
                <a:spcPct val="100000"/>
              </a:lnSpc>
              <a:spcBef>
                <a:spcPts val="0"/>
              </a:spcBef>
              <a:spcAft>
                <a:spcPts val="15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SADLY, replacement theology advocates purged the church of premillennialism and </a:t>
            </a:r>
            <a:r>
              <a:rPr kumimoji="0" lang="en-US" sz="30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Calibri" panose="020F0502020204030204" pitchFamily="34" charset="0"/>
              </a:rPr>
              <a:t>pretribulationism</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by end 5</a:t>
            </a:r>
            <a:r>
              <a:rPr kumimoji="0" lang="en-US" sz="30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th</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cent</a:t>
            </a:r>
          </a:p>
          <a:p>
            <a:pPr>
              <a:spcAft>
                <a:spcPts val="0"/>
              </a:spcAft>
            </a:pPr>
            <a:endParaRPr lang="en-US" sz="3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176657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a:extLst>
              <a:ext uri="{FF2B5EF4-FFF2-40B4-BE49-F238E27FC236}">
                <a16:creationId xmlns:a16="http://schemas.microsoft.com/office/drawing/2014/main" id="{F24087BC-230D-4630-81A2-52F8824F84B0}"/>
              </a:ext>
            </a:extLst>
          </p:cNvPr>
          <p:cNvPicPr>
            <a:picLocks noGrp="1" noChangeAspect="1"/>
          </p:cNvPicPr>
          <p:nvPr>
            <p:ph type="pic" idx="1"/>
          </p:nvPr>
        </p:nvPicPr>
        <p:blipFill>
          <a:blip r:embed="rId2"/>
          <a:srcRect l="10240" r="10240"/>
          <a:stretch/>
        </p:blipFill>
        <p:spPr bwMode="blackGray">
          <a:xfrm>
            <a:off x="346575" y="412630"/>
            <a:ext cx="5749425" cy="4818185"/>
          </a:xfrm>
        </p:spPr>
      </p:pic>
      <p:sp>
        <p:nvSpPr>
          <p:cNvPr id="4" name="Text Placeholder 3">
            <a:extLst>
              <a:ext uri="{FF2B5EF4-FFF2-40B4-BE49-F238E27FC236}">
                <a16:creationId xmlns:a16="http://schemas.microsoft.com/office/drawing/2014/main" id="{89E3F3D3-E33B-4CC0-A31E-7554F6BAEA6C}"/>
              </a:ext>
            </a:extLst>
          </p:cNvPr>
          <p:cNvSpPr>
            <a:spLocks noGrp="1"/>
          </p:cNvSpPr>
          <p:nvPr>
            <p:ph type="body" sz="half" idx="2"/>
          </p:nvPr>
        </p:nvSpPr>
        <p:spPr>
          <a:xfrm>
            <a:off x="6338414" y="596844"/>
            <a:ext cx="5749425" cy="4730067"/>
          </a:xfrm>
        </p:spPr>
        <p:txBody>
          <a:bodyPr>
            <a:normAutofit fontScale="92500" lnSpcReduction="10000"/>
          </a:bodyPr>
          <a:lstStyle/>
          <a:p>
            <a:pPr algn="ctr"/>
            <a:r>
              <a:rPr lang="en-US" sz="3200" dirty="0"/>
              <a:t>One short life</a:t>
            </a:r>
            <a:br>
              <a:rPr lang="en-US" sz="3200" dirty="0"/>
            </a:br>
            <a:r>
              <a:rPr lang="en-US" sz="3200" dirty="0"/>
              <a:t>to be a good soldier;</a:t>
            </a:r>
            <a:br>
              <a:rPr lang="en-US" sz="3200" dirty="0"/>
            </a:br>
            <a:r>
              <a:rPr lang="en-US" sz="3200" dirty="0"/>
              <a:t> One long eternity</a:t>
            </a:r>
            <a:br>
              <a:rPr lang="en-US" sz="3200" dirty="0"/>
            </a:br>
            <a:r>
              <a:rPr lang="en-US" sz="3200" dirty="0"/>
              <a:t> to be a fulfilled human being.</a:t>
            </a:r>
            <a:br>
              <a:rPr lang="en-US" sz="3600" dirty="0"/>
            </a:br>
            <a:r>
              <a:rPr lang="en-US" sz="2800" dirty="0"/>
              <a:t>    — LWB</a:t>
            </a:r>
          </a:p>
          <a:p>
            <a:endParaRPr lang="en-US" dirty="0"/>
          </a:p>
          <a:p>
            <a:pPr algn="ctr"/>
            <a:r>
              <a:rPr lang="en-US" sz="2800" dirty="0"/>
              <a:t>      “endure hardship as a good soldier”</a:t>
            </a:r>
          </a:p>
          <a:p>
            <a:pPr algn="ctr">
              <a:spcAft>
                <a:spcPts val="1800"/>
              </a:spcAft>
            </a:pPr>
            <a:r>
              <a:rPr lang="en-US" sz="2800" dirty="0"/>
              <a:t>(</a:t>
            </a:r>
            <a:r>
              <a:rPr lang="en-US" sz="2800" dirty="0">
                <a:latin typeface="Calibri" panose="020F0502020204030204" pitchFamily="34" charset="0"/>
                <a:cs typeface="Calibri" panose="020F0502020204030204" pitchFamily="34" charset="0"/>
              </a:rPr>
              <a:t>2</a:t>
            </a:r>
            <a:r>
              <a:rPr lang="en-US" sz="2800" dirty="0"/>
              <a:t> Tim</a:t>
            </a:r>
            <a:r>
              <a:rPr lang="en-US" sz="2800" dirty="0">
                <a:latin typeface="Calibri" panose="020F0502020204030204" pitchFamily="34" charset="0"/>
                <a:cs typeface="Calibri" panose="020F0502020204030204" pitchFamily="34" charset="0"/>
              </a:rPr>
              <a:t>. 2:3</a:t>
            </a:r>
            <a:r>
              <a:rPr lang="en-US" sz="2800" dirty="0"/>
              <a:t>)</a:t>
            </a:r>
          </a:p>
          <a:p>
            <a:pPr algn="ctr"/>
            <a:r>
              <a:rPr lang="en-US" sz="2800" dirty="0"/>
              <a:t>“do exploits”</a:t>
            </a:r>
            <a:br>
              <a:rPr lang="en-US" sz="2800" dirty="0"/>
            </a:br>
            <a:r>
              <a:rPr lang="en-US" sz="2800" dirty="0"/>
              <a:t>  (Dan. </a:t>
            </a:r>
            <a:r>
              <a:rPr lang="en-US" sz="2800" dirty="0">
                <a:latin typeface="Calibri" panose="020F0502020204030204" pitchFamily="34" charset="0"/>
                <a:cs typeface="Calibri" panose="020F0502020204030204" pitchFamily="34" charset="0"/>
              </a:rPr>
              <a:t>11:32</a:t>
            </a:r>
            <a:r>
              <a:rPr lang="en-US" sz="2800" dirty="0"/>
              <a:t>) </a:t>
            </a:r>
          </a:p>
          <a:p>
            <a:endParaRPr lang="en-US" dirty="0"/>
          </a:p>
          <a:p>
            <a:endParaRPr lang="en-US" dirty="0"/>
          </a:p>
          <a:p>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32376B41-09A7-4B68-9A42-E83AC5BF6198}"/>
              </a:ext>
            </a:extLst>
          </p:cNvPr>
          <p:cNvSpPr>
            <a:spLocks noGrp="1"/>
          </p:cNvSpPr>
          <p:nvPr>
            <p:ph type="sldNum" sz="quarter" idx="12"/>
          </p:nvPr>
        </p:nvSpPr>
        <p:spPr>
          <a:xfrm>
            <a:off x="11281559" y="6115791"/>
            <a:ext cx="708293"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2BDF6FB7-4C15-98D2-8F25-8B99FF839D51}"/>
              </a:ext>
            </a:extLst>
          </p:cNvPr>
          <p:cNvSpPr txBox="1"/>
          <p:nvPr/>
        </p:nvSpPr>
        <p:spPr>
          <a:xfrm>
            <a:off x="2479400" y="5898241"/>
            <a:ext cx="7233199" cy="461665"/>
          </a:xfrm>
          <a:prstGeom prst="rect">
            <a:avLst/>
          </a:prstGeom>
          <a:noFill/>
        </p:spPr>
        <p:txBody>
          <a:bodyPr wrap="none" rtlCol="0">
            <a:spAutoFit/>
          </a:bodyPr>
          <a:lstStyle/>
          <a:p>
            <a:r>
              <a:rPr lang="en-US" sz="2400" dirty="0"/>
              <a:t>EYES WIDE OPEN, BRAIN ENGAGED, HEART ON FIRE! </a:t>
            </a:r>
          </a:p>
        </p:txBody>
      </p:sp>
    </p:spTree>
    <p:extLst>
      <p:ext uri="{BB962C8B-B14F-4D97-AF65-F5344CB8AC3E}">
        <p14:creationId xmlns:p14="http://schemas.microsoft.com/office/powerpoint/2010/main" val="252620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D3C6-003C-4A2D-B351-F00A04BF6251}"/>
              </a:ext>
            </a:extLst>
          </p:cNvPr>
          <p:cNvSpPr>
            <a:spLocks noGrp="1"/>
          </p:cNvSpPr>
          <p:nvPr>
            <p:ph type="title"/>
          </p:nvPr>
        </p:nvSpPr>
        <p:spPr>
          <a:xfrm>
            <a:off x="1337717" y="188443"/>
            <a:ext cx="3819074" cy="1119362"/>
          </a:xfrm>
        </p:spPr>
        <p:txBody>
          <a:bodyPr/>
          <a:lstStyle/>
          <a:p>
            <a:pPr algn="ctr"/>
            <a:r>
              <a:rPr lang="en-US" sz="4800" dirty="0"/>
              <a:t>Irenaeus</a:t>
            </a:r>
          </a:p>
        </p:txBody>
      </p:sp>
      <p:sp>
        <p:nvSpPr>
          <p:cNvPr id="4" name="Text Placeholder 3">
            <a:extLst>
              <a:ext uri="{FF2B5EF4-FFF2-40B4-BE49-F238E27FC236}">
                <a16:creationId xmlns:a16="http://schemas.microsoft.com/office/drawing/2014/main" id="{44FA16B2-6A61-4B79-B91C-B41F21F14F7D}"/>
              </a:ext>
            </a:extLst>
          </p:cNvPr>
          <p:cNvSpPr>
            <a:spLocks noGrp="1"/>
          </p:cNvSpPr>
          <p:nvPr>
            <p:ph type="body" sz="half" idx="2"/>
          </p:nvPr>
        </p:nvSpPr>
        <p:spPr>
          <a:xfrm>
            <a:off x="558346" y="995968"/>
            <a:ext cx="7237050" cy="5403273"/>
          </a:xfrm>
        </p:spPr>
        <p:txBody>
          <a:bodyPr>
            <a:normAutofit/>
          </a:bodyPr>
          <a:lstStyle/>
          <a:p>
            <a:r>
              <a:rPr lang="en-US" dirty="0"/>
              <a:t>.</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born c. </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130</a:t>
            </a:r>
            <a:r>
              <a:rPr kumimoji="0" lang="en-US" sz="3000" b="0" i="0" u="none" strike="noStrike" kern="1200" cap="none" spc="0" normalizeH="0" baseline="0" noProof="0" dirty="0">
                <a:ln>
                  <a:noFill/>
                </a:ln>
                <a:solidFill>
                  <a:prstClr val="white"/>
                </a:solidFill>
                <a:effectLst/>
                <a:uLnTx/>
                <a:uFillTx/>
                <a:latin typeface="Corbel"/>
                <a:ea typeface="+mn-ea"/>
                <a:cs typeface="+mn-cs"/>
              </a:rPr>
              <a:t> and died c. </a:t>
            </a: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202</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born in Smyrna (</a:t>
            </a:r>
            <a:r>
              <a:rPr kumimoji="0" lang="en-US" sz="3000" b="0" i="0" u="none" strike="noStrike" kern="1200" cap="none" spc="0" normalizeH="0" baseline="0" noProof="0" dirty="0" err="1">
                <a:ln>
                  <a:noFill/>
                </a:ln>
                <a:solidFill>
                  <a:prstClr val="white"/>
                </a:solidFill>
                <a:effectLst/>
                <a:uLnTx/>
                <a:uFillTx/>
                <a:latin typeface="Corbel"/>
                <a:ea typeface="+mn-ea"/>
                <a:cs typeface="+mn-cs"/>
              </a:rPr>
              <a:t>Izm</a:t>
            </a:r>
            <a:r>
              <a:rPr lang="en-US" sz="3000" dirty="0" err="1">
                <a:solidFill>
                  <a:prstClr val="white"/>
                </a:solidFill>
                <a:latin typeface="Corbel"/>
              </a:rPr>
              <a:t>ir</a:t>
            </a:r>
            <a:r>
              <a:rPr lang="en-US" sz="3000" dirty="0">
                <a:solidFill>
                  <a:prstClr val="white"/>
                </a:solidFill>
                <a:latin typeface="Corbel"/>
              </a:rPr>
              <a:t>, Turkey)</a:t>
            </a:r>
            <a:endParaRPr kumimoji="0" lang="en-US" sz="3000" b="0" i="0" u="none" strike="noStrike" kern="1200" cap="none" spc="0" normalizeH="0" baseline="0" noProof="0" dirty="0">
              <a:ln>
                <a:noFill/>
              </a:ln>
              <a:solidFill>
                <a:prstClr val="white"/>
              </a:solidFill>
              <a:effectLst/>
              <a:uLnTx/>
              <a:uFillTx/>
              <a:latin typeface="Corbel"/>
              <a:ea typeface="+mn-ea"/>
              <a:cs typeface="+mn-cs"/>
            </a:endParaRP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bishop of </a:t>
            </a:r>
            <a:r>
              <a:rPr kumimoji="0" lang="en-US" sz="3000" b="0" i="0" u="none" strike="noStrike" kern="1200" cap="none" spc="0" normalizeH="0" baseline="0" noProof="0" dirty="0" err="1">
                <a:ln>
                  <a:noFill/>
                </a:ln>
                <a:solidFill>
                  <a:prstClr val="white"/>
                </a:solidFill>
                <a:effectLst/>
                <a:uLnTx/>
                <a:uFillTx/>
                <a:latin typeface="Corbel"/>
                <a:ea typeface="+mn-ea"/>
                <a:cs typeface="+mn-cs"/>
              </a:rPr>
              <a:t>Lugdunum</a:t>
            </a:r>
            <a:r>
              <a:rPr kumimoji="0" lang="en-US" sz="3000" b="0" i="0" u="none" strike="noStrike" kern="1200" cap="none" spc="0" normalizeH="0" baseline="0" noProof="0" dirty="0">
                <a:ln>
                  <a:noFill/>
                </a:ln>
                <a:solidFill>
                  <a:prstClr val="white"/>
                </a:solidFill>
                <a:effectLst/>
                <a:uLnTx/>
                <a:uFillTx/>
                <a:latin typeface="Corbel"/>
                <a:ea typeface="+mn-ea"/>
                <a:cs typeface="+mn-cs"/>
              </a:rPr>
              <a:t> (Lyon, France)</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premillennial and pretribulational</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knew Polycarp, a disciple of John</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kumimoji="0" lang="en-US" sz="3000" b="0" i="0" u="none" strike="noStrike" kern="1200" cap="none" spc="0" normalizeH="0" baseline="0" noProof="0" dirty="0">
                <a:ln>
                  <a:noFill/>
                </a:ln>
                <a:solidFill>
                  <a:prstClr val="white"/>
                </a:solidFill>
                <a:effectLst/>
                <a:uLnTx/>
                <a:uFillTx/>
                <a:latin typeface="Corbel"/>
                <a:ea typeface="+mn-ea"/>
                <a:cs typeface="+mn-cs"/>
              </a:rPr>
              <a:t>premier work was </a:t>
            </a:r>
            <a:r>
              <a:rPr kumimoji="0" lang="en-US" sz="3000" b="0" i="1" u="none" strike="noStrike" kern="1200" cap="none" spc="0" normalizeH="0" baseline="0" noProof="0" dirty="0">
                <a:ln>
                  <a:noFill/>
                </a:ln>
                <a:solidFill>
                  <a:prstClr val="white"/>
                </a:solidFill>
                <a:effectLst/>
                <a:uLnTx/>
                <a:uFillTx/>
                <a:latin typeface="Corbel"/>
                <a:ea typeface="+mn-ea"/>
                <a:cs typeface="+mn-cs"/>
              </a:rPr>
              <a:t>Against Heresies</a:t>
            </a:r>
          </a:p>
          <a:p>
            <a:pPr marL="285750" marR="0" lvl="0"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r>
              <a:rPr lang="en-US" sz="3000" dirty="0">
                <a:solidFill>
                  <a:prstClr val="white"/>
                </a:solidFill>
                <a:latin typeface="Corbel"/>
              </a:rPr>
              <a:t>most of his works have not survived</a:t>
            </a:r>
            <a:br>
              <a:rPr lang="en-US" sz="3000" dirty="0">
                <a:solidFill>
                  <a:prstClr val="white"/>
                </a:solidFill>
                <a:latin typeface="Corbel"/>
              </a:rPr>
            </a:br>
            <a:r>
              <a:rPr lang="en-US" sz="3000" dirty="0">
                <a:solidFill>
                  <a:prstClr val="white"/>
                </a:solidFill>
                <a:latin typeface="Corbel"/>
              </a:rPr>
              <a:t>— most chiliast works suppressed</a:t>
            </a:r>
            <a:endParaRPr kumimoji="0" lang="en-US" sz="3000" b="0" i="0" u="none" strike="noStrike" kern="1200" cap="none" spc="0" normalizeH="0" baseline="0" noProof="0" dirty="0">
              <a:ln>
                <a:noFill/>
              </a:ln>
              <a:solidFill>
                <a:prstClr val="white"/>
              </a:solidFill>
              <a:effectLst/>
              <a:uLnTx/>
              <a:uFillTx/>
              <a:latin typeface="Corbel"/>
              <a:ea typeface="+mn-ea"/>
              <a:cs typeface="+mn-cs"/>
            </a:endParaRPr>
          </a:p>
          <a:p>
            <a:endParaRPr lang="en-US" dirty="0"/>
          </a:p>
        </p:txBody>
      </p:sp>
      <p:pic>
        <p:nvPicPr>
          <p:cNvPr id="6" name="Picture Placeholder 5">
            <a:extLst>
              <a:ext uri="{FF2B5EF4-FFF2-40B4-BE49-F238E27FC236}">
                <a16:creationId xmlns:a16="http://schemas.microsoft.com/office/drawing/2014/main" id="{BB3F722D-B373-4F21-B889-3DAB0655E5F4}"/>
              </a:ext>
            </a:extLst>
          </p:cNvPr>
          <p:cNvPicPr>
            <a:picLocks noGrp="1" noChangeAspect="1"/>
          </p:cNvPicPr>
          <p:nvPr>
            <p:ph type="pic" idx="1"/>
          </p:nvPr>
        </p:nvPicPr>
        <p:blipFill>
          <a:blip r:embed="rId3"/>
          <a:srcRect l="2376" r="2376"/>
          <a:stretch/>
        </p:blipFill>
        <p:spPr bwMode="blackGray">
          <a:xfrm>
            <a:off x="7509375" y="995968"/>
            <a:ext cx="3492000" cy="4866064"/>
          </a:xfrm>
        </p:spPr>
      </p:pic>
      <p:sp>
        <p:nvSpPr>
          <p:cNvPr id="3" name="Slide Number Placeholder 2">
            <a:extLst>
              <a:ext uri="{FF2B5EF4-FFF2-40B4-BE49-F238E27FC236}">
                <a16:creationId xmlns:a16="http://schemas.microsoft.com/office/drawing/2014/main" id="{97E3AA36-673F-4B27-91EE-10622B66ED43}"/>
              </a:ext>
            </a:extLst>
          </p:cNvPr>
          <p:cNvSpPr>
            <a:spLocks noGrp="1"/>
          </p:cNvSpPr>
          <p:nvPr>
            <p:ph type="sldNum" sz="quarter" idx="12"/>
          </p:nvPr>
        </p:nvSpPr>
        <p:spPr>
          <a:xfrm>
            <a:off x="11291382" y="6210328"/>
            <a:ext cx="684543"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9099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47039" y="577703"/>
            <a:ext cx="8872868" cy="1260000"/>
          </a:xfrm>
        </p:spPr>
        <p:txBody>
          <a:bodyPr>
            <a:noAutofit/>
          </a:bodyPr>
          <a:lstStyle/>
          <a:p>
            <a:pPr algn="ctr">
              <a:lnSpc>
                <a:spcPts val="5200"/>
              </a:lnSpc>
            </a:pPr>
            <a:r>
              <a:rPr lang="en-US" sz="4000" dirty="0"/>
              <a:t>RUDIMENTS OF DISPENSATIONALISM</a:t>
            </a:r>
            <a:br>
              <a:rPr lang="en-US" sz="4000" dirty="0"/>
            </a:br>
            <a:r>
              <a:rPr lang="en-US" sz="4000" dirty="0"/>
              <a:t>IN IRENAEUS</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123784" y="372586"/>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1182516" y="2503926"/>
            <a:ext cx="10204954" cy="3545999"/>
          </a:xfrm>
        </p:spPr>
        <p:txBody>
          <a:bodyPr>
            <a:noAutofit/>
          </a:bodyPr>
          <a:lstStyle/>
          <a:p>
            <a:pPr>
              <a:spcAft>
                <a:spcPts val="1600"/>
              </a:spcAft>
            </a:pPr>
            <a:r>
              <a:rPr lang="en-US" sz="3200" dirty="0">
                <a:latin typeface="Calibri" panose="020F0502020204030204" pitchFamily="34" charset="0"/>
                <a:cs typeface="Calibri" panose="020F0502020204030204" pitchFamily="34" charset="0"/>
              </a:rPr>
              <a:t>distinction between Israel and the church</a:t>
            </a:r>
          </a:p>
          <a:p>
            <a:pPr>
              <a:spcAft>
                <a:spcPts val="1600"/>
              </a:spcAft>
            </a:pPr>
            <a:r>
              <a:rPr lang="en-US" sz="3200" dirty="0"/>
              <a:t>God’s return to the people and nation of Israel</a:t>
            </a:r>
          </a:p>
          <a:p>
            <a:pPr>
              <a:spcAft>
                <a:spcPts val="1600"/>
              </a:spcAft>
            </a:pPr>
            <a:r>
              <a:rPr lang="en-US" sz="3200" dirty="0"/>
              <a:t>temple observant Jews honored by God in the tribulation</a:t>
            </a:r>
          </a:p>
          <a:p>
            <a:pPr>
              <a:spcAft>
                <a:spcPts val="1600"/>
              </a:spcAft>
            </a:pPr>
            <a:r>
              <a:rPr lang="en-US" sz="3200" dirty="0"/>
              <a:t>two classes of saints in the millennium</a:t>
            </a:r>
          </a:p>
          <a:p>
            <a:pPr>
              <a:spcAft>
                <a:spcPts val="1600"/>
              </a:spcAft>
            </a:pPr>
            <a:r>
              <a:rPr lang="en-US" sz="3200" dirty="0"/>
              <a:t>pretrib rapture (four distinct passages)</a:t>
            </a:r>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98481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325339" y="5487988"/>
            <a:ext cx="4890977" cy="914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659566" y="372586"/>
            <a:ext cx="8872868" cy="1260000"/>
          </a:xfrm>
        </p:spPr>
        <p:txBody>
          <a:bodyPr>
            <a:noAutofit/>
          </a:bodyPr>
          <a:lstStyle/>
          <a:p>
            <a:pPr algn="ctr">
              <a:lnSpc>
                <a:spcPts val="5200"/>
              </a:lnSpc>
            </a:pPr>
            <a:r>
              <a:rPr lang="en-US" sz="4000" dirty="0"/>
              <a:t>PROBLEMATIC PASSAGE:</a:t>
            </a:r>
            <a:br>
              <a:rPr lang="en-US" sz="4000" dirty="0"/>
            </a:br>
            <a:r>
              <a:rPr lang="en-US" sz="4000" dirty="0"/>
              <a:t>THE CHURCH IN THE TRIBULATION</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123784" y="372586"/>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597725" y="2099889"/>
            <a:ext cx="10996550" cy="3301451"/>
          </a:xfrm>
        </p:spPr>
        <p:txBody>
          <a:bodyPr>
            <a:noAutofit/>
          </a:bodyPr>
          <a:lstStyle/>
          <a:p>
            <a:pPr marL="0" indent="0">
              <a:spcAft>
                <a:spcPts val="1600"/>
              </a:spcAft>
              <a:buNone/>
            </a:pPr>
            <a:r>
              <a:rPr lang="en-US" sz="3200" dirty="0">
                <a:latin typeface="Calibri" panose="020F0502020204030204" pitchFamily="34" charset="0"/>
                <a:cs typeface="Calibri" panose="020F0502020204030204" pitchFamily="34" charset="0"/>
              </a:rPr>
              <a:t>“It is manifest, therefore, that of these [the ten kings], he who is to come shall slay three, and subject the remainder to his power, and that he shall be himself the eighth among them. And they shall lay Babylon waste, and burn her with fire, and shall give their kingdom to the beast, and </a:t>
            </a:r>
            <a:r>
              <a:rPr lang="en-US" sz="3200" b="1" dirty="0">
                <a:solidFill>
                  <a:schemeClr val="accent1"/>
                </a:solidFill>
                <a:latin typeface="Calibri" panose="020F0502020204030204" pitchFamily="34" charset="0"/>
                <a:cs typeface="Calibri" panose="020F0502020204030204" pitchFamily="34" charset="0"/>
              </a:rPr>
              <a:t>put the CHURCH to flight</a:t>
            </a:r>
            <a:r>
              <a:rPr lang="en-US" sz="3200" dirty="0">
                <a:latin typeface="Calibri" panose="020F0502020204030204" pitchFamily="34" charset="0"/>
                <a:cs typeface="Calibri" panose="020F0502020204030204" pitchFamily="34" charset="0"/>
              </a:rPr>
              <a:t>. After that they shall be destroyed by the coming of our Lord.”</a:t>
            </a:r>
          </a:p>
          <a:p>
            <a:pPr>
              <a:spcAft>
                <a:spcPts val="1600"/>
              </a:spcAft>
            </a:pP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645888" y="5576255"/>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5.26.1</a:t>
            </a:r>
          </a:p>
        </p:txBody>
      </p:sp>
    </p:spTree>
    <p:extLst>
      <p:ext uri="{BB962C8B-B14F-4D97-AF65-F5344CB8AC3E}">
        <p14:creationId xmlns:p14="http://schemas.microsoft.com/office/powerpoint/2010/main" val="281479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1547039" y="577703"/>
            <a:ext cx="8872868" cy="1260000"/>
          </a:xfrm>
        </p:spPr>
        <p:txBody>
          <a:bodyPr>
            <a:noAutofit/>
          </a:bodyPr>
          <a:lstStyle/>
          <a:p>
            <a:pPr algn="ctr">
              <a:lnSpc>
                <a:spcPts val="5200"/>
              </a:lnSpc>
            </a:pPr>
            <a:r>
              <a:rPr lang="en-US" sz="4000" dirty="0"/>
              <a:t>RULE OF SELF-INTERPRETATION</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123784" y="372586"/>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993523" y="2174317"/>
            <a:ext cx="10512676" cy="3545999"/>
          </a:xfrm>
        </p:spPr>
        <p:txBody>
          <a:bodyPr>
            <a:noAutofit/>
          </a:bodyPr>
          <a:lstStyle/>
          <a:p>
            <a:pPr>
              <a:spcAft>
                <a:spcPts val="0"/>
              </a:spcAft>
            </a:pPr>
            <a:r>
              <a:rPr lang="en-US" sz="3200" b="1" dirty="0">
                <a:solidFill>
                  <a:schemeClr val="accent1"/>
                </a:solidFill>
                <a:latin typeface="Calibri" panose="020F0502020204030204" pitchFamily="34" charset="0"/>
                <a:cs typeface="Calibri" panose="020F0502020204030204" pitchFamily="34" charset="0"/>
              </a:rPr>
              <a:t>AS</a:t>
            </a:r>
            <a:r>
              <a:rPr lang="en-US" sz="3200" dirty="0">
                <a:latin typeface="Calibri" panose="020F0502020204030204" pitchFamily="34" charset="0"/>
                <a:cs typeface="Calibri" panose="020F0502020204030204" pitchFamily="34" charset="0"/>
              </a:rPr>
              <a:t> the Bible must be allowed to </a:t>
            </a:r>
            <a:r>
              <a:rPr lang="en-US" sz="3200" b="1" dirty="0">
                <a:solidFill>
                  <a:schemeClr val="accent1"/>
                </a:solidFill>
                <a:latin typeface="Calibri" panose="020F0502020204030204" pitchFamily="34" charset="0"/>
                <a:cs typeface="Calibri" panose="020F0502020204030204" pitchFamily="34" charset="0"/>
              </a:rPr>
              <a:t>DEFINE</a:t>
            </a:r>
            <a:r>
              <a:rPr lang="en-US" sz="3200" dirty="0">
                <a:latin typeface="Calibri" panose="020F0502020204030204" pitchFamily="34" charset="0"/>
                <a:cs typeface="Calibri" panose="020F0502020204030204" pitchFamily="34" charset="0"/>
              </a:rPr>
              <a:t> its own terms</a:t>
            </a:r>
          </a:p>
          <a:p>
            <a:pPr marL="0" indent="0">
              <a:spcAft>
                <a:spcPts val="1600"/>
              </a:spcAft>
              <a:buNone/>
            </a:pPr>
            <a:r>
              <a:rPr lang="en-US" sz="3200" dirty="0">
                <a:latin typeface="Calibri" panose="020F0502020204030204" pitchFamily="34" charset="0"/>
                <a:cs typeface="Calibri" panose="020F0502020204030204" pitchFamily="34" charset="0"/>
              </a:rPr>
              <a:t>   </a:t>
            </a:r>
            <a:r>
              <a:rPr lang="en-US" sz="3200" b="1" dirty="0">
                <a:solidFill>
                  <a:schemeClr val="accent1"/>
                </a:solidFill>
                <a:latin typeface="Calibri" panose="020F0502020204030204" pitchFamily="34" charset="0"/>
                <a:cs typeface="Calibri" panose="020F0502020204030204" pitchFamily="34" charset="0"/>
              </a:rPr>
              <a:t>SO</a:t>
            </a:r>
            <a:r>
              <a:rPr lang="en-US" sz="3200" dirty="0">
                <a:latin typeface="Calibri" panose="020F0502020204030204" pitchFamily="34" charset="0"/>
                <a:cs typeface="Calibri" panose="020F0502020204030204" pitchFamily="34" charset="0"/>
              </a:rPr>
              <a:t> authors must be allowed to </a:t>
            </a:r>
            <a:r>
              <a:rPr lang="en-US" sz="3200" b="1" dirty="0">
                <a:solidFill>
                  <a:schemeClr val="accent1"/>
                </a:solidFill>
                <a:latin typeface="Calibri" panose="020F0502020204030204" pitchFamily="34" charset="0"/>
                <a:cs typeface="Calibri" panose="020F0502020204030204" pitchFamily="34" charset="0"/>
              </a:rPr>
              <a:t>DEFINE</a:t>
            </a:r>
            <a:r>
              <a:rPr lang="en-US" sz="3200" dirty="0">
                <a:latin typeface="Calibri" panose="020F0502020204030204" pitchFamily="34" charset="0"/>
                <a:cs typeface="Calibri" panose="020F0502020204030204" pitchFamily="34" charset="0"/>
              </a:rPr>
              <a:t> their own terms</a:t>
            </a:r>
          </a:p>
          <a:p>
            <a:pPr>
              <a:spcAft>
                <a:spcPts val="1600"/>
              </a:spcAft>
            </a:pPr>
            <a:r>
              <a:rPr lang="en-US" sz="3200" dirty="0"/>
              <a:t>importing contemporary definitions is anachronistic</a:t>
            </a:r>
          </a:p>
          <a:p>
            <a:pPr>
              <a:spcAft>
                <a:spcPts val="0"/>
              </a:spcAft>
            </a:pPr>
            <a:r>
              <a:rPr lang="en-US" sz="3200" dirty="0"/>
              <a:t>patristic terms typically show </a:t>
            </a:r>
            <a:r>
              <a:rPr lang="en-US" sz="3200" i="1" dirty="0"/>
              <a:t>close affinity</a:t>
            </a:r>
            <a:r>
              <a:rPr lang="en-US" sz="3200" dirty="0"/>
              <a:t> to modern usage</a:t>
            </a:r>
          </a:p>
          <a:p>
            <a:pPr marL="0" indent="0">
              <a:spcAft>
                <a:spcPts val="1600"/>
              </a:spcAft>
              <a:buNone/>
            </a:pPr>
            <a:r>
              <a:rPr lang="en-US" sz="3200" dirty="0"/>
              <a:t>    patristic terms often show </a:t>
            </a:r>
            <a:r>
              <a:rPr lang="en-US" sz="3200" i="1" dirty="0"/>
              <a:t>differences</a:t>
            </a:r>
            <a:r>
              <a:rPr lang="en-US" sz="3200" dirty="0"/>
              <a:t> with modern usage</a:t>
            </a:r>
          </a:p>
          <a:p>
            <a:pPr marL="285750" marR="0" lvl="0" indent="-285750" algn="l" defTabSz="457200" rtl="0" eaLnBrk="1" fontAlgn="auto" latinLnBrk="0" hangingPunct="1">
              <a:lnSpc>
                <a:spcPct val="100000"/>
              </a:lnSpc>
              <a:spcBef>
                <a:spcPts val="0"/>
              </a:spcBef>
              <a:spcAft>
                <a:spcPts val="1600"/>
              </a:spcAft>
              <a:buClr>
                <a:prstClr val="white"/>
              </a:buClr>
              <a:buSzPct val="100000"/>
              <a:buFont typeface="Arial"/>
              <a:buChar char="•"/>
              <a:tabLst/>
              <a:defRPr/>
            </a:pPr>
            <a:r>
              <a:rPr lang="en-US" sz="3200" dirty="0">
                <a:solidFill>
                  <a:prstClr val="white"/>
                </a:solidFill>
                <a:latin typeface="Corbel"/>
              </a:rPr>
              <a:t>failure to recognize this is common stumbling block in patristic exegesis </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8477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AAACAF4-FD08-6403-8F5E-0A7197C7EE7F}"/>
              </a:ext>
            </a:extLst>
          </p:cNvPr>
          <p:cNvSpPr/>
          <p:nvPr/>
        </p:nvSpPr>
        <p:spPr>
          <a:xfrm>
            <a:off x="5641457" y="6006525"/>
            <a:ext cx="4890977" cy="5847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391633" y="419566"/>
            <a:ext cx="11408734" cy="680484"/>
          </a:xfrm>
        </p:spPr>
        <p:txBody>
          <a:bodyPr>
            <a:noAutofit/>
          </a:bodyPr>
          <a:lstStyle/>
          <a:p>
            <a:pPr algn="ctr">
              <a:lnSpc>
                <a:spcPts val="5200"/>
              </a:lnSpc>
            </a:pPr>
            <a:r>
              <a:rPr lang="en-US" sz="4000" dirty="0"/>
              <a:t>IRENAEUS’ HANDLING OF “CHURCH”</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5775" y="6059488"/>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701269" y="1483712"/>
            <a:ext cx="11004697" cy="3301451"/>
          </a:xfrm>
        </p:spPr>
        <p:txBody>
          <a:bodyPr>
            <a:noAutofit/>
          </a:bodyPr>
          <a:lstStyle/>
          <a:p>
            <a:pPr marL="0" indent="0">
              <a:spcAft>
                <a:spcPts val="1600"/>
              </a:spcAft>
              <a:buNone/>
            </a:pPr>
            <a:r>
              <a:rPr lang="en-US" sz="3000" dirty="0">
                <a:latin typeface="Calibri" panose="020F0502020204030204" pitchFamily="34" charset="0"/>
                <a:cs typeface="Calibri" panose="020F0502020204030204" pitchFamily="34" charset="0"/>
              </a:rPr>
              <a:t>“</a:t>
            </a:r>
            <a:r>
              <a:rPr lang="en-US" sz="3000" b="1" dirty="0">
                <a:solidFill>
                  <a:schemeClr val="accent1"/>
                </a:solidFill>
                <a:latin typeface="Calibri" panose="020F0502020204030204" pitchFamily="34" charset="0"/>
                <a:cs typeface="Calibri" panose="020F0502020204030204" pitchFamily="34" charset="0"/>
              </a:rPr>
              <a:t>The church is the seed of Abraham</a:t>
            </a:r>
            <a:r>
              <a:rPr lang="en-US" sz="3000" dirty="0">
                <a:latin typeface="Calibri" panose="020F0502020204030204" pitchFamily="34" charset="0"/>
                <a:cs typeface="Calibri" panose="020F0502020204030204" pitchFamily="34" charset="0"/>
              </a:rPr>
              <a:t> … He who in the </a:t>
            </a:r>
            <a:r>
              <a:rPr lang="en-US" sz="3000" b="1" dirty="0">
                <a:solidFill>
                  <a:schemeClr val="accent1"/>
                </a:solidFill>
                <a:latin typeface="Calibri" panose="020F0502020204030204" pitchFamily="34" charset="0"/>
                <a:cs typeface="Calibri" panose="020F0502020204030204" pitchFamily="34" charset="0"/>
              </a:rPr>
              <a:t>New Testament</a:t>
            </a:r>
            <a:r>
              <a:rPr lang="en-US" sz="3000" dirty="0">
                <a:latin typeface="Calibri" panose="020F0502020204030204" pitchFamily="34" charset="0"/>
                <a:cs typeface="Calibri" panose="020F0502020204030204" pitchFamily="34" charset="0"/>
              </a:rPr>
              <a:t> "raises up from the stones children unto Abraham," is he who will gather, according to the </a:t>
            </a:r>
            <a:r>
              <a:rPr lang="en-US" sz="3000" b="1" dirty="0">
                <a:solidFill>
                  <a:schemeClr val="accent1"/>
                </a:solidFill>
                <a:latin typeface="Calibri" panose="020F0502020204030204" pitchFamily="34" charset="0"/>
                <a:cs typeface="Calibri" panose="020F0502020204030204" pitchFamily="34" charset="0"/>
              </a:rPr>
              <a:t>Old Testament</a:t>
            </a:r>
            <a:r>
              <a:rPr lang="en-US" sz="3000" dirty="0">
                <a:latin typeface="Calibri" panose="020F0502020204030204" pitchFamily="34" charset="0"/>
                <a:cs typeface="Calibri" panose="020F0502020204030204" pitchFamily="34" charset="0"/>
              </a:rPr>
              <a:t>, those that shall be saved from all the nations, Jeremiah says: "Behold, the days come, says the Lord, that they shall no more say, The Lord </a:t>
            </a:r>
            <a:r>
              <a:rPr lang="en-US" sz="3000" b="1" dirty="0">
                <a:solidFill>
                  <a:schemeClr val="accent1"/>
                </a:solidFill>
                <a:latin typeface="Calibri" panose="020F0502020204030204" pitchFamily="34" charset="0"/>
                <a:cs typeface="Calibri" panose="020F0502020204030204" pitchFamily="34" charset="0"/>
              </a:rPr>
              <a:t>lives, [who</a:t>
            </a:r>
            <a:r>
              <a:rPr lang="en-US" sz="3000" dirty="0">
                <a:latin typeface="Calibri" panose="020F0502020204030204" pitchFamily="34" charset="0"/>
                <a:cs typeface="Calibri" panose="020F0502020204030204" pitchFamily="34" charset="0"/>
              </a:rPr>
              <a:t> brought up the children of Israel out of the land of Egypt; But, the Lord </a:t>
            </a:r>
            <a:r>
              <a:rPr lang="en-US" sz="3000" b="1" dirty="0">
                <a:solidFill>
                  <a:schemeClr val="accent1"/>
                </a:solidFill>
                <a:latin typeface="Calibri" panose="020F0502020204030204" pitchFamily="34" charset="0"/>
                <a:cs typeface="Calibri" panose="020F0502020204030204" pitchFamily="34" charset="0"/>
              </a:rPr>
              <a:t>lives] who</a:t>
            </a:r>
            <a:r>
              <a:rPr lang="en-US" sz="3000" dirty="0">
                <a:latin typeface="Calibri" panose="020F0502020204030204" pitchFamily="34" charset="0"/>
                <a:cs typeface="Calibri" panose="020F0502020204030204" pitchFamily="34" charset="0"/>
              </a:rPr>
              <a:t> led the children of Israel from the north, and from every region where they had been driven; He will restore them to their own land which he gave to their fathers.”  (citing Jeremiah 23:7-8)</a:t>
            </a:r>
          </a:p>
          <a:p>
            <a:pPr>
              <a:spcAft>
                <a:spcPts val="1600"/>
              </a:spcAft>
            </a:pP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8B79C269-B3CB-22C0-5D8C-81AE851D4BCC}"/>
              </a:ext>
            </a:extLst>
          </p:cNvPr>
          <p:cNvSpPr txBox="1"/>
          <p:nvPr/>
        </p:nvSpPr>
        <p:spPr>
          <a:xfrm>
            <a:off x="5847907" y="6006526"/>
            <a:ext cx="4249881" cy="584775"/>
          </a:xfrm>
          <a:prstGeom prst="rect">
            <a:avLst/>
          </a:prstGeom>
          <a:noFill/>
        </p:spPr>
        <p:txBody>
          <a:bodyPr wrap="none" rtlCol="0">
            <a:spAutoFit/>
          </a:bodyPr>
          <a:lstStyle/>
          <a:p>
            <a:r>
              <a:rPr lang="en-US" sz="3200" dirty="0"/>
              <a:t>Against Heresies, </a:t>
            </a:r>
            <a:r>
              <a:rPr lang="en-US" sz="3200" dirty="0">
                <a:latin typeface="Calibri" panose="020F0502020204030204" pitchFamily="34" charset="0"/>
                <a:cs typeface="Calibri" panose="020F0502020204030204" pitchFamily="34" charset="0"/>
              </a:rPr>
              <a:t>5.34.1</a:t>
            </a:r>
          </a:p>
        </p:txBody>
      </p:sp>
    </p:spTree>
    <p:extLst>
      <p:ext uri="{BB962C8B-B14F-4D97-AF65-F5344CB8AC3E}">
        <p14:creationId xmlns:p14="http://schemas.microsoft.com/office/powerpoint/2010/main" val="28838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200-0985-4DED-A84B-D6ADED92FAE6}"/>
              </a:ext>
            </a:extLst>
          </p:cNvPr>
          <p:cNvSpPr>
            <a:spLocks noGrp="1"/>
          </p:cNvSpPr>
          <p:nvPr>
            <p:ph type="title"/>
          </p:nvPr>
        </p:nvSpPr>
        <p:spPr>
          <a:xfrm>
            <a:off x="996272" y="166857"/>
            <a:ext cx="10483702" cy="951637"/>
          </a:xfrm>
        </p:spPr>
        <p:txBody>
          <a:bodyPr>
            <a:noAutofit/>
          </a:bodyPr>
          <a:lstStyle/>
          <a:p>
            <a:pPr algn="ctr">
              <a:lnSpc>
                <a:spcPts val="5200"/>
              </a:lnSpc>
            </a:pPr>
            <a:r>
              <a:rPr lang="en-US" sz="4000" dirty="0"/>
              <a:t>IRENAEUS’ HANDLING OF “CHURCH”</a:t>
            </a:r>
          </a:p>
        </p:txBody>
      </p:sp>
      <p:pic>
        <p:nvPicPr>
          <p:cNvPr id="7" name="Picture 6" descr="magnifying glass icon">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20166" y="1423692"/>
            <a:ext cx="685800" cy="685800"/>
          </a:xfrm>
          <a:prstGeom prst="rect">
            <a:avLst/>
          </a:prstGeom>
        </p:spPr>
      </p:pic>
      <p:sp>
        <p:nvSpPr>
          <p:cNvPr id="3" name="Content Placeholder 2">
            <a:extLst>
              <a:ext uri="{FF2B5EF4-FFF2-40B4-BE49-F238E27FC236}">
                <a16:creationId xmlns:a16="http://schemas.microsoft.com/office/drawing/2014/main" id="{90E8A47E-9D4A-4D70-B23A-B0AC3757292F}"/>
              </a:ext>
            </a:extLst>
          </p:cNvPr>
          <p:cNvSpPr>
            <a:spLocks noGrp="1"/>
          </p:cNvSpPr>
          <p:nvPr>
            <p:ph idx="1"/>
          </p:nvPr>
        </p:nvSpPr>
        <p:spPr>
          <a:xfrm>
            <a:off x="286266" y="1335560"/>
            <a:ext cx="11312083" cy="5255741"/>
          </a:xfrm>
        </p:spPr>
        <p:txBody>
          <a:bodyPr>
            <a:noAutofit/>
          </a:bodyPr>
          <a:lstStyle/>
          <a:p>
            <a:pPr marL="0" indent="0">
              <a:spcAft>
                <a:spcPts val="600"/>
              </a:spcAft>
              <a:buNone/>
            </a:pPr>
            <a:r>
              <a:rPr lang="en-US" sz="3000" dirty="0">
                <a:latin typeface="Calibri" panose="020F0502020204030204" pitchFamily="34" charset="0"/>
                <a:cs typeface="Calibri" panose="020F0502020204030204" pitchFamily="34" charset="0"/>
              </a:rPr>
              <a:t>HE DEFINES “CHURCH”</a:t>
            </a:r>
          </a:p>
          <a:p>
            <a:pPr>
              <a:spcAft>
                <a:spcPts val="1200"/>
              </a:spcAft>
            </a:pPr>
            <a:r>
              <a:rPr lang="en-US" sz="3000" b="1" dirty="0">
                <a:solidFill>
                  <a:schemeClr val="accent1"/>
                </a:solidFill>
                <a:latin typeface="Calibri" panose="020F0502020204030204" pitchFamily="34" charset="0"/>
                <a:cs typeface="Calibri" panose="020F0502020204030204" pitchFamily="34" charset="0"/>
              </a:rPr>
              <a:t>“The church is the seed of Abraham”</a:t>
            </a:r>
            <a:r>
              <a:rPr lang="en-US" sz="3000" dirty="0">
                <a:latin typeface="Calibri" panose="020F0502020204030204" pitchFamily="34" charset="0"/>
                <a:cs typeface="Calibri" panose="020F0502020204030204" pitchFamily="34" charset="0"/>
              </a:rPr>
              <a:t> </a:t>
            </a:r>
          </a:p>
          <a:p>
            <a:pPr marL="0" marR="0" lvl="0" indent="0" algn="l" defTabSz="457200" rtl="0" eaLnBrk="1" fontAlgn="auto" latinLnBrk="0" hangingPunct="1">
              <a:lnSpc>
                <a:spcPct val="100000"/>
              </a:lnSpc>
              <a:spcBef>
                <a:spcPts val="1800"/>
              </a:spcBef>
              <a:spcAft>
                <a:spcPts val="1200"/>
              </a:spcAft>
              <a:buClr>
                <a:prstClr val="white"/>
              </a:buClr>
              <a:buSzPct val="100000"/>
              <a:buFont typeface="Arial"/>
              <a:buNone/>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HIS “CHURCH” INCLUDES NT AND OT SAINTS</a:t>
            </a:r>
          </a:p>
          <a:p>
            <a:pPr>
              <a:spcAft>
                <a:spcPts val="1200"/>
              </a:spcAft>
            </a:pPr>
            <a:r>
              <a:rPr lang="en-US" sz="3000" dirty="0">
                <a:latin typeface="Calibri" panose="020F0502020204030204" pitchFamily="34" charset="0"/>
                <a:cs typeface="Calibri" panose="020F0502020204030204" pitchFamily="34" charset="0"/>
              </a:rPr>
              <a:t>God “in the </a:t>
            </a:r>
            <a:r>
              <a:rPr lang="en-US" sz="3000" b="1" dirty="0">
                <a:solidFill>
                  <a:schemeClr val="accent1"/>
                </a:solidFill>
                <a:latin typeface="Calibri" panose="020F0502020204030204" pitchFamily="34" charset="0"/>
                <a:cs typeface="Calibri" panose="020F0502020204030204" pitchFamily="34" charset="0"/>
              </a:rPr>
              <a:t>New Testament</a:t>
            </a:r>
            <a:r>
              <a:rPr lang="en-US" sz="3000" dirty="0">
                <a:latin typeface="Calibri" panose="020F0502020204030204" pitchFamily="34" charset="0"/>
                <a:cs typeface="Calibri" panose="020F0502020204030204" pitchFamily="34" charset="0"/>
              </a:rPr>
              <a:t> «raises up from the stones children unto Abraham»"</a:t>
            </a:r>
          </a:p>
          <a:p>
            <a:pPr>
              <a:spcAft>
                <a:spcPts val="1200"/>
              </a:spcAft>
            </a:pPr>
            <a:r>
              <a:rPr lang="en-US" sz="3000" dirty="0">
                <a:latin typeface="Calibri" panose="020F0502020204030204" pitchFamily="34" charset="0"/>
                <a:cs typeface="Calibri" panose="020F0502020204030204" pitchFamily="34" charset="0"/>
              </a:rPr>
              <a:t>God “will gather, according to the </a:t>
            </a:r>
            <a:r>
              <a:rPr lang="en-US" sz="3000" b="1" dirty="0">
                <a:solidFill>
                  <a:schemeClr val="accent1"/>
                </a:solidFill>
                <a:latin typeface="Calibri" panose="020F0502020204030204" pitchFamily="34" charset="0"/>
                <a:cs typeface="Calibri" panose="020F0502020204030204" pitchFamily="34" charset="0"/>
              </a:rPr>
              <a:t>Old Testament,</a:t>
            </a:r>
            <a:r>
              <a:rPr lang="en-US" sz="3000" dirty="0">
                <a:latin typeface="Calibri" panose="020F0502020204030204" pitchFamily="34" charset="0"/>
                <a:cs typeface="Calibri" panose="020F0502020204030204" pitchFamily="34" charset="0"/>
              </a:rPr>
              <a:t> those that shall be saved from all the nations … «will restore them to their own land which he gave to their fathers».” </a:t>
            </a:r>
          </a:p>
          <a:p>
            <a:pPr>
              <a:spcAft>
                <a:spcPts val="1600"/>
              </a:spcAft>
            </a:pPr>
            <a:r>
              <a:rPr lang="en-US" sz="3000" dirty="0">
                <a:latin typeface="Calibri" panose="020F0502020204030204" pitchFamily="34" charset="0"/>
                <a:cs typeface="Calibri" panose="020F0502020204030204" pitchFamily="34" charset="0"/>
              </a:rPr>
              <a:t>this is the spiritual and physical seed of Abraham, both saved by faith</a:t>
            </a:r>
            <a:endParaRPr lang="en-US" sz="3200" dirty="0"/>
          </a:p>
        </p:txBody>
      </p:sp>
      <p:sp>
        <p:nvSpPr>
          <p:cNvPr id="4" name="Slide Number Placeholder 3">
            <a:extLst>
              <a:ext uri="{FF2B5EF4-FFF2-40B4-BE49-F238E27FC236}">
                <a16:creationId xmlns:a16="http://schemas.microsoft.com/office/drawing/2014/main" id="{5A768353-38C8-4AD0-BCBB-B03F7EB46D5F}"/>
              </a:ext>
            </a:extLst>
          </p:cNvPr>
          <p:cNvSpPr>
            <a:spLocks noGrp="1"/>
          </p:cNvSpPr>
          <p:nvPr>
            <p:ph type="sldNum" sz="quarter" idx="12"/>
          </p:nvPr>
        </p:nvSpPr>
        <p:spPr>
          <a:xfrm>
            <a:off x="11506199" y="6213476"/>
            <a:ext cx="399535" cy="3778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DD2A-B520-4620-9B43-64B657BA2D42}" type="slidenum">
              <a:rPr kumimoji="0" 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17919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a:majorFont>
        <a:latin typeface="Corbel"/>
        <a:ea typeface=""/>
        <a:cs typeface=""/>
      </a:majorFont>
      <a:minorFont>
        <a:latin typeface="Corbel"/>
        <a:ea typeface=""/>
        <a:cs typeface=""/>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spDef>
      <a:spPr>
        <a:ln>
          <a:noFill/>
        </a:ln>
      </a:spPr>
      <a:bodyPr rtlCol="0" anchor="ctr"/>
      <a:lstStyle>
        <a:defPPr algn="ctr">
          <a:defRPr/>
        </a:defPPr>
      </a:lstStyle>
      <a:style>
        <a:lnRef idx="2">
          <a:schemeClr val="accent3">
            <a:shade val="50000"/>
          </a:schemeClr>
        </a:lnRef>
        <a:fillRef idx="1">
          <a:schemeClr val="accent3"/>
        </a:fillRef>
        <a:effectRef idx="0">
          <a:schemeClr val="accent3"/>
        </a:effectRef>
        <a:fontRef idx="minor">
          <a:schemeClr val="lt1"/>
        </a:fontRef>
      </a:style>
    </a:spDef>
  </a:objectDefaults>
  <a:extraClrSchemeLst/>
  <a:extLst>
    <a:ext uri="{05A4C25C-085E-4340-85A3-A5531E510DB2}">
      <thm15:themeFamily xmlns:thm15="http://schemas.microsoft.com/office/thememl/2012/main" name="TF22736411_Famous event in history presentation_AAS_v4" id="{885A6F1E-651B-4F15-A7C5-F8866BEBEDBA}" vid="{A424914B-CB64-4CFE-A131-6ACB64D36A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13388</TotalTime>
  <Words>4606</Words>
  <Application>Microsoft Office PowerPoint</Application>
  <PresentationFormat>Widescreen</PresentationFormat>
  <Paragraphs>394</Paragraphs>
  <Slides>35</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Corbel</vt:lpstr>
      <vt:lpstr>Celestial</vt:lpstr>
      <vt:lpstr>DISPENSATIONALISM IN  THE EARLY CHURCH</vt:lpstr>
      <vt:lpstr>GROWTH OF EVIDENCE FOR PRETRIB TESTIMONY in fathers</vt:lpstr>
      <vt:lpstr>CONTENTS OF THIS PRESENTATION</vt:lpstr>
      <vt:lpstr>Irenaeus</vt:lpstr>
      <vt:lpstr>RUDIMENTS OF DISPENSATIONALISM IN IRENAEUS</vt:lpstr>
      <vt:lpstr>PROBLEMATIC PASSAGE: THE CHURCH IN THE TRIBULATION</vt:lpstr>
      <vt:lpstr>RULE OF SELF-INTERPRETATION</vt:lpstr>
      <vt:lpstr>IRENAEUS’ HANDLING OF “CHURCH”</vt:lpstr>
      <vt:lpstr>IRENAEUS’ HANDLING OF “CHURCH”</vt:lpstr>
      <vt:lpstr>IRENAEUS’ HAS TWO DISTINCT PROGRAMS</vt:lpstr>
      <vt:lpstr>IRENAEUS’ HAS TWO CHURCHES</vt:lpstr>
      <vt:lpstr>IRENAEUS’ HAS TWO CHURCHES</vt:lpstr>
      <vt:lpstr>SUMMARY OF IRENAEUS’  VIEW OF CHURCH</vt:lpstr>
      <vt:lpstr>GOD’S RETURN TO ISRAEL</vt:lpstr>
      <vt:lpstr>GOD’S RETURN TO ISRAEL</vt:lpstr>
      <vt:lpstr>IRENAEUS REJECTS ALLEGORICAL METHOD</vt:lpstr>
      <vt:lpstr>TEMPLE OBSERVANT JEWS IN THE TRIBULAtION</vt:lpstr>
      <vt:lpstr>TEMPLE OBSERVANT JEWS IN THE TRIBULAtION</vt:lpstr>
      <vt:lpstr>TWO CLASSES OF SAINTS IN MILLENNIUM</vt:lpstr>
      <vt:lpstr>#1 PRETRIB RAPTURE PASSAGE</vt:lpstr>
      <vt:lpstr>#2 PRETRIB RAPTURE PASSAGE</vt:lpstr>
      <vt:lpstr>#3 PRETRIB RAPTURE PASSAGE</vt:lpstr>
      <vt:lpstr>#4 PRETRIB RAPTURE PASSAGE</vt:lpstr>
      <vt:lpstr>THE DIDACHE</vt:lpstr>
      <vt:lpstr>THE DIDACHE</vt:lpstr>
      <vt:lpstr>#1 PRETRIB RAPTURE PASSAGE classic imminence</vt:lpstr>
      <vt:lpstr>#2 PRETRIB RAPTURE PASSAGE GLORIFICATION OR TRIBULATION</vt:lpstr>
      <vt:lpstr>#2 PRETRIB RAPTURE PASSAGE</vt:lpstr>
      <vt:lpstr>USE OF TELEIOŌ IN BIBLE AND FATHERS</vt:lpstr>
      <vt:lpstr>USE OF TELEIOŌ FOR RESURRECTION GLORIFICATION</vt:lpstr>
      <vt:lpstr>USE OF TELEIOŌ FOR RESURRECTION GLORIFICATION</vt:lpstr>
      <vt:lpstr>#3 PRETRIB RAPTURE PASSAGE church returns with christ</vt:lpstr>
      <vt:lpstr>KEY ASPECTS OF DISPENSATIONALISM IN THE DIDACHE</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DISPENSATIONALISM IN  THE EARLY CHURCH</dc:title>
  <dc:creator>Lee Brainard</dc:creator>
  <cp:lastModifiedBy>Lee Brainard</cp:lastModifiedBy>
  <cp:revision>49</cp:revision>
  <dcterms:created xsi:type="dcterms:W3CDTF">2023-11-16T14:49:24Z</dcterms:created>
  <dcterms:modified xsi:type="dcterms:W3CDTF">2023-11-28T01:13:26Z</dcterms:modified>
</cp:coreProperties>
</file>