
<file path=[Content_Types].xml><?xml version="1.0" encoding="utf-8"?>
<Types xmlns="http://schemas.openxmlformats.org/package/2006/content-types">
  <Default Extension="png" ContentType="image/png"/>
  <Default Extension="rels" ContentType="application/vnd.openxmlformats-package.relationships+xml"/>
  <Default Extension="tif" ContentType="image/ti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 id="380" r:id="rId126"/>
    <p:sldId id="381" r:id="rId127"/>
    <p:sldId id="382" r:id="rId128"/>
    <p:sldId id="383" r:id="rId129"/>
    <p:sldId id="384" r:id="rId130"/>
    <p:sldId id="385" r:id="rId131"/>
    <p:sldId id="386" r:id="rId132"/>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9pPr>
  </p:defaultTextStyle>
  <p:extLst>
    <p:ext uri="{EFAFB233-063F-42B5-8137-9DF3F51BA10A}">
      <p15:sldGuideLst xmlns:p15="http://schemas.microsoft.com/office/powerpoint/2012/main">
        <p15:guide id="1" orient="horz" pos="4320" userDrawn="1">
          <p15:clr>
            <a:srgbClr val="A4A3A4"/>
          </p15:clr>
        </p15:guide>
        <p15:guide id="2" pos="76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50" d="100"/>
          <a:sy n="50" d="100"/>
        </p:scale>
        <p:origin x="96" y="396"/>
      </p:cViewPr>
      <p:guideLst>
        <p:guide orient="horz" pos="4320"/>
        <p:guide pos="76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notesMaster" Target="notesMasters/notes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Author and Date"/>
          <p:cNvSpPr txBox="1">
            <a:spLocks noGrp="1"/>
          </p:cNvSpPr>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12" name="Presentation Title"/>
          <p:cNvSpPr txBox="1">
            <a:spLocks noGrp="1"/>
          </p:cNvSpPr>
          <p:nvPr>
            <p:ph type="title" hasCustomPrompt="1"/>
          </p:nvPr>
        </p:nvSpPr>
        <p:spPr>
          <a:xfrm>
            <a:off x="1206496" y="2574991"/>
            <a:ext cx="21971004" cy="4648201"/>
          </a:xfrm>
          <a:prstGeom prst="rect">
            <a:avLst/>
          </a:prstGeom>
        </p:spPr>
        <p:txBody>
          <a:bodyPr anchor="b"/>
          <a:lstStyle>
            <a:lvl1pPr>
              <a:defRPr sz="11600" spc="-232"/>
            </a:lvl1pPr>
          </a:lstStyle>
          <a:p>
            <a:r>
              <a:t>Presentation Title</a:t>
            </a:r>
          </a:p>
        </p:txBody>
      </p:sp>
      <p:sp>
        <p:nvSpPr>
          <p:cNvPr id="13" name="Body Level One…"/>
          <p:cNvSpPr txBox="1">
            <a:spLocks noGrp="1"/>
          </p:cNvSpPr>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1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tatement">
    <p:spTree>
      <p:nvGrpSpPr>
        <p:cNvPr id="1" name=""/>
        <p:cNvGrpSpPr/>
        <p:nvPr/>
      </p:nvGrpSpPr>
      <p:grpSpPr>
        <a:xfrm>
          <a:off x="0" y="0"/>
          <a:ext cx="0" cy="0"/>
          <a:chOff x="0" y="0"/>
          <a:chExt cx="0" cy="0"/>
        </a:xfrm>
      </p:grpSpPr>
      <p:sp>
        <p:nvSpPr>
          <p:cNvPr id="98" name="Body Level One…"/>
          <p:cNvSpPr txBox="1">
            <a:spLocks noGrp="1"/>
          </p:cNvSpPr>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z="11600" spc="-232">
                <a:latin typeface="Helvetica Neue Medium"/>
                <a:ea typeface="Helvetica Neue Medium"/>
                <a:cs typeface="Helvetica Neue Medium"/>
                <a:sym typeface="Helvetica Neue Medium"/>
              </a:defRPr>
            </a:lvl1pPr>
            <a:lvl2pPr marL="0" indent="457200" algn="ctr">
              <a:lnSpc>
                <a:spcPct val="80000"/>
              </a:lnSpc>
              <a:spcBef>
                <a:spcPts val="0"/>
              </a:spcBef>
              <a:buSzTx/>
              <a:buNone/>
              <a:defRPr sz="11600" spc="-232">
                <a:latin typeface="Helvetica Neue Medium"/>
                <a:ea typeface="Helvetica Neue Medium"/>
                <a:cs typeface="Helvetica Neue Medium"/>
                <a:sym typeface="Helvetica Neue Medium"/>
              </a:defRPr>
            </a:lvl2pPr>
            <a:lvl3pPr marL="0" indent="914400" algn="ctr">
              <a:lnSpc>
                <a:spcPct val="80000"/>
              </a:lnSpc>
              <a:spcBef>
                <a:spcPts val="0"/>
              </a:spcBef>
              <a:buSzTx/>
              <a:buNone/>
              <a:defRPr sz="11600" spc="-232">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z="11600" spc="-232">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z="11600" spc="-232">
                <a:latin typeface="Helvetica Neue Medium"/>
                <a:ea typeface="Helvetica Neue Medium"/>
                <a:cs typeface="Helvetica Neue Medium"/>
                <a:sym typeface="Helvetica Neue Medium"/>
              </a:defRPr>
            </a:lvl5pPr>
          </a:lstStyle>
          <a:p>
            <a:r>
              <a:t>Statement</a:t>
            </a:r>
          </a:p>
          <a:p>
            <a:pPr lvl="1"/>
            <a:endParaRPr/>
          </a:p>
          <a:p>
            <a:pPr lvl="2"/>
            <a:endParaRPr/>
          </a:p>
          <a:p>
            <a:pPr lvl="3"/>
            <a:endParaRPr/>
          </a:p>
          <a:p>
            <a:pPr lvl="4"/>
            <a:endParaRPr/>
          </a:p>
        </p:txBody>
      </p:sp>
      <p:sp>
        <p:nvSpPr>
          <p:cNvPr id="9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ig Fact">
    <p:spTree>
      <p:nvGrpSpPr>
        <p:cNvPr id="1" name=""/>
        <p:cNvGrpSpPr/>
        <p:nvPr/>
      </p:nvGrpSpPr>
      <p:grpSpPr>
        <a:xfrm>
          <a:off x="0" y="0"/>
          <a:ext cx="0" cy="0"/>
          <a:chOff x="0" y="0"/>
          <a:chExt cx="0" cy="0"/>
        </a:xfrm>
      </p:grpSpPr>
      <p:sp>
        <p:nvSpPr>
          <p:cNvPr id="106" name="Body Level One…"/>
          <p:cNvSpPr txBox="1">
            <a:spLocks noGrp="1"/>
          </p:cNvSpPr>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sz="25000" b="1" spc="-250"/>
            </a:lvl1pPr>
            <a:lvl2pPr marL="0" indent="457200" algn="ctr">
              <a:lnSpc>
                <a:spcPct val="80000"/>
              </a:lnSpc>
              <a:spcBef>
                <a:spcPts val="0"/>
              </a:spcBef>
              <a:buSzTx/>
              <a:buNone/>
              <a:defRPr sz="25000" b="1" spc="-250"/>
            </a:lvl2pPr>
            <a:lvl3pPr marL="0" indent="914400" algn="ctr">
              <a:lnSpc>
                <a:spcPct val="80000"/>
              </a:lnSpc>
              <a:spcBef>
                <a:spcPts val="0"/>
              </a:spcBef>
              <a:buSzTx/>
              <a:buNone/>
              <a:defRPr sz="25000" b="1" spc="-250"/>
            </a:lvl3pPr>
            <a:lvl4pPr marL="0" indent="1371600" algn="ctr">
              <a:lnSpc>
                <a:spcPct val="80000"/>
              </a:lnSpc>
              <a:spcBef>
                <a:spcPts val="0"/>
              </a:spcBef>
              <a:buSzTx/>
              <a:buNone/>
              <a:defRPr sz="25000" b="1" spc="-250"/>
            </a:lvl4pPr>
            <a:lvl5pPr marL="0" indent="1828800" algn="ctr">
              <a:lnSpc>
                <a:spcPct val="80000"/>
              </a:lnSpc>
              <a:spcBef>
                <a:spcPts val="0"/>
              </a:spcBef>
              <a:buSzTx/>
              <a:buNone/>
              <a:defRPr sz="25000" b="1" spc="-250"/>
            </a:lvl5pPr>
          </a:lstStyle>
          <a:p>
            <a:r>
              <a:t>100%</a:t>
            </a:r>
          </a:p>
          <a:p>
            <a:pPr lvl="1"/>
            <a:endParaRPr/>
          </a:p>
          <a:p>
            <a:pPr lvl="2"/>
            <a:endParaRPr/>
          </a:p>
          <a:p>
            <a:pPr lvl="3"/>
            <a:endParaRPr/>
          </a:p>
          <a:p>
            <a:pPr lvl="4"/>
            <a:endParaRPr/>
          </a:p>
        </p:txBody>
      </p:sp>
      <p:sp>
        <p:nvSpPr>
          <p:cNvPr id="107" name="Fact information"/>
          <p:cNvSpPr txBox="1">
            <a:spLocks noGrp="1"/>
          </p:cNvSpPr>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sz="5500" b="1"/>
            </a:lvl1pPr>
          </a:lstStyle>
          <a:p>
            <a:r>
              <a:t>Fact information</a:t>
            </a:r>
          </a:p>
        </p:txBody>
      </p:sp>
      <p:sp>
        <p:nvSpPr>
          <p:cNvPr id="10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15" name="Attribution"/>
          <p:cNvSpPr txBox="1">
            <a:spLocks noGrp="1"/>
          </p:cNvSpPr>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Attribution</a:t>
            </a:r>
          </a:p>
        </p:txBody>
      </p:sp>
      <p:sp>
        <p:nvSpPr>
          <p:cNvPr id="116" name="Body Level One…"/>
          <p:cNvSpPr txBox="1">
            <a:spLocks noGrp="1"/>
          </p:cNvSpPr>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z="8500" spc="-170">
                <a:latin typeface="Helvetica Neue Medium"/>
                <a:ea typeface="Helvetica Neue Medium"/>
                <a:cs typeface="Helvetica Neue Medium"/>
                <a:sym typeface="Helvetica Neue Medium"/>
              </a:defRPr>
            </a:lvl1pPr>
            <a:lvl2pPr marL="638923" indent="-12700">
              <a:spcBef>
                <a:spcPts val="0"/>
              </a:spcBef>
              <a:buSzTx/>
              <a:buNone/>
              <a:defRPr sz="8500" spc="-170">
                <a:latin typeface="Helvetica Neue Medium"/>
                <a:ea typeface="Helvetica Neue Medium"/>
                <a:cs typeface="Helvetica Neue Medium"/>
                <a:sym typeface="Helvetica Neue Medium"/>
              </a:defRPr>
            </a:lvl2pPr>
            <a:lvl3pPr marL="638923" indent="444500">
              <a:spcBef>
                <a:spcPts val="0"/>
              </a:spcBef>
              <a:buSzTx/>
              <a:buNone/>
              <a:defRPr sz="8500" spc="-170">
                <a:latin typeface="Helvetica Neue Medium"/>
                <a:ea typeface="Helvetica Neue Medium"/>
                <a:cs typeface="Helvetica Neue Medium"/>
                <a:sym typeface="Helvetica Neue Medium"/>
              </a:defRPr>
            </a:lvl3pPr>
            <a:lvl4pPr marL="638923" indent="901700">
              <a:spcBef>
                <a:spcPts val="0"/>
              </a:spcBef>
              <a:buSzTx/>
              <a:buNone/>
              <a:defRPr sz="8500" spc="-170">
                <a:latin typeface="Helvetica Neue Medium"/>
                <a:ea typeface="Helvetica Neue Medium"/>
                <a:cs typeface="Helvetica Neue Medium"/>
                <a:sym typeface="Helvetica Neue Medium"/>
              </a:defRPr>
            </a:lvl4pPr>
            <a:lvl5pPr marL="638923" indent="1358900">
              <a:spcBef>
                <a:spcPts val="0"/>
              </a:spcBef>
              <a:buSzTx/>
              <a:buNone/>
              <a:defRPr sz="8500" spc="-170">
                <a:latin typeface="Helvetica Neue Medium"/>
                <a:ea typeface="Helvetica Neue Medium"/>
                <a:cs typeface="Helvetica Neue Medium"/>
                <a:sym typeface="Helvetica Neue Medium"/>
              </a:defRPr>
            </a:lvl5pPr>
          </a:lstStyle>
          <a:p>
            <a:r>
              <a:t>“Notable Quote”</a:t>
            </a:r>
          </a:p>
          <a:p>
            <a:pPr lvl="1"/>
            <a:endParaRPr/>
          </a:p>
          <a:p>
            <a:pPr lvl="2"/>
            <a:endParaRPr/>
          </a:p>
          <a:p>
            <a:pPr lvl="3"/>
            <a:endParaRPr/>
          </a:p>
          <a:p>
            <a:pPr lvl="4"/>
            <a:endParaRPr/>
          </a:p>
        </p:txBody>
      </p:sp>
      <p:sp>
        <p:nvSpPr>
          <p:cNvPr id="1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124" name="Bowl of salad with fried rice, boiled eggs, and chopsticks"/>
          <p:cNvSpPr>
            <a:spLocks noGrp="1"/>
          </p:cNvSpPr>
          <p:nvPr>
            <p:ph type="pic" sz="quarter" idx="21"/>
          </p:nvPr>
        </p:nvSpPr>
        <p:spPr>
          <a:xfrm>
            <a:off x="15760700" y="1016000"/>
            <a:ext cx="7439099" cy="5949678"/>
          </a:xfrm>
          <a:prstGeom prst="rect">
            <a:avLst/>
          </a:prstGeom>
        </p:spPr>
        <p:txBody>
          <a:bodyPr lIns="91439" tIns="45719" rIns="91439" bIns="45719">
            <a:noAutofit/>
          </a:bodyPr>
          <a:lstStyle/>
          <a:p>
            <a:endParaRPr/>
          </a:p>
        </p:txBody>
      </p:sp>
      <p:sp>
        <p:nvSpPr>
          <p:cNvPr id="125" name="Bowl with salmon cakes, salad, and hummus "/>
          <p:cNvSpPr>
            <a:spLocks noGrp="1"/>
          </p:cNvSpPr>
          <p:nvPr>
            <p:ph type="pic" sz="half" idx="22"/>
          </p:nvPr>
        </p:nvSpPr>
        <p:spPr>
          <a:xfrm>
            <a:off x="13500100" y="3978275"/>
            <a:ext cx="10439400" cy="12150181"/>
          </a:xfrm>
          <a:prstGeom prst="rect">
            <a:avLst/>
          </a:prstGeom>
        </p:spPr>
        <p:txBody>
          <a:bodyPr lIns="91439" tIns="45719" rIns="91439" bIns="45719">
            <a:noAutofit/>
          </a:bodyPr>
          <a:lstStyle/>
          <a:p>
            <a:endParaRPr/>
          </a:p>
        </p:txBody>
      </p:sp>
      <p:sp>
        <p:nvSpPr>
          <p:cNvPr id="126" name="Bowl of pappardelle pasta with parsley butter, roasted hazelnuts, and shaved parmesan cheese"/>
          <p:cNvSpPr>
            <a:spLocks noGrp="1"/>
          </p:cNvSpPr>
          <p:nvPr>
            <p:ph type="pic" idx="23"/>
          </p:nvPr>
        </p:nvSpPr>
        <p:spPr>
          <a:xfrm>
            <a:off x="-139700" y="495300"/>
            <a:ext cx="16611600" cy="12458700"/>
          </a:xfrm>
          <a:prstGeom prst="rect">
            <a:avLst/>
          </a:prstGeom>
        </p:spPr>
        <p:txBody>
          <a:bodyPr lIns="91439" tIns="45719" rIns="91439" bIns="45719">
            <a:noAutofit/>
          </a:bodyPr>
          <a:lstStyle/>
          <a:p>
            <a:endParaRPr/>
          </a:p>
        </p:txBody>
      </p:sp>
      <p:sp>
        <p:nvSpPr>
          <p:cNvPr id="1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bowl of salad with fried rice, boiled eggs, and chopsticks"/>
          <p:cNvSpPr>
            <a:spLocks noGrp="1"/>
          </p:cNvSpPr>
          <p:nvPr>
            <p:ph type="pic" idx="21"/>
          </p:nvPr>
        </p:nvSpPr>
        <p:spPr>
          <a:xfrm>
            <a:off x="-1333500" y="-5524500"/>
            <a:ext cx="27051000" cy="21640800"/>
          </a:xfrm>
          <a:prstGeom prst="rect">
            <a:avLst/>
          </a:prstGeom>
        </p:spPr>
        <p:txBody>
          <a:bodyPr lIns="91439" tIns="45719" rIns="91439" bIns="45719">
            <a:noAutofit/>
          </a:bodyPr>
          <a:lstStyle/>
          <a:p>
            <a:endParaRPr/>
          </a:p>
        </p:txBody>
      </p:sp>
      <p:sp>
        <p:nvSpPr>
          <p:cNvPr id="135"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4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Photo">
    <p:spTree>
      <p:nvGrpSpPr>
        <p:cNvPr id="1" name=""/>
        <p:cNvGrpSpPr/>
        <p:nvPr/>
      </p:nvGrpSpPr>
      <p:grpSpPr>
        <a:xfrm>
          <a:off x="0" y="0"/>
          <a:ext cx="0" cy="0"/>
          <a:chOff x="0" y="0"/>
          <a:chExt cx="0" cy="0"/>
        </a:xfrm>
      </p:grpSpPr>
      <p:sp>
        <p:nvSpPr>
          <p:cNvPr id="21" name="Avocados and limes"/>
          <p:cNvSpPr>
            <a:spLocks noGrp="1"/>
          </p:cNvSpPr>
          <p:nvPr>
            <p:ph type="pic" idx="21"/>
          </p:nvPr>
        </p:nvSpPr>
        <p:spPr>
          <a:xfrm>
            <a:off x="-1155700" y="-1295400"/>
            <a:ext cx="26746200" cy="16018933"/>
          </a:xfrm>
          <a:prstGeom prst="rect">
            <a:avLst/>
          </a:prstGeom>
        </p:spPr>
        <p:txBody>
          <a:bodyPr lIns="91439" tIns="45719" rIns="91439" bIns="45719">
            <a:noAutofit/>
          </a:bodyPr>
          <a:lstStyle/>
          <a:p>
            <a:endParaRPr/>
          </a:p>
        </p:txBody>
      </p:sp>
      <p:sp>
        <p:nvSpPr>
          <p:cNvPr id="22" name="Presentation Title"/>
          <p:cNvSpPr txBox="1">
            <a:spLocks noGrp="1"/>
          </p:cNvSpPr>
          <p:nvPr>
            <p:ph type="title" hasCustomPrompt="1"/>
          </p:nvPr>
        </p:nvSpPr>
        <p:spPr>
          <a:xfrm>
            <a:off x="1206500" y="7124700"/>
            <a:ext cx="21971000" cy="4648200"/>
          </a:xfrm>
          <a:prstGeom prst="rect">
            <a:avLst/>
          </a:prstGeom>
        </p:spPr>
        <p:txBody>
          <a:bodyPr anchor="b"/>
          <a:lstStyle>
            <a:lvl1pPr>
              <a:defRPr sz="11600" spc="-232"/>
            </a:lvl1pPr>
          </a:lstStyle>
          <a:p>
            <a:r>
              <a:t>Presentation Title</a:t>
            </a:r>
          </a:p>
        </p:txBody>
      </p:sp>
      <p:sp>
        <p:nvSpPr>
          <p:cNvPr id="23" name="Author and Date"/>
          <p:cNvSpPr txBox="1">
            <a:spLocks noGrp="1"/>
          </p:cNvSpPr>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24" name="Body Level One…"/>
          <p:cNvSpPr txBox="1">
            <a:spLocks noGrp="1"/>
          </p:cNvSpPr>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2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Photo Alt">
    <p:spTree>
      <p:nvGrpSpPr>
        <p:cNvPr id="1" name=""/>
        <p:cNvGrpSpPr/>
        <p:nvPr/>
      </p:nvGrpSpPr>
      <p:grpSpPr>
        <a:xfrm>
          <a:off x="0" y="0"/>
          <a:ext cx="0" cy="0"/>
          <a:chOff x="0" y="0"/>
          <a:chExt cx="0" cy="0"/>
        </a:xfrm>
      </p:grpSpPr>
      <p:sp>
        <p:nvSpPr>
          <p:cNvPr id="32" name="Bowl with salmon cakes, salad, and hummus"/>
          <p:cNvSpPr>
            <a:spLocks noGrp="1"/>
          </p:cNvSpPr>
          <p:nvPr>
            <p:ph type="pic" idx="21"/>
          </p:nvPr>
        </p:nvSpPr>
        <p:spPr>
          <a:xfrm>
            <a:off x="10972800" y="-203200"/>
            <a:ext cx="12144837" cy="14135100"/>
          </a:xfrm>
          <a:prstGeom prst="rect">
            <a:avLst/>
          </a:prstGeom>
        </p:spPr>
        <p:txBody>
          <a:bodyPr lIns="91439" tIns="45719" rIns="91439" bIns="45719">
            <a:noAutofit/>
          </a:bodyPr>
          <a:lstStyle/>
          <a:p>
            <a:endParaRPr/>
          </a:p>
        </p:txBody>
      </p:sp>
      <p:sp>
        <p:nvSpPr>
          <p:cNvPr id="33" name="Slide Title"/>
          <p:cNvSpPr txBox="1">
            <a:spLocks noGrp="1"/>
          </p:cNvSpPr>
          <p:nvPr>
            <p:ph type="title" hasCustomPrompt="1"/>
          </p:nvPr>
        </p:nvSpPr>
        <p:spPr>
          <a:xfrm>
            <a:off x="1206500" y="1270000"/>
            <a:ext cx="9779000" cy="5882273"/>
          </a:xfrm>
          <a:prstGeom prst="rect">
            <a:avLst/>
          </a:prstGeom>
        </p:spPr>
        <p:txBody>
          <a:bodyPr anchor="b"/>
          <a:lstStyle/>
          <a:p>
            <a:r>
              <a:t>Slide Title</a:t>
            </a:r>
          </a:p>
        </p:txBody>
      </p:sp>
      <p:sp>
        <p:nvSpPr>
          <p:cNvPr id="34" name="Body Level One…"/>
          <p:cNvSpPr txBox="1">
            <a:spLocks noGrp="1"/>
          </p:cNvSpPr>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Slide Subtitle</a:t>
            </a:r>
          </a:p>
          <a:p>
            <a:pPr lvl="1"/>
            <a:endParaRPr/>
          </a:p>
          <a:p>
            <a:pPr lvl="2"/>
            <a:endParaRPr/>
          </a:p>
          <a:p>
            <a:pPr lvl="3"/>
            <a:endParaRPr/>
          </a:p>
          <a:p>
            <a:pPr lvl="4"/>
            <a:endParaRPr/>
          </a:p>
        </p:txBody>
      </p:sp>
      <p:sp>
        <p:nvSpPr>
          <p:cNvPr id="35"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Slide Title"/>
          <p:cNvSpPr txBox="1">
            <a:spLocks noGrp="1"/>
          </p:cNvSpPr>
          <p:nvPr>
            <p:ph type="title" hasCustomPrompt="1"/>
          </p:nvPr>
        </p:nvSpPr>
        <p:spPr>
          <a:prstGeom prst="rect">
            <a:avLst/>
          </a:prstGeom>
        </p:spPr>
        <p:txBody>
          <a:bodyPr/>
          <a:lstStyle/>
          <a:p>
            <a:r>
              <a:t>Slide Title</a:t>
            </a:r>
          </a:p>
        </p:txBody>
      </p:sp>
      <p:sp>
        <p:nvSpPr>
          <p:cNvPr id="43"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44"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52" name="Body Level One…"/>
          <p:cNvSpPr txBox="1">
            <a:spLocks noGrp="1"/>
          </p:cNvSpPr>
          <p:nvPr>
            <p:ph type="body" idx="1" hasCustomPrompt="1"/>
          </p:nvPr>
        </p:nvSpPr>
        <p:spPr>
          <a:prstGeom prst="rect">
            <a:avLst/>
          </a:prstGeom>
        </p:spPr>
        <p:txBody>
          <a:bodyPr numCol="2" spcCol="1098550"/>
          <a:lstStyle/>
          <a:p>
            <a:r>
              <a:t>Slide bullet text</a:t>
            </a:r>
          </a:p>
          <a:p>
            <a:pPr lvl="1"/>
            <a:endParaRPr/>
          </a:p>
          <a:p>
            <a:pPr lvl="2"/>
            <a:endParaRPr/>
          </a:p>
          <a:p>
            <a:pPr lvl="3"/>
            <a:endParaRPr/>
          </a:p>
          <a:p>
            <a:pPr lvl="4"/>
            <a:endParaRPr/>
          </a:p>
        </p:txBody>
      </p:sp>
      <p:sp>
        <p:nvSpPr>
          <p:cNvPr id="5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0" name="Slide Subtitle"/>
          <p:cNvSpPr txBox="1">
            <a:spLocks noGrp="1"/>
          </p:cNvSpPr>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61" name="Body Level One…"/>
          <p:cNvSpPr txBox="1">
            <a:spLocks noGrp="1"/>
          </p:cNvSpPr>
          <p:nvPr>
            <p:ph type="body" sz="half" idx="1" hasCustomPrompt="1"/>
          </p:nvPr>
        </p:nvSpPr>
        <p:spPr>
          <a:xfrm>
            <a:off x="1206500" y="4248504"/>
            <a:ext cx="9779000" cy="8256630"/>
          </a:xfrm>
          <a:prstGeom prst="rect">
            <a:avLst/>
          </a:prstGeom>
        </p:spPr>
        <p:txBody>
          <a:bodyPr/>
          <a:lstStyle/>
          <a:p>
            <a:r>
              <a:t>Slide bullet text</a:t>
            </a:r>
          </a:p>
          <a:p>
            <a:pPr lvl="1"/>
            <a:endParaRPr/>
          </a:p>
          <a:p>
            <a:pPr lvl="2"/>
            <a:endParaRPr/>
          </a:p>
          <a:p>
            <a:pPr lvl="3"/>
            <a:endParaRPr/>
          </a:p>
          <a:p>
            <a:pPr lvl="4"/>
            <a:endParaRPr/>
          </a:p>
        </p:txBody>
      </p:sp>
      <p:sp>
        <p:nvSpPr>
          <p:cNvPr id="62" name="Bowl of pappardelle pasta with parsley butter, roasted hazelnuts, and shaved parmesan cheese"/>
          <p:cNvSpPr>
            <a:spLocks noGrp="1"/>
          </p:cNvSpPr>
          <p:nvPr>
            <p:ph type="pic" idx="22"/>
          </p:nvPr>
        </p:nvSpPr>
        <p:spPr>
          <a:xfrm>
            <a:off x="12192000" y="-407266"/>
            <a:ext cx="10916874" cy="14555832"/>
          </a:xfrm>
          <a:prstGeom prst="rect">
            <a:avLst/>
          </a:prstGeom>
        </p:spPr>
        <p:txBody>
          <a:bodyPr lIns="91439" tIns="45719" rIns="91439" bIns="45719">
            <a:noAutofit/>
          </a:bodyPr>
          <a:lstStyle/>
          <a:p>
            <a:endParaRPr/>
          </a:p>
        </p:txBody>
      </p:sp>
      <p:sp>
        <p:nvSpPr>
          <p:cNvPr id="63" name="Slide Title"/>
          <p:cNvSpPr txBox="1">
            <a:spLocks noGrp="1"/>
          </p:cNvSpPr>
          <p:nvPr>
            <p:ph type="title" hasCustomPrompt="1"/>
          </p:nvPr>
        </p:nvSpPr>
        <p:spPr>
          <a:xfrm>
            <a:off x="1206500" y="1079500"/>
            <a:ext cx="9779000" cy="1435100"/>
          </a:xfrm>
          <a:prstGeom prst="rect">
            <a:avLst/>
          </a:prstGeom>
        </p:spPr>
        <p:txBody>
          <a:bodyPr/>
          <a:lstStyle/>
          <a:p>
            <a:r>
              <a:t>Slide Title</a:t>
            </a: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71" name="Section Title"/>
          <p:cNvSpPr txBox="1">
            <a:spLocks noGrp="1"/>
          </p:cNvSpPr>
          <p:nvPr>
            <p:ph type="title" hasCustomPrompt="1"/>
          </p:nvPr>
        </p:nvSpPr>
        <p:spPr>
          <a:xfrm>
            <a:off x="1206496" y="4533900"/>
            <a:ext cx="21971004" cy="4648200"/>
          </a:xfrm>
          <a:prstGeom prst="rect">
            <a:avLst/>
          </a:prstGeom>
        </p:spPr>
        <p:txBody>
          <a:bodyPr anchor="ctr"/>
          <a:lstStyle>
            <a:lvl1pPr>
              <a:defRPr sz="11600" b="0" spc="-232">
                <a:latin typeface="Helvetica Neue Medium"/>
                <a:ea typeface="Helvetica Neue Medium"/>
                <a:cs typeface="Helvetica Neue Medium"/>
                <a:sym typeface="Helvetica Neue Medium"/>
              </a:defRPr>
            </a:lvl1pPr>
          </a:lstStyle>
          <a:p>
            <a:r>
              <a:t>Section Title</a:t>
            </a:r>
          </a:p>
        </p:txBody>
      </p:sp>
      <p:sp>
        <p:nvSpPr>
          <p:cNvPr id="72"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79" name="Slide Title"/>
          <p:cNvSpPr txBox="1">
            <a:spLocks noGrp="1"/>
          </p:cNvSpPr>
          <p:nvPr>
            <p:ph type="title" hasCustomPrompt="1"/>
          </p:nvPr>
        </p:nvSpPr>
        <p:spPr>
          <a:xfrm>
            <a:off x="1206500" y="1079500"/>
            <a:ext cx="21971000" cy="1434949"/>
          </a:xfrm>
          <a:prstGeom prst="rect">
            <a:avLst/>
          </a:prstGeom>
        </p:spPr>
        <p:txBody>
          <a:bodyPr/>
          <a:lstStyle/>
          <a:p>
            <a:r>
              <a:t>Slide Title</a:t>
            </a:r>
          </a:p>
        </p:txBody>
      </p:sp>
      <p:sp>
        <p:nvSpPr>
          <p:cNvPr id="80"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Agenda Title"/>
          <p:cNvSpPr txBox="1">
            <a:spLocks noGrp="1"/>
          </p:cNvSpPr>
          <p:nvPr>
            <p:ph type="title" hasCustomPrompt="1"/>
          </p:nvPr>
        </p:nvSpPr>
        <p:spPr>
          <a:xfrm>
            <a:off x="1206500" y="1079500"/>
            <a:ext cx="21971000" cy="1435100"/>
          </a:xfrm>
          <a:prstGeom prst="rect">
            <a:avLst/>
          </a:prstGeom>
        </p:spPr>
        <p:txBody>
          <a:bodyPr/>
          <a:lstStyle/>
          <a:p>
            <a:r>
              <a:t>Agenda Title</a:t>
            </a:r>
          </a:p>
        </p:txBody>
      </p:sp>
      <p:sp>
        <p:nvSpPr>
          <p:cNvPr id="89" name="Agenda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Agenda Subtitle</a:t>
            </a:r>
          </a:p>
        </p:txBody>
      </p:sp>
      <p:sp>
        <p:nvSpPr>
          <p:cNvPr id="90" name="Body Level One…"/>
          <p:cNvSpPr txBox="1">
            <a:spLocks noGrp="1"/>
          </p:cNvSpPr>
          <p:nvPr>
            <p:ph type="body" idx="1" hasCustomPrompt="1"/>
          </p:nvPr>
        </p:nvSpPr>
        <p:spPr>
          <a:prstGeom prst="rect">
            <a:avLst/>
          </a:prstGeom>
        </p:spPr>
        <p:txBody>
          <a:bodyPr/>
          <a:lstStyle>
            <a:lvl1pPr marL="0" indent="0" defTabSz="825500">
              <a:lnSpc>
                <a:spcPct val="100000"/>
              </a:lnSpc>
              <a:spcBef>
                <a:spcPts val="1800"/>
              </a:spcBef>
              <a:buSzTx/>
              <a:buNone/>
              <a:defRPr sz="5500" spc="-55"/>
            </a:lvl1pPr>
            <a:lvl2pPr marL="0" indent="457200" defTabSz="825500">
              <a:lnSpc>
                <a:spcPct val="100000"/>
              </a:lnSpc>
              <a:spcBef>
                <a:spcPts val="1800"/>
              </a:spcBef>
              <a:buSzTx/>
              <a:buNone/>
              <a:defRPr sz="5500" spc="-55"/>
            </a:lvl2pPr>
            <a:lvl3pPr marL="0" indent="914400" defTabSz="825500">
              <a:lnSpc>
                <a:spcPct val="100000"/>
              </a:lnSpc>
              <a:spcBef>
                <a:spcPts val="1800"/>
              </a:spcBef>
              <a:buSzTx/>
              <a:buNone/>
              <a:defRPr sz="5500" spc="-55"/>
            </a:lvl3pPr>
            <a:lvl4pPr marL="0" indent="1371600" defTabSz="825500">
              <a:lnSpc>
                <a:spcPct val="100000"/>
              </a:lnSpc>
              <a:spcBef>
                <a:spcPts val="1800"/>
              </a:spcBef>
              <a:buSzTx/>
              <a:buNone/>
              <a:defRPr sz="5500" spc="-55"/>
            </a:lvl4pPr>
            <a:lvl5pPr marL="0" indent="1828800" defTabSz="825500">
              <a:lnSpc>
                <a:spcPct val="100000"/>
              </a:lnSpc>
              <a:spcBef>
                <a:spcPts val="1800"/>
              </a:spcBef>
              <a:buSzTx/>
              <a:buNone/>
              <a:defRPr sz="5500" spc="-55"/>
            </a:lvl5pPr>
          </a:lstStyle>
          <a:p>
            <a:r>
              <a:t>Agenda Topics</a:t>
            </a:r>
          </a:p>
          <a:p>
            <a:pPr lvl="1"/>
            <a:endParaRPr/>
          </a:p>
          <a:p>
            <a:pPr lvl="2"/>
            <a:endParaRPr/>
          </a:p>
          <a:p>
            <a:pPr lvl="3"/>
            <a:endParaRPr/>
          </a:p>
          <a:p>
            <a:pPr lvl="4"/>
            <a:endParaRPr/>
          </a:p>
        </p:txBody>
      </p:sp>
      <p:sp>
        <p:nvSpPr>
          <p:cNvPr id="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Title"/>
          <p:cNvSpPr txBox="1">
            <a:spLocks noGrp="1"/>
          </p:cNvSpPr>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Title</a:t>
            </a:r>
          </a:p>
        </p:txBody>
      </p:sp>
      <p:sp>
        <p:nvSpPr>
          <p:cNvPr id="3" name="Body Level One…"/>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bullet text</a:t>
            </a:r>
          </a:p>
          <a:p>
            <a:pPr lvl="1"/>
            <a:endParaRPr/>
          </a:p>
          <a:p>
            <a:pPr lvl="2"/>
            <a:endParaRPr/>
          </a:p>
          <a:p>
            <a:pPr lvl="3"/>
            <a:endParaRPr/>
          </a:p>
          <a:p>
            <a:pPr lvl="4"/>
            <a:endParaRPr/>
          </a:p>
        </p:txBody>
      </p:sp>
      <p:sp>
        <p:nvSpPr>
          <p:cNvPr id="4" name="Slide Number"/>
          <p:cNvSpPr txBox="1">
            <a:spLocks noGrp="1"/>
          </p:cNvSpPr>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0.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51" name="EXEGETICAL AND PASTORAL INSIGHTS INTO THE FUTURE-ORIENTED PROPHECIES IN HOSEA…"/>
          <p:cNvSpPr txBox="1"/>
          <p:nvPr/>
        </p:nvSpPr>
        <p:spPr>
          <a:xfrm>
            <a:off x="3977706" y="2489199"/>
            <a:ext cx="16428588" cy="8737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7500">
                <a:solidFill>
                  <a:srgbClr val="EFF8FF"/>
                </a:solidFill>
                <a:latin typeface="Baskerville"/>
                <a:ea typeface="Baskerville"/>
                <a:cs typeface="Baskerville"/>
                <a:sym typeface="Baskerville"/>
              </a:defRPr>
            </a:pPr>
            <a:r>
              <a:t>EXEGETICAL AND PASTORAL INSIGHTS INTO THE FUTURE-ORIENTED PROPHECIES IN HOSEA </a:t>
            </a:r>
          </a:p>
          <a:p>
            <a:pPr>
              <a:defRPr sz="7500">
                <a:solidFill>
                  <a:srgbClr val="EFF8FF"/>
                </a:solidFill>
                <a:latin typeface="Baskerville"/>
                <a:ea typeface="Baskerville"/>
                <a:cs typeface="Baskerville"/>
                <a:sym typeface="Baskerville"/>
              </a:defRPr>
            </a:pPr>
            <a:endParaRPr/>
          </a:p>
          <a:p>
            <a:pPr>
              <a:defRPr sz="7500">
                <a:solidFill>
                  <a:srgbClr val="EFF8FF"/>
                </a:solidFill>
                <a:latin typeface="Baskerville"/>
                <a:ea typeface="Baskerville"/>
                <a:cs typeface="Baskerville"/>
                <a:sym typeface="Baskerville"/>
              </a:defRPr>
            </a:pPr>
            <a:r>
              <a:t>Jesse Randolph</a:t>
            </a:r>
          </a:p>
          <a:p>
            <a:pPr>
              <a:defRPr sz="7500">
                <a:solidFill>
                  <a:srgbClr val="EFF8FF"/>
                </a:solidFill>
                <a:latin typeface="Baskerville"/>
                <a:ea typeface="Baskerville"/>
                <a:cs typeface="Baskerville"/>
                <a:sym typeface="Baskerville"/>
              </a:defRPr>
            </a:pPr>
            <a:r>
              <a:t>Pastor-Teacher</a:t>
            </a:r>
          </a:p>
          <a:p>
            <a:pPr>
              <a:defRPr sz="7500">
                <a:solidFill>
                  <a:srgbClr val="EFF8FF"/>
                </a:solidFill>
                <a:latin typeface="Baskerville"/>
                <a:ea typeface="Baskerville"/>
                <a:cs typeface="Baskerville"/>
                <a:sym typeface="Baskerville"/>
              </a:defRPr>
            </a:pPr>
            <a:r>
              <a:t>Indian Hills Community Church</a:t>
            </a:r>
          </a:p>
          <a:p>
            <a:pPr>
              <a:defRPr sz="7500">
                <a:solidFill>
                  <a:srgbClr val="EFF8FF"/>
                </a:solidFill>
                <a:latin typeface="Baskerville"/>
                <a:ea typeface="Baskerville"/>
                <a:cs typeface="Baskerville"/>
                <a:sym typeface="Baskerville"/>
              </a:defRPr>
            </a:pPr>
            <a:r>
              <a:t>December 5, 2023</a:t>
            </a:r>
          </a:p>
        </p:txBody>
      </p:sp>
      <p:pic>
        <p:nvPicPr>
          <p:cNvPr id="152"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78" name="Bernard Ramm:…"/>
          <p:cNvSpPr txBox="1"/>
          <p:nvPr/>
        </p:nvSpPr>
        <p:spPr>
          <a:xfrm>
            <a:off x="3484525" y="1824253"/>
            <a:ext cx="17414950" cy="10566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u="sng">
                <a:solidFill>
                  <a:srgbClr val="EFF8FF"/>
                </a:solidFill>
                <a:latin typeface="Baskerville"/>
                <a:ea typeface="Baskerville"/>
                <a:cs typeface="Baskerville"/>
                <a:sym typeface="Baskerville"/>
              </a:defRPr>
            </a:pPr>
            <a:r>
              <a:t>Bernard Ramm:</a:t>
            </a:r>
          </a:p>
          <a:p>
            <a:pPr>
              <a:defRPr sz="9000" u="sng">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“The task of the systematic theologian is to commence with these bricks ascertained through exegesis, and build the temple of his theological system . . .”</a:t>
            </a:r>
          </a:p>
        </p:txBody>
      </p:sp>
      <p:pic>
        <p:nvPicPr>
          <p:cNvPr id="179"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00.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48" name="“They will walk after the LORD, He will roar like a lion; indeed He will roar and His sons will come trembling from the west. They will come trembling like birds from Egypt and like doves from the land of Assyria; and I will settle them in their houses, "/>
          <p:cNvSpPr txBox="1"/>
          <p:nvPr/>
        </p:nvSpPr>
        <p:spPr>
          <a:xfrm>
            <a:off x="3450720" y="1814107"/>
            <a:ext cx="18355148" cy="111825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rPr dirty="0"/>
              <a:t>“They will walk after the LORD, He will roar like a lion; </a:t>
            </a:r>
            <a:r>
              <a:rPr u="sng" dirty="0"/>
              <a:t>indeed He will roar and His sons will come trembling from the west</a:t>
            </a:r>
            <a:r>
              <a:rPr dirty="0"/>
              <a:t>. They will come trembling like birds from Egypt and like doves from the land of Assyria; and I will settle them in their houses, declares </a:t>
            </a:r>
            <a:br>
              <a:rPr lang="en-US" dirty="0"/>
            </a:br>
            <a:r>
              <a:rPr dirty="0"/>
              <a:t>the LORD.”</a:t>
            </a:r>
          </a:p>
        </p:txBody>
      </p:sp>
      <p:pic>
        <p:nvPicPr>
          <p:cNvPr id="449"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0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51" name="Isaiah 11:11-12 - “Then it will happen on that day that the Lord will again recover the second time with His hand the remnant of His people, who will remain, from Assyria, Egypt, Pathros, Cush, Elam, Shinar, Hamath, and from the islands of the sea . . .”"/>
          <p:cNvSpPr txBox="1"/>
          <p:nvPr/>
        </p:nvSpPr>
        <p:spPr>
          <a:xfrm>
            <a:off x="3189191" y="2228850"/>
            <a:ext cx="18005618"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Isaiah 11:11-12 - “Then it will happen on that day that the Lord will again recover the second time with His hand the remnant of His people, who will remain, from Assyria, Egypt, Pathros, Cush, Elam, Shinar, Hamath, and from the islands of the sea . . .”</a:t>
            </a:r>
          </a:p>
        </p:txBody>
      </p:sp>
      <p:pic>
        <p:nvPicPr>
          <p:cNvPr id="452"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02.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54" name="Isaiah 11:11-12 - “. . . and He will lift up a standard for the nations and assemble the banished ones of Israel, and will gather the dispersed of Judah from the four corners of the earth.”"/>
          <p:cNvSpPr txBox="1"/>
          <p:nvPr/>
        </p:nvSpPr>
        <p:spPr>
          <a:xfrm>
            <a:off x="3737967" y="2882899"/>
            <a:ext cx="16908066" cy="7950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Isaiah 11:11-12 - “. . . and He will lift up a standard for the nations and assemble the banished ones of Israel, and will gather the dispersed of Judah </a:t>
            </a:r>
            <a:r>
              <a:rPr u="sng"/>
              <a:t>from the four corners of the earth</a:t>
            </a:r>
            <a:r>
              <a:t>.”</a:t>
            </a:r>
          </a:p>
        </p:txBody>
      </p:sp>
      <p:pic>
        <p:nvPicPr>
          <p:cNvPr id="455"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03.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57" name="PROPHETIC TEXT #5…"/>
          <p:cNvSpPr txBox="1"/>
          <p:nvPr/>
        </p:nvSpPr>
        <p:spPr>
          <a:xfrm>
            <a:off x="3977706" y="4845049"/>
            <a:ext cx="16428588" cy="4025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PROPHETIC TEXT #5</a:t>
            </a:r>
          </a:p>
          <a:p>
            <a:pPr>
              <a:defRPr sz="9000">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Hosea 14:4-7</a:t>
            </a:r>
          </a:p>
        </p:txBody>
      </p:sp>
      <p:pic>
        <p:nvPicPr>
          <p:cNvPr id="458"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0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60" name="“I will heal their apostasy, I will love them freely, for My anger has turned away from them. I will be like the dew to Israel; He will blossom like the lily, and he will take the root of the cedars of Lebanon . . .”"/>
          <p:cNvSpPr txBox="1"/>
          <p:nvPr/>
        </p:nvSpPr>
        <p:spPr>
          <a:xfrm>
            <a:off x="3170091" y="2228850"/>
            <a:ext cx="18043819"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“I will heal their apostasy, I will love them freely, for My anger has turned away from them. I will be like the dew to Israel; He will blossom like the lily, and he will take the root of the cedars of Lebanon . . .”</a:t>
            </a:r>
          </a:p>
        </p:txBody>
      </p:sp>
      <p:pic>
        <p:nvPicPr>
          <p:cNvPr id="461"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05.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63" name="“ . . . His shoots will sprout, and his beauty will be like the olive tree and his fragrance like the cedars of Lebanon. Those who live in his shadow will again raise grain, and they will blossom like the vine.”"/>
          <p:cNvSpPr txBox="1"/>
          <p:nvPr/>
        </p:nvSpPr>
        <p:spPr>
          <a:xfrm>
            <a:off x="3170091" y="2228850"/>
            <a:ext cx="18043819"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 . . . His shoots will sprout, and his beauty will be like the olive tree and his fragrance like the cedars of Lebanon. Those who live in his shadow will again raise grain, and they will blossom like the vine.”</a:t>
            </a:r>
          </a:p>
        </p:txBody>
      </p:sp>
      <p:pic>
        <p:nvPicPr>
          <p:cNvPr id="464"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06.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66" name="“I will heal their apostasy, I will love them freely, for My anger has turned away from them. I will be like the dew to Israel; He will blossom like the lily, and he will take the root of the cedars of Lebanon . . .”"/>
          <p:cNvSpPr txBox="1"/>
          <p:nvPr/>
        </p:nvSpPr>
        <p:spPr>
          <a:xfrm>
            <a:off x="3170091" y="2228850"/>
            <a:ext cx="18043819"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a:t>
            </a:r>
            <a:r>
              <a:rPr u="sng"/>
              <a:t>I will heal their apostasy</a:t>
            </a:r>
            <a:r>
              <a:t>, I will love them freely, for My anger has turned away from them. I will be like the dew to Israel; He will blossom like the lily, and he will take the root of the cedars of Lebanon . . .”</a:t>
            </a:r>
          </a:p>
        </p:txBody>
      </p:sp>
      <p:pic>
        <p:nvPicPr>
          <p:cNvPr id="467"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07.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69" name="Isaiah 59:2 - “. . . but your iniquities have made a separation between you and your God, and your sins have hidden his face from you so that He does not hear.”"/>
          <p:cNvSpPr txBox="1"/>
          <p:nvPr/>
        </p:nvSpPr>
        <p:spPr>
          <a:xfrm>
            <a:off x="3737967" y="3536949"/>
            <a:ext cx="16908066"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Isaiah 59:2 - “. . . but your iniquities have made a separation between you and your God, and your sins have hidden his face from you so that He does not hear.”</a:t>
            </a:r>
          </a:p>
        </p:txBody>
      </p:sp>
      <p:pic>
        <p:nvPicPr>
          <p:cNvPr id="470"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08.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72" name="“I will heal their apostasy, I will love them freely, for My anger has turned away from them. I will be like the dew to Israel; He will blossom like the lily, and he will take the root of the cedars of Lebanon . . .”"/>
          <p:cNvSpPr txBox="1"/>
          <p:nvPr/>
        </p:nvSpPr>
        <p:spPr>
          <a:xfrm>
            <a:off x="3170091" y="2228850"/>
            <a:ext cx="18043819"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“I will heal their apostasy, </a:t>
            </a:r>
            <a:r>
              <a:rPr u="sng"/>
              <a:t>I will love them freely</a:t>
            </a:r>
            <a:r>
              <a:t>, for My anger has turned away from them. I will be like the dew to Israel; He will blossom like the lily, and he will take the root of the cedars of Lebanon . . .”</a:t>
            </a:r>
          </a:p>
        </p:txBody>
      </p:sp>
      <p:pic>
        <p:nvPicPr>
          <p:cNvPr id="473"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09.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75" name="“I will heal their apostasy, I will love them freely, for My anger has turned away from them. I will be like the dew to Israel; He will blossom like the lily, and he will take the root of the cedars of Lebanon . . .”"/>
          <p:cNvSpPr txBox="1"/>
          <p:nvPr/>
        </p:nvSpPr>
        <p:spPr>
          <a:xfrm>
            <a:off x="3170091" y="2228850"/>
            <a:ext cx="18043819"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“I will heal their apostasy, I will love them freely, </a:t>
            </a:r>
            <a:r>
              <a:rPr u="sng"/>
              <a:t>for My anger has turned away from them</a:t>
            </a:r>
            <a:r>
              <a:t>. I will be like the dew to Israel; He will blossom like the lily, and he will take the root of the cedars of Lebanon . . .”</a:t>
            </a:r>
          </a:p>
        </p:txBody>
      </p:sp>
      <p:pic>
        <p:nvPicPr>
          <p:cNvPr id="476"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81" name="Bernard Ramm:…"/>
          <p:cNvSpPr txBox="1"/>
          <p:nvPr/>
        </p:nvSpPr>
        <p:spPr>
          <a:xfrm>
            <a:off x="2399382" y="1450836"/>
            <a:ext cx="19585236" cy="118745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u="sng">
                <a:solidFill>
                  <a:srgbClr val="EFF8FF"/>
                </a:solidFill>
                <a:latin typeface="Baskerville"/>
                <a:ea typeface="Baskerville"/>
                <a:cs typeface="Baskerville"/>
                <a:sym typeface="Baskerville"/>
              </a:defRPr>
            </a:pPr>
            <a:r>
              <a:t>Bernard Ramm:</a:t>
            </a:r>
          </a:p>
          <a:p>
            <a:pPr>
              <a:defRPr sz="9000" u="sng">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“But only when he is sure of his individual bricks is he able to make the necessary generalizations, and to carry on the synthetic and creative activity that is necessary for the construction of a theological system.”</a:t>
            </a:r>
          </a:p>
        </p:txBody>
      </p:sp>
      <p:pic>
        <p:nvPicPr>
          <p:cNvPr id="182"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10.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78" name="Hosea 5:10 - “The princes of Judah have become like those who move a boundary; on them I will pour out My wrath like water.”"/>
          <p:cNvSpPr txBox="1"/>
          <p:nvPr/>
        </p:nvSpPr>
        <p:spPr>
          <a:xfrm>
            <a:off x="3737967" y="4191000"/>
            <a:ext cx="16908066" cy="5334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Hosea 5:10 - “The princes of Judah have become like those who move a boundary; on them I will pour out My wrath like water.”</a:t>
            </a:r>
          </a:p>
        </p:txBody>
      </p:sp>
      <p:pic>
        <p:nvPicPr>
          <p:cNvPr id="479"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1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81" name="Hosea 8:5 - “He has rejected your calf, O Samaria, saying, ‘My anger burns against them!’”"/>
          <p:cNvSpPr txBox="1"/>
          <p:nvPr/>
        </p:nvSpPr>
        <p:spPr>
          <a:xfrm>
            <a:off x="3737967" y="4845049"/>
            <a:ext cx="16908066" cy="4025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Hosea 8:5 - “He has rejected your calf, O Samaria, saying, ‘My anger burns against them!’”</a:t>
            </a:r>
          </a:p>
        </p:txBody>
      </p:sp>
      <p:pic>
        <p:nvPicPr>
          <p:cNvPr id="482"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12.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84" name="Hosea 8:5 - “I gave you a king in My anger and took him away in My wrath.”"/>
          <p:cNvSpPr txBox="1"/>
          <p:nvPr/>
        </p:nvSpPr>
        <p:spPr>
          <a:xfrm>
            <a:off x="3737967" y="4845049"/>
            <a:ext cx="16908066" cy="4025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Hosea 8:5 - “I gave you a king in My anger and took him away in My wrath.”</a:t>
            </a:r>
          </a:p>
        </p:txBody>
      </p:sp>
      <p:pic>
        <p:nvPicPr>
          <p:cNvPr id="485"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13.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87" name="“I will heal their apostasy, I will love them freely, for My anger has turned away from them . . .”"/>
          <p:cNvSpPr txBox="1"/>
          <p:nvPr/>
        </p:nvSpPr>
        <p:spPr>
          <a:xfrm>
            <a:off x="3170091" y="4191000"/>
            <a:ext cx="18043819" cy="5334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“I will heal their apostasy, I will love them freely, </a:t>
            </a:r>
            <a:r>
              <a:rPr u="sng"/>
              <a:t>for My anger has turned away from them</a:t>
            </a:r>
            <a:r>
              <a:t> . . .”</a:t>
            </a:r>
          </a:p>
        </p:txBody>
      </p:sp>
      <p:pic>
        <p:nvPicPr>
          <p:cNvPr id="488"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1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90" name="“I will be like the dew to Israel; he will blossom like the lily, and he will take the root of the cedars of Lebanon. His shoots will sprout, and his beauty will be like the olive tree and his fragrance like the cedars of Lebanon.”"/>
          <p:cNvSpPr txBox="1"/>
          <p:nvPr/>
        </p:nvSpPr>
        <p:spPr>
          <a:xfrm>
            <a:off x="3170091" y="2228850"/>
            <a:ext cx="18043819"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“I will be like the dew to Israel; he will blossom like the lily, and he will take the root of the cedars of Lebanon. His shoots will sprout, and his beauty will be like the olive tree and his fragrance like the cedars of Lebanon.”</a:t>
            </a:r>
          </a:p>
        </p:txBody>
      </p:sp>
      <p:pic>
        <p:nvPicPr>
          <p:cNvPr id="491"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15.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93" name="“Those who live in his shadow will again raise grain, and they will blossom like the vine.”"/>
          <p:cNvSpPr txBox="1"/>
          <p:nvPr/>
        </p:nvSpPr>
        <p:spPr>
          <a:xfrm>
            <a:off x="3170091" y="5046071"/>
            <a:ext cx="18043819" cy="5334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“Those who live in his shadow will again raise grain, and they will blossom like the vine.”</a:t>
            </a:r>
          </a:p>
        </p:txBody>
      </p:sp>
      <p:pic>
        <p:nvPicPr>
          <p:cNvPr id="494"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16.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96" name="“I will be like the dew to Israel; he will blossom like the lily, and he will take the root of the cedars of Lebanon. His shoots will sprout, and his beauty will be like the olive tree and his fragrance like the cedars of Lebanon.”"/>
          <p:cNvSpPr txBox="1"/>
          <p:nvPr/>
        </p:nvSpPr>
        <p:spPr>
          <a:xfrm>
            <a:off x="3170091" y="2228850"/>
            <a:ext cx="18043819"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a:t>
            </a:r>
            <a:r>
              <a:rPr u="sng"/>
              <a:t>I will be like the dew to Israel</a:t>
            </a:r>
            <a:r>
              <a:t>; he will blossom like the lily, and he will take the root of the cedars of Lebanon. His shoots will sprout, and his beauty will be like the olive tree and his fragrance like the cedars of Lebanon.”</a:t>
            </a:r>
          </a:p>
        </p:txBody>
      </p:sp>
      <p:pic>
        <p:nvPicPr>
          <p:cNvPr id="497"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17.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99" name="Hosea 6:4 - “What shall I do with you, O Ephraim? What shall I do with you, O Judah? For your loyalty is like a morning cloud, and the dew which goes away early.”"/>
          <p:cNvSpPr txBox="1"/>
          <p:nvPr/>
        </p:nvSpPr>
        <p:spPr>
          <a:xfrm>
            <a:off x="3737967" y="3536949"/>
            <a:ext cx="16908066"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Hosea 6:4 - “What shall I do with you, O Ephraim? What shall I do with you, O Judah? For your loyalty is like a morning cloud, </a:t>
            </a:r>
            <a:r>
              <a:rPr u="sng"/>
              <a:t>and the dew which goes away early</a:t>
            </a:r>
            <a:r>
              <a:t>.”</a:t>
            </a:r>
          </a:p>
        </p:txBody>
      </p:sp>
      <p:pic>
        <p:nvPicPr>
          <p:cNvPr id="500"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18.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02" name="Hosea 13:3 - “Therefore they will be like the morning cloud and like dew which soon disappears.”"/>
          <p:cNvSpPr txBox="1"/>
          <p:nvPr/>
        </p:nvSpPr>
        <p:spPr>
          <a:xfrm>
            <a:off x="3737967" y="4845049"/>
            <a:ext cx="16908066" cy="4025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Hosea 13:3 - “Therefore they will be like the morning cloud </a:t>
            </a:r>
            <a:r>
              <a:rPr u="sng"/>
              <a:t>and like dew which soon disappears</a:t>
            </a:r>
            <a:r>
              <a:t>.”</a:t>
            </a:r>
          </a:p>
        </p:txBody>
      </p:sp>
      <p:pic>
        <p:nvPicPr>
          <p:cNvPr id="503"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19.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05" name="“He will blossom like the lily, and he will take the root of the cedars of Lebanon. His shoots will sprout, and his beauty will be like the olive tree and his fragrance like the cedars of Lebanon. Those who live in his shadow will again raise grain, and "/>
          <p:cNvSpPr txBox="1"/>
          <p:nvPr/>
        </p:nvSpPr>
        <p:spPr>
          <a:xfrm>
            <a:off x="3076451" y="1332414"/>
            <a:ext cx="18231099" cy="10566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a:t>
            </a:r>
            <a:r>
              <a:rPr u="sng"/>
              <a:t>He will blossom like the lily</a:t>
            </a:r>
            <a:r>
              <a:t>, and he will take the root of the cedars of Lebanon. His shoots will sprout, and his beauty will be like the olive tree and his fragrance like the cedars of Lebanon. Those who live in his shadow will again raise grain, and they will blossom like the vine.”</a:t>
            </a:r>
          </a:p>
        </p:txBody>
      </p:sp>
      <p:pic>
        <p:nvPicPr>
          <p:cNvPr id="506"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84" name="Presupposition #5…"/>
          <p:cNvSpPr txBox="1"/>
          <p:nvPr/>
        </p:nvSpPr>
        <p:spPr>
          <a:xfrm>
            <a:off x="3977706" y="3536949"/>
            <a:ext cx="16428588"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u="sng">
                <a:solidFill>
                  <a:srgbClr val="EFF8FF"/>
                </a:solidFill>
                <a:latin typeface="Baskerville"/>
                <a:ea typeface="Baskerville"/>
                <a:cs typeface="Baskerville"/>
                <a:sym typeface="Baskerville"/>
              </a:defRPr>
            </a:pPr>
            <a:r>
              <a:t>Presupposition #5</a:t>
            </a:r>
          </a:p>
          <a:p>
            <a:pPr>
              <a:defRPr sz="9000" u="sng">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The Bible Is To Be Read Forward, Not Backwards</a:t>
            </a:r>
          </a:p>
        </p:txBody>
      </p:sp>
      <p:pic>
        <p:nvPicPr>
          <p:cNvPr id="185"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20.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08" name="Hosea 13:15 - “Though he flourishes among the reeds, an east wind will come, the wind of the LORD coming up from the wilderness; and his fountain will come dry and his spring will be dried up.”"/>
          <p:cNvSpPr txBox="1"/>
          <p:nvPr/>
        </p:nvSpPr>
        <p:spPr>
          <a:xfrm>
            <a:off x="3737967" y="2228850"/>
            <a:ext cx="16908066"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Hosea 13:15 - “Though he flourishes among the reeds, an east wind will come, the wind of the LORD coming up from the wilderness; and his fountain will come dry and his spring will be dried up.”</a:t>
            </a:r>
          </a:p>
        </p:txBody>
      </p:sp>
      <p:pic>
        <p:nvPicPr>
          <p:cNvPr id="509"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2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11" name="“He will blossom like the lily, and he will take the root of the cedars of Lebanon. His shoots will sprout, and his beauty will be like the olive tree and his fragrance like the cedars of Lebanon. Those who live in his shadow will again raise grain, and "/>
          <p:cNvSpPr txBox="1"/>
          <p:nvPr/>
        </p:nvSpPr>
        <p:spPr>
          <a:xfrm>
            <a:off x="3076451" y="1332414"/>
            <a:ext cx="18231099" cy="10566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a:t>
            </a:r>
            <a:r>
              <a:rPr u="sng"/>
              <a:t>He will blossom like the lily</a:t>
            </a:r>
            <a:r>
              <a:t>, and he will take the root of the cedars of Lebanon. His shoots will sprout, and his beauty will be like the olive tree and his fragrance like the cedars of Lebanon. Those who live in his shadow will again raise grain, and they will blossom like the vine.”</a:t>
            </a:r>
          </a:p>
        </p:txBody>
      </p:sp>
      <p:pic>
        <p:nvPicPr>
          <p:cNvPr id="512"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22.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14" name="“He will blossom like the lily, and he will take the root of the cedars of Lebanon. His shoots will sprout, and his beauty will be like the olive tree and his fragrance like the cedars of Lebanon. Those who live in his shadow will again raise grain, and "/>
          <p:cNvSpPr txBox="1"/>
          <p:nvPr/>
        </p:nvSpPr>
        <p:spPr>
          <a:xfrm>
            <a:off x="3076451" y="1332414"/>
            <a:ext cx="18231099" cy="10566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“He will blossom like the lily, </a:t>
            </a:r>
            <a:r>
              <a:rPr u="sng"/>
              <a:t>and he will take the root of the cedars of Lebanon</a:t>
            </a:r>
            <a:r>
              <a:t>. His shoots will sprout, and his beauty will be like the olive tree and his fragrance like the cedars of Lebanon. Those who live in his shadow will again raise grain, and they will blossom like the vine.”</a:t>
            </a:r>
          </a:p>
        </p:txBody>
      </p:sp>
      <p:pic>
        <p:nvPicPr>
          <p:cNvPr id="515"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23.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17" name="“He will blossom like the lily, and he will take the root of the cedars of Lebanon. His shoots will sprout, and his beauty will be like the olive tree and his fragrance like the cedars of Lebanon. Those who live in his shadow will again raise grain, and "/>
          <p:cNvSpPr txBox="1"/>
          <p:nvPr/>
        </p:nvSpPr>
        <p:spPr>
          <a:xfrm>
            <a:off x="3076451" y="1332414"/>
            <a:ext cx="18231099" cy="10566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“He will blossom like the lily, and he will take the root of the cedars of Lebanon. </a:t>
            </a:r>
            <a:r>
              <a:rPr u="sng"/>
              <a:t>His shoots will sprout</a:t>
            </a:r>
            <a:r>
              <a:t>, and his beauty will be like the olive tree and his fragrance like the cedars of Lebanon. Those who live in his shadow will again raise grain, and they will blossom like the vine.”</a:t>
            </a:r>
          </a:p>
        </p:txBody>
      </p:sp>
      <p:pic>
        <p:nvPicPr>
          <p:cNvPr id="518"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2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20" name="“He will blossom like the lily, and he will take the root of the cedars of Lebanon. His shoots will sprout, and his beauty will be like the olive tree and his fragrance like the cedars of Lebanon. Those who live in his shadow will again raise grain, and "/>
          <p:cNvSpPr txBox="1"/>
          <p:nvPr/>
        </p:nvSpPr>
        <p:spPr>
          <a:xfrm>
            <a:off x="3076451" y="1332414"/>
            <a:ext cx="18231099" cy="10566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“He will blossom like the lily, and he will take the root of the cedars of Lebanon. His shoots will sprout, </a:t>
            </a:r>
            <a:r>
              <a:rPr u="sng"/>
              <a:t>and his beauty will be like the olive tree and his fragrance like the cedars of Lebanon</a:t>
            </a:r>
            <a:r>
              <a:t>. Those who live in his shadow will again raise grain, and they will blossom like the vine.”</a:t>
            </a:r>
          </a:p>
        </p:txBody>
      </p:sp>
      <p:pic>
        <p:nvPicPr>
          <p:cNvPr id="521"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25.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23" name="Jeremiah 11:16 - “The LORD called your name, ‘A green olive tree, beautiful in fruit and form’.”"/>
          <p:cNvSpPr txBox="1"/>
          <p:nvPr/>
        </p:nvSpPr>
        <p:spPr>
          <a:xfrm>
            <a:off x="3737967" y="4845049"/>
            <a:ext cx="16908066" cy="4025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Jeremiah 11:16 - “The LORD called your name, ‘A green olive tree, beautiful in fruit and form’.”</a:t>
            </a:r>
          </a:p>
        </p:txBody>
      </p:sp>
      <p:pic>
        <p:nvPicPr>
          <p:cNvPr id="524"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26.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26" name="Psalm 52:8 - “But as for me, I am like a green olive tree in the house of God.”"/>
          <p:cNvSpPr txBox="1"/>
          <p:nvPr/>
        </p:nvSpPr>
        <p:spPr>
          <a:xfrm>
            <a:off x="3737967" y="4845049"/>
            <a:ext cx="16908066" cy="4025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Psalm 52:8 - “But as for me, I am like a green olive tree in the house of God.”</a:t>
            </a:r>
          </a:p>
        </p:txBody>
      </p:sp>
      <p:pic>
        <p:nvPicPr>
          <p:cNvPr id="527"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27.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29" name="“He will blossom like the lily, and he will take the root of the cedars of Lebanon. His shoots will sprout, and his beauty will be like the olive tree and his fragrance like the cedars of Lebanon. Those who live in his shadow will again raise grain, and "/>
          <p:cNvSpPr txBox="1"/>
          <p:nvPr/>
        </p:nvSpPr>
        <p:spPr>
          <a:xfrm>
            <a:off x="3076451" y="1332414"/>
            <a:ext cx="18231099" cy="10566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“He will blossom like the lily, and he will take the root of the cedars of Lebanon. His shoots will sprout, </a:t>
            </a:r>
            <a:r>
              <a:rPr u="sng"/>
              <a:t>and his beauty will be like the olive tree and his fragrance like the cedars of Lebanon</a:t>
            </a:r>
            <a:r>
              <a:t>. Those who live in his shadow will again raise grain, and they will blossom like the vine.”</a:t>
            </a:r>
          </a:p>
        </p:txBody>
      </p:sp>
      <p:pic>
        <p:nvPicPr>
          <p:cNvPr id="530"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28.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32" name="Song of Solomon 4:11 - “Your lips, my bride, drip honey; honey and milk are under your tongue, and the fragrance of your garments is like the fragrance of Lebanon.”"/>
          <p:cNvSpPr txBox="1"/>
          <p:nvPr/>
        </p:nvSpPr>
        <p:spPr>
          <a:xfrm>
            <a:off x="3737967" y="3536949"/>
            <a:ext cx="16908066"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Song of Solomon 4:11 - “Your lips, my bride, drip honey; honey and milk are under your tongue, and the fragrance of your garments is like the fragrance of Lebanon.”</a:t>
            </a:r>
          </a:p>
        </p:txBody>
      </p:sp>
      <p:pic>
        <p:nvPicPr>
          <p:cNvPr id="533"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29.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35" name="“He will blossom like the lily, and he will take the root of the cedars of Lebanon. His shoots will sprout, and his beauty will be like the olive tree and his fragrance like the cedars of Lebanon. Those who live in his shadow will again raise grain, and "/>
          <p:cNvSpPr txBox="1"/>
          <p:nvPr/>
        </p:nvSpPr>
        <p:spPr>
          <a:xfrm>
            <a:off x="3076451" y="1332414"/>
            <a:ext cx="18231099" cy="10566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“He will blossom like the lily, and he will take the root of the cedars of Lebanon. His shoots will sprout, and his beauty will be like the olive tree and his fragrance like the cedars of Lebanon. </a:t>
            </a:r>
            <a:r>
              <a:rPr u="sng"/>
              <a:t>Those who live in his shadow will again raise grain, and they will blossom like the vine</a:t>
            </a:r>
            <a:r>
              <a:t>.”</a:t>
            </a:r>
          </a:p>
        </p:txBody>
      </p:sp>
      <p:pic>
        <p:nvPicPr>
          <p:cNvPr id="536"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87" name="Presupposition #6…"/>
          <p:cNvSpPr txBox="1"/>
          <p:nvPr/>
        </p:nvSpPr>
        <p:spPr>
          <a:xfrm>
            <a:off x="3977706" y="3536949"/>
            <a:ext cx="16428588"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u="sng">
                <a:solidFill>
                  <a:srgbClr val="EFF8FF"/>
                </a:solidFill>
                <a:latin typeface="Baskerville"/>
                <a:ea typeface="Baskerville"/>
                <a:cs typeface="Baskerville"/>
                <a:sym typeface="Baskerville"/>
              </a:defRPr>
            </a:pPr>
            <a:r>
              <a:t>Presupposition #6</a:t>
            </a:r>
          </a:p>
          <a:p>
            <a:pPr>
              <a:defRPr sz="9000" u="sng">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Biblical Prophecy Is To Be Literally Fulfilled</a:t>
            </a:r>
          </a:p>
        </p:txBody>
      </p:sp>
      <p:pic>
        <p:nvPicPr>
          <p:cNvPr id="188"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30.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38" name="CONCLUSION"/>
          <p:cNvSpPr txBox="1"/>
          <p:nvPr/>
        </p:nvSpPr>
        <p:spPr>
          <a:xfrm>
            <a:off x="3977706" y="6153149"/>
            <a:ext cx="16428588" cy="14097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CONCLUSION</a:t>
            </a:r>
          </a:p>
        </p:txBody>
      </p:sp>
      <p:pic>
        <p:nvPicPr>
          <p:cNvPr id="539"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3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41" name="QUESTIONS?"/>
          <p:cNvSpPr txBox="1"/>
          <p:nvPr/>
        </p:nvSpPr>
        <p:spPr>
          <a:xfrm>
            <a:off x="3977706" y="6153149"/>
            <a:ext cx="16428588" cy="14097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QUESTIONS?</a:t>
            </a:r>
          </a:p>
        </p:txBody>
      </p:sp>
      <p:pic>
        <p:nvPicPr>
          <p:cNvPr id="542"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90" name="Roy Zuck:…"/>
          <p:cNvSpPr txBox="1"/>
          <p:nvPr/>
        </p:nvSpPr>
        <p:spPr>
          <a:xfrm>
            <a:off x="3429470" y="1245486"/>
            <a:ext cx="17525059" cy="118745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u="sng">
                <a:solidFill>
                  <a:srgbClr val="EFF8FF"/>
                </a:solidFill>
                <a:latin typeface="Baskerville"/>
                <a:ea typeface="Baskerville"/>
                <a:cs typeface="Baskerville"/>
                <a:sym typeface="Baskerville"/>
              </a:defRPr>
            </a:pPr>
            <a:r>
              <a:t>Roy Zuck:</a:t>
            </a:r>
          </a:p>
          <a:p>
            <a:pPr>
              <a:defRPr sz="9000" u="sng">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“The heavy symbolic content of much of prophetic literature makes interpreting prophecy difficult. It also has caused many Bible students to assume that because some things in prophecy are symbolic . . .”</a:t>
            </a:r>
          </a:p>
        </p:txBody>
      </p:sp>
      <p:pic>
        <p:nvPicPr>
          <p:cNvPr id="191"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93" name="Roy Zuck:…"/>
          <p:cNvSpPr txBox="1"/>
          <p:nvPr/>
        </p:nvSpPr>
        <p:spPr>
          <a:xfrm>
            <a:off x="3429470" y="1245486"/>
            <a:ext cx="17525059" cy="118745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u="sng">
                <a:solidFill>
                  <a:srgbClr val="EFF8FF"/>
                </a:solidFill>
                <a:latin typeface="Baskerville"/>
                <a:ea typeface="Baskerville"/>
                <a:cs typeface="Baskerville"/>
                <a:sym typeface="Baskerville"/>
              </a:defRPr>
            </a:pPr>
            <a:r>
              <a:t>Roy Zuck:</a:t>
            </a:r>
          </a:p>
          <a:p>
            <a:pPr>
              <a:defRPr sz="9000" u="sng">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 . . . everything in prophetic passages is to be taken symbolically. This, however, is an error. If we follow the basic hermeneutical principle of normal, grammatical interpretation . . .” </a:t>
            </a:r>
          </a:p>
        </p:txBody>
      </p:sp>
      <p:pic>
        <p:nvPicPr>
          <p:cNvPr id="194"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96" name="Roy Zuck:…"/>
          <p:cNvSpPr txBox="1"/>
          <p:nvPr/>
        </p:nvSpPr>
        <p:spPr>
          <a:xfrm>
            <a:off x="3753057" y="1115966"/>
            <a:ext cx="17361532" cy="118745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u="sng">
                <a:solidFill>
                  <a:srgbClr val="EFF8FF"/>
                </a:solidFill>
                <a:latin typeface="Baskerville"/>
                <a:ea typeface="Baskerville"/>
                <a:cs typeface="Baskerville"/>
                <a:sym typeface="Baskerville"/>
              </a:defRPr>
            </a:pPr>
            <a:r>
              <a:t>Roy Zuck:</a:t>
            </a:r>
          </a:p>
          <a:p>
            <a:pPr>
              <a:defRPr sz="9000" u="sng">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 . . . then we should understand prophetic literature, as well as other forms of biblical literature, in their normal, ordinary-literal sense, unless there is reason for taking the material figuratively or symbolically</a:t>
            </a:r>
            <a:r>
              <a:rPr sz="1200">
                <a:latin typeface="Times Roman"/>
                <a:ea typeface="Times Roman"/>
                <a:cs typeface="Times Roman"/>
                <a:sym typeface="Times Roman"/>
              </a:rPr>
              <a:t> </a:t>
            </a:r>
            <a:r>
              <a:t>.”</a:t>
            </a:r>
          </a:p>
        </p:txBody>
      </p:sp>
      <p:pic>
        <p:nvPicPr>
          <p:cNvPr id="197"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99" name="BACKGROUND"/>
          <p:cNvSpPr txBox="1"/>
          <p:nvPr/>
        </p:nvSpPr>
        <p:spPr>
          <a:xfrm>
            <a:off x="3977706" y="6153149"/>
            <a:ext cx="16428588" cy="14097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BACKGROUND</a:t>
            </a:r>
          </a:p>
        </p:txBody>
      </p:sp>
      <p:pic>
        <p:nvPicPr>
          <p:cNvPr id="200"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02" name="Hosea’s Setting and Context"/>
          <p:cNvSpPr txBox="1"/>
          <p:nvPr/>
        </p:nvSpPr>
        <p:spPr>
          <a:xfrm>
            <a:off x="3977706" y="6153149"/>
            <a:ext cx="16428588" cy="14097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Hosea’s Setting and Context</a:t>
            </a:r>
          </a:p>
        </p:txBody>
      </p:sp>
      <p:pic>
        <p:nvPicPr>
          <p:cNvPr id="203"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05" name="Hosea 1:1 - “The word of the LORD came to Hosea the son of Beeri, during the days of Uzziah, Jotham, Ahaz and Hezekiah, kings of Judah, and during the days of Jeroboam the son of Joash, king of Israel.”"/>
          <p:cNvSpPr txBox="1"/>
          <p:nvPr/>
        </p:nvSpPr>
        <p:spPr>
          <a:xfrm>
            <a:off x="3977706" y="1574800"/>
            <a:ext cx="16428588" cy="10566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Hosea 1:1 - “The word of the LORD came to Hosea the son of Beeri, during the days of Uzziah, Jotham, Ahaz and Hezekiah, kings of Judah, and during the days of Jeroboam the son of Joash, king of Israel.”</a:t>
            </a:r>
          </a:p>
        </p:txBody>
      </p:sp>
      <p:pic>
        <p:nvPicPr>
          <p:cNvPr id="206"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54" name="PRESUPPOSITIONS"/>
          <p:cNvSpPr txBox="1"/>
          <p:nvPr/>
        </p:nvSpPr>
        <p:spPr>
          <a:xfrm>
            <a:off x="3977706" y="6153149"/>
            <a:ext cx="16428588" cy="14097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PRESUPPOSITIONS</a:t>
            </a:r>
          </a:p>
        </p:txBody>
      </p:sp>
      <p:pic>
        <p:nvPicPr>
          <p:cNvPr id="155"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08" name="Deuteronomy 28:15 - “But it shall come about, if you do not obey the LORD your God, to observe to do all His commandments and His statutes with which I charge you today, that all these curses will come upon you and overtake you.”"/>
          <p:cNvSpPr txBox="1"/>
          <p:nvPr/>
        </p:nvSpPr>
        <p:spPr>
          <a:xfrm>
            <a:off x="3977706" y="1574800"/>
            <a:ext cx="16428588" cy="10566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Deuteronomy 28:15 - “But it shall come about, if you do not obey the LORD your God, to observe to do all His commandments and His statutes with which I charge you today, that all these curses will come upon you and overtake you.”</a:t>
            </a:r>
          </a:p>
        </p:txBody>
      </p:sp>
      <p:pic>
        <p:nvPicPr>
          <p:cNvPr id="209"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11" name="Deuteronomy 28:32 – “Your sons and daughters shall be given to another people, while your eyes look on and yearn for them continually; but there will be nothing you can do.”"/>
          <p:cNvSpPr txBox="1"/>
          <p:nvPr/>
        </p:nvSpPr>
        <p:spPr>
          <a:xfrm>
            <a:off x="3977706" y="2882899"/>
            <a:ext cx="16428588" cy="7950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Deuteronomy 28:32 – “Your sons and daughters shall be given to another people, while your eyes look on and yearn for them continually; but there will be nothing you can do.”</a:t>
            </a:r>
          </a:p>
        </p:txBody>
      </p:sp>
      <p:pic>
        <p:nvPicPr>
          <p:cNvPr id="212"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14" name="Deuteronomy 28:33 – “A people whom you do not know shall eat up the produce of your ground and all your labors . . .”"/>
          <p:cNvSpPr txBox="1"/>
          <p:nvPr/>
        </p:nvSpPr>
        <p:spPr>
          <a:xfrm>
            <a:off x="3977706" y="4191000"/>
            <a:ext cx="16428588" cy="5334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Deuteronomy 28:33 – “A people whom you do not know shall eat up the produce of your ground and all your labors . . .”</a:t>
            </a:r>
          </a:p>
        </p:txBody>
      </p:sp>
      <p:pic>
        <p:nvPicPr>
          <p:cNvPr id="215"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17" name="Deuteronomy 28:36 – “The LORD will bring you and your king, whom you set over you, to a nation which neither you nor your fathers have known, and there you shall serve other gods, wood and stone .”"/>
          <p:cNvSpPr txBox="1"/>
          <p:nvPr/>
        </p:nvSpPr>
        <p:spPr>
          <a:xfrm>
            <a:off x="3977706" y="2228850"/>
            <a:ext cx="16428588"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Deuteronomy 28:36 – “The LORD will bring you and your king, whom you set over you, to a nation which neither you nor your fathers have known, and there you shall serve other gods, wood and stone</a:t>
            </a:r>
            <a:r>
              <a:rPr sz="1200">
                <a:latin typeface="Times Roman"/>
                <a:ea typeface="Times Roman"/>
                <a:cs typeface="Times Roman"/>
                <a:sym typeface="Times Roman"/>
              </a:rPr>
              <a:t> </a:t>
            </a:r>
            <a:r>
              <a:t>.”</a:t>
            </a:r>
          </a:p>
        </p:txBody>
      </p:sp>
      <p:pic>
        <p:nvPicPr>
          <p:cNvPr id="218"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20" name="Deuteronomy 28:37 – “You shall become a horror, a proverb, and a taunt among all the people where the LORD drives you. ”"/>
          <p:cNvSpPr txBox="1"/>
          <p:nvPr/>
        </p:nvSpPr>
        <p:spPr>
          <a:xfrm>
            <a:off x="3977706" y="4191000"/>
            <a:ext cx="16428588" cy="5334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Deuteronomy 28:37 – “You shall become a horror, a proverb, and a taunt among all the people where the LORD drives you.</a:t>
            </a:r>
            <a:r>
              <a:rPr sz="1200">
                <a:latin typeface="Times Roman"/>
                <a:ea typeface="Times Roman"/>
                <a:cs typeface="Times Roman"/>
                <a:sym typeface="Times Roman"/>
              </a:rPr>
              <a:t> </a:t>
            </a:r>
            <a:r>
              <a:t>”</a:t>
            </a:r>
          </a:p>
        </p:txBody>
      </p:sp>
      <p:pic>
        <p:nvPicPr>
          <p:cNvPr id="221"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23" name="Hosea’s Central Theme"/>
          <p:cNvSpPr txBox="1"/>
          <p:nvPr/>
        </p:nvSpPr>
        <p:spPr>
          <a:xfrm>
            <a:off x="3977706" y="6153149"/>
            <a:ext cx="16428588" cy="14097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Hosea’s Central Theme</a:t>
            </a:r>
          </a:p>
        </p:txBody>
      </p:sp>
      <p:pic>
        <p:nvPicPr>
          <p:cNvPr id="224"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26" name="The theme of the book of Hosea is God’s faithfulness to unfaithful Israel."/>
          <p:cNvSpPr txBox="1"/>
          <p:nvPr/>
        </p:nvSpPr>
        <p:spPr>
          <a:xfrm>
            <a:off x="3977706" y="4845049"/>
            <a:ext cx="16428588" cy="4025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The theme of the book of Hosea is God’s faithfulness to unfaithful Israel.</a:t>
            </a:r>
          </a:p>
        </p:txBody>
      </p:sp>
      <p:pic>
        <p:nvPicPr>
          <p:cNvPr id="227"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29" name="Hosea 1:2 - “When the LORD first spoke through Hosea, the LORD said to Hosea, ‘Go, take to yourself a wife of harlotry and have children of harlotry; for the land commits flagrant harlotry, forsaking the LORD’.”"/>
          <p:cNvSpPr txBox="1"/>
          <p:nvPr/>
        </p:nvSpPr>
        <p:spPr>
          <a:xfrm>
            <a:off x="3977706" y="2148989"/>
            <a:ext cx="16428588" cy="10566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Hosea 1:2 - “When the LORD first spoke through Hosea, the LORD said to Hosea, ‘Go, take to yourself a wife of harlotry and have children of harlotry; for the land commits flagrant harlotry, forsaking the LORD’.”</a:t>
            </a:r>
          </a:p>
        </p:txBody>
      </p:sp>
      <p:pic>
        <p:nvPicPr>
          <p:cNvPr id="230"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32" name="Hosea 3:1 - “Then the LORD said to me, ‘Go again, love a woman who is loved by her husband, yet an adulteress, even as the LORD loves the sons of Israel, though they turn to other gods.”"/>
          <p:cNvSpPr txBox="1"/>
          <p:nvPr/>
        </p:nvSpPr>
        <p:spPr>
          <a:xfrm>
            <a:off x="3977706" y="2803039"/>
            <a:ext cx="16428588"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Hosea 3:1 - “Then the LORD said to me, ‘Go again, love a woman who is loved by her husband, yet an adulteress, even as the LORD loves the sons of Israel, though they turn to other gods.”</a:t>
            </a:r>
          </a:p>
        </p:txBody>
      </p:sp>
      <p:pic>
        <p:nvPicPr>
          <p:cNvPr id="233"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35" name="Passages Addressing Faithless Israel’s Future Reconciliation to Her Faithful God:…"/>
          <p:cNvSpPr txBox="1"/>
          <p:nvPr/>
        </p:nvSpPr>
        <p:spPr>
          <a:xfrm>
            <a:off x="2264485" y="1373971"/>
            <a:ext cx="19855031" cy="11404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Passages Addressing Faithless Israel’s Future Reconciliation to Her Faithful God:</a:t>
            </a:r>
          </a:p>
          <a:p>
            <a:pPr>
              <a:defRPr sz="9000">
                <a:solidFill>
                  <a:srgbClr val="EFF8FF"/>
                </a:solidFill>
                <a:latin typeface="Baskerville"/>
                <a:ea typeface="Baskerville"/>
                <a:cs typeface="Baskerville"/>
                <a:sym typeface="Baskerville"/>
              </a:defRPr>
            </a:pPr>
            <a:r>
              <a:t> </a:t>
            </a:r>
          </a:p>
          <a:p>
            <a:pPr>
              <a:defRPr sz="9000">
                <a:solidFill>
                  <a:srgbClr val="EFF8FF"/>
                </a:solidFill>
                <a:latin typeface="Baskerville"/>
                <a:ea typeface="Baskerville"/>
                <a:cs typeface="Baskerville"/>
                <a:sym typeface="Baskerville"/>
              </a:defRPr>
            </a:pPr>
            <a:r>
              <a:t>Hosea 1:10-11</a:t>
            </a:r>
          </a:p>
          <a:p>
            <a:pPr>
              <a:defRPr sz="9000">
                <a:solidFill>
                  <a:srgbClr val="EFF8FF"/>
                </a:solidFill>
                <a:latin typeface="Baskerville"/>
                <a:ea typeface="Baskerville"/>
                <a:cs typeface="Baskerville"/>
                <a:sym typeface="Baskerville"/>
              </a:defRPr>
            </a:pPr>
            <a:r>
              <a:t>Hosea 2:18-23</a:t>
            </a:r>
          </a:p>
          <a:p>
            <a:pPr>
              <a:defRPr sz="9000">
                <a:solidFill>
                  <a:srgbClr val="EFF8FF"/>
                </a:solidFill>
                <a:latin typeface="Baskerville"/>
                <a:ea typeface="Baskerville"/>
                <a:cs typeface="Baskerville"/>
                <a:sym typeface="Baskerville"/>
              </a:defRPr>
            </a:pPr>
            <a:r>
              <a:t>Hosea 3:4-5</a:t>
            </a:r>
          </a:p>
          <a:p>
            <a:pPr>
              <a:defRPr sz="9000">
                <a:solidFill>
                  <a:srgbClr val="EFF8FF"/>
                </a:solidFill>
                <a:latin typeface="Baskerville"/>
                <a:ea typeface="Baskerville"/>
                <a:cs typeface="Baskerville"/>
                <a:sym typeface="Baskerville"/>
              </a:defRPr>
            </a:pPr>
            <a:r>
              <a:t>Hosea 11:10-11</a:t>
            </a:r>
          </a:p>
          <a:p>
            <a:pPr>
              <a:defRPr sz="9000">
                <a:solidFill>
                  <a:srgbClr val="EFF8FF"/>
                </a:solidFill>
                <a:latin typeface="Baskerville"/>
                <a:ea typeface="Baskerville"/>
                <a:cs typeface="Baskerville"/>
                <a:sym typeface="Baskerville"/>
              </a:defRPr>
            </a:pPr>
            <a:r>
              <a:t>Hosea 14:4-7</a:t>
            </a:r>
            <a:endParaRPr sz="1600">
              <a:solidFill>
                <a:srgbClr val="000000"/>
              </a:solidFill>
              <a:latin typeface="Times New Roman"/>
              <a:ea typeface="Times New Roman"/>
              <a:cs typeface="Times New Roman"/>
              <a:sym typeface="Times New Roman"/>
            </a:endParaRPr>
          </a:p>
          <a:p>
            <a:pPr indent="609600" algn="l" defTabSz="457200">
              <a:spcBef>
                <a:spcPts val="1600"/>
              </a:spcBef>
              <a:defRPr sz="2133" b="1">
                <a:solidFill>
                  <a:srgbClr val="FF0000"/>
                </a:solidFill>
                <a:latin typeface="Georgia"/>
                <a:ea typeface="Georgia"/>
                <a:cs typeface="Georgia"/>
                <a:sym typeface="Georgia"/>
              </a:defRPr>
            </a:pPr>
            <a:r>
              <a:t> </a:t>
            </a:r>
            <a:endParaRPr sz="1600" b="0">
              <a:solidFill>
                <a:srgbClr val="000000"/>
              </a:solidFill>
              <a:latin typeface="Times New Roman"/>
              <a:ea typeface="Times New Roman"/>
              <a:cs typeface="Times New Roman"/>
              <a:sym typeface="Times New Roman"/>
            </a:endParaRPr>
          </a:p>
          <a:p>
            <a:pPr indent="609600" algn="l" defTabSz="457200">
              <a:spcBef>
                <a:spcPts val="1600"/>
              </a:spcBef>
              <a:defRPr sz="2133" b="1">
                <a:solidFill>
                  <a:srgbClr val="FF0000"/>
                </a:solidFill>
                <a:latin typeface="Georgia"/>
                <a:ea typeface="Georgia"/>
                <a:cs typeface="Georgia"/>
                <a:sym typeface="Georgia"/>
              </a:defRPr>
            </a:pPr>
            <a:r>
              <a:t>=</a:t>
            </a:r>
          </a:p>
        </p:txBody>
      </p:sp>
      <p:pic>
        <p:nvPicPr>
          <p:cNvPr id="236"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57" name="Presupposition #1…"/>
          <p:cNvSpPr txBox="1"/>
          <p:nvPr/>
        </p:nvSpPr>
        <p:spPr>
          <a:xfrm>
            <a:off x="3977706" y="2882899"/>
            <a:ext cx="16428588" cy="7950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u="sng">
                <a:solidFill>
                  <a:srgbClr val="EFF8FF"/>
                </a:solidFill>
                <a:latin typeface="Baskerville"/>
                <a:ea typeface="Baskerville"/>
                <a:cs typeface="Baskerville"/>
                <a:sym typeface="Baskerville"/>
              </a:defRPr>
            </a:pPr>
            <a:r>
              <a:t>Presupposition #1</a:t>
            </a:r>
          </a:p>
          <a:p>
            <a:pPr>
              <a:defRPr sz="9000">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The Book of Hosea, Like Each of the Books of the Bible, Is God’s Word</a:t>
            </a:r>
          </a:p>
        </p:txBody>
      </p:sp>
      <p:pic>
        <p:nvPicPr>
          <p:cNvPr id="158"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38" name="PROPHETIC TEXT #1…"/>
          <p:cNvSpPr txBox="1"/>
          <p:nvPr/>
        </p:nvSpPr>
        <p:spPr>
          <a:xfrm>
            <a:off x="3977706" y="4845049"/>
            <a:ext cx="16428588" cy="4025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PROPHETIC TEXT #1</a:t>
            </a:r>
          </a:p>
          <a:p>
            <a:pPr>
              <a:defRPr sz="9000">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Hosea 1:10-11</a:t>
            </a:r>
          </a:p>
        </p:txBody>
      </p:sp>
      <p:pic>
        <p:nvPicPr>
          <p:cNvPr id="239"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41" name="“Yet the number of the sons of Israel will be like the sand of the sea, which cannot be measured or numbered; and in the place where it is said to them, ‘You are not My people,’ it will be said to them, . . .”"/>
          <p:cNvSpPr txBox="1"/>
          <p:nvPr/>
        </p:nvSpPr>
        <p:spPr>
          <a:xfrm>
            <a:off x="3476729" y="2615949"/>
            <a:ext cx="17430542"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“Yet the number of the sons of Israel will be like the sand of the sea, which cannot be measured or numbered; and in the place where it is said to them, ‘You are not My people,’ it will be said to them, . . .”</a:t>
            </a:r>
          </a:p>
        </p:txBody>
      </p:sp>
      <p:pic>
        <p:nvPicPr>
          <p:cNvPr id="242"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44" name="“. . . ‘You are the sons of the living God.’ And the sons of Judah and the sons of Israel will be gathered together, and they will appoint for themselves one leader, and they will go up from the land, for great will be the day of Jezreel.”"/>
          <p:cNvSpPr txBox="1"/>
          <p:nvPr/>
        </p:nvSpPr>
        <p:spPr>
          <a:xfrm>
            <a:off x="2946277" y="2086626"/>
            <a:ext cx="18491446" cy="10566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 . . ‘You are the sons of the living God.’ And the sons of Judah and the sons of Israel will be gathered together, and they will appoint for themselves one leader, and they will go up from the land, for great will be the day of Jezreel.”</a:t>
            </a:r>
          </a:p>
        </p:txBody>
      </p:sp>
      <p:pic>
        <p:nvPicPr>
          <p:cNvPr id="245"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47" name="Hosea 1:2 -“Go, take to yourself a wife of harlotry and have children of harlotry; for the land commits flagrant harlotry, forsaking the LORD.”"/>
          <p:cNvSpPr txBox="1"/>
          <p:nvPr/>
        </p:nvSpPr>
        <p:spPr>
          <a:xfrm>
            <a:off x="2946277" y="4081015"/>
            <a:ext cx="18491446" cy="5553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Hosea 1:2 -“Go, take to yourself a wife of harlotry and have children of harlotry; for the land commits flagrant harlotry, forsaking the LORD.” </a:t>
            </a:r>
            <a:endParaRPr sz="1600">
              <a:solidFill>
                <a:srgbClr val="000000"/>
              </a:solidFill>
              <a:latin typeface="Times New Roman"/>
              <a:ea typeface="Times New Roman"/>
              <a:cs typeface="Times New Roman"/>
              <a:sym typeface="Times New Roman"/>
            </a:endParaRPr>
          </a:p>
        </p:txBody>
      </p:sp>
      <p:pic>
        <p:nvPicPr>
          <p:cNvPr id="248"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50" name="Hosea 1:4-5 -“Name him Jezreel; for yet a little while, and I will punish the house of Jehu for the bloodshed of Jezreel, and I will put an end to the kingdom of the house of Israel. On that day I will break the bow of Israel in the valley of Jezreel .”"/>
          <p:cNvSpPr txBox="1"/>
          <p:nvPr/>
        </p:nvSpPr>
        <p:spPr>
          <a:xfrm>
            <a:off x="3662236" y="2118866"/>
            <a:ext cx="17059528" cy="94782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Hosea 1:4-5 -“Name him Jezreel; for yet a little while, and I will punish the house of Jehu for the bloodshed of Jezreel, and I will put an end to the kingdom of the house of Israel. On that day I will break the bow of Israel in the valley of Jezreel</a:t>
            </a:r>
            <a:r>
              <a:rPr sz="1200">
                <a:solidFill>
                  <a:srgbClr val="000000"/>
                </a:solidFill>
                <a:latin typeface="Times Roman"/>
                <a:ea typeface="Times Roman"/>
                <a:cs typeface="Times Roman"/>
                <a:sym typeface="Times Roman"/>
              </a:rPr>
              <a:t> </a:t>
            </a:r>
            <a:r>
              <a:t>.” </a:t>
            </a:r>
            <a:endParaRPr sz="1600">
              <a:solidFill>
                <a:srgbClr val="000000"/>
              </a:solidFill>
              <a:latin typeface="Times New Roman"/>
              <a:ea typeface="Times New Roman"/>
              <a:cs typeface="Times New Roman"/>
              <a:sym typeface="Times New Roman"/>
            </a:endParaRPr>
          </a:p>
        </p:txBody>
      </p:sp>
      <p:pic>
        <p:nvPicPr>
          <p:cNvPr id="251"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53" name="Hosea 1:6 -“Name her Lo-ruhamah, for I will no longer have compassion on the house of Israel, that I would ever forgive them  .”"/>
          <p:cNvSpPr txBox="1"/>
          <p:nvPr/>
        </p:nvSpPr>
        <p:spPr>
          <a:xfrm>
            <a:off x="3662236" y="4081015"/>
            <a:ext cx="17059528" cy="5553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Hosea 1:6 -“Name her Lo-ruhamah, for I will no longer have compassion on the house of Israel, that I would ever forgive them</a:t>
            </a:r>
            <a:r>
              <a:rPr sz="1200">
                <a:solidFill>
                  <a:srgbClr val="000000"/>
                </a:solidFill>
                <a:latin typeface="Times Roman"/>
                <a:ea typeface="Times Roman"/>
                <a:cs typeface="Times Roman"/>
                <a:sym typeface="Times Roman"/>
              </a:rPr>
              <a:t>  </a:t>
            </a:r>
            <a:r>
              <a:t>.” </a:t>
            </a:r>
            <a:endParaRPr sz="1600">
              <a:solidFill>
                <a:srgbClr val="000000"/>
              </a:solidFill>
              <a:latin typeface="Times New Roman"/>
              <a:ea typeface="Times New Roman"/>
              <a:cs typeface="Times New Roman"/>
              <a:sym typeface="Times New Roman"/>
            </a:endParaRPr>
          </a:p>
        </p:txBody>
      </p:sp>
      <p:pic>
        <p:nvPicPr>
          <p:cNvPr id="254"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56" name="Hosea 1:8-9 -“When she had weaned Lo-ruhamah, she conceived and gave birth to a son. And the LORD said, ‘Name him Lo-ammi, for you are not My people and I am not your God’.”"/>
          <p:cNvSpPr txBox="1"/>
          <p:nvPr/>
        </p:nvSpPr>
        <p:spPr>
          <a:xfrm>
            <a:off x="3662236" y="2772915"/>
            <a:ext cx="17059528" cy="81701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Hosea 1:8-9 -“When she had weaned Lo-ruhamah, she conceived and gave birth to a son. And the LORD said, ‘Name him Lo-ammi, for you are not My people and I am not your God’.” </a:t>
            </a:r>
            <a:endParaRPr sz="1600">
              <a:solidFill>
                <a:srgbClr val="000000"/>
              </a:solidFill>
              <a:latin typeface="Times New Roman"/>
              <a:ea typeface="Times New Roman"/>
              <a:cs typeface="Times New Roman"/>
              <a:sym typeface="Times New Roman"/>
            </a:endParaRPr>
          </a:p>
        </p:txBody>
      </p:sp>
      <p:pic>
        <p:nvPicPr>
          <p:cNvPr id="257"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59" name="“Yet the number of the sons of Israel will be like the sand of the sea, which cannot be measured or numbered; and in the place where it is said to them, ‘You are not My people,’ it will be said to them, . . .”"/>
          <p:cNvSpPr txBox="1"/>
          <p:nvPr/>
        </p:nvSpPr>
        <p:spPr>
          <a:xfrm>
            <a:off x="3476729" y="2615949"/>
            <a:ext cx="17430542"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“Yet the number of the sons of Israel will be like the sand of the sea, which cannot be measured or numbered; and in the place where it is said to them, ‘You are not My people,’ it will be said to them, . . .”</a:t>
            </a:r>
          </a:p>
        </p:txBody>
      </p:sp>
      <p:pic>
        <p:nvPicPr>
          <p:cNvPr id="260"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62" name="“. . . ‘You are the sons of the living God.’ And the sons of Judah and the sons of Israel will be gathered together, and they will appoint for themselves one leader, and they will go up from the land, for great will be the day of Jezreel.”"/>
          <p:cNvSpPr txBox="1"/>
          <p:nvPr/>
        </p:nvSpPr>
        <p:spPr>
          <a:xfrm>
            <a:off x="2946277" y="2086626"/>
            <a:ext cx="18491446" cy="10566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 . . ‘You are the sons of the living God.’ And the sons of Judah and the sons of Israel will be gathered together, and they will appoint for themselves one leader, and they will go up from the land, for great will be the day of Jezreel.”</a:t>
            </a:r>
          </a:p>
        </p:txBody>
      </p:sp>
      <p:pic>
        <p:nvPicPr>
          <p:cNvPr id="263"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65" name="Hosea 1:10 - “Yet the number of the sons of Israel will be like the sand of the sea, which cannot be measured or numbered . . .”"/>
          <p:cNvSpPr txBox="1"/>
          <p:nvPr/>
        </p:nvSpPr>
        <p:spPr>
          <a:xfrm>
            <a:off x="3476729" y="3924049"/>
            <a:ext cx="17430542"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Hosea 1:10 - “Yet the number of the sons of Israel will be like the sand of the sea, which cannot be measured or numbered . . .”</a:t>
            </a:r>
          </a:p>
        </p:txBody>
      </p:sp>
      <p:pic>
        <p:nvPicPr>
          <p:cNvPr id="266"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60" name="2 Timothy 3:16-17 - “ . . . profitable for teaching, for reproof, for correction, for training in righteousness . . .”"/>
          <p:cNvSpPr txBox="1"/>
          <p:nvPr/>
        </p:nvSpPr>
        <p:spPr>
          <a:xfrm>
            <a:off x="3188058" y="3973244"/>
            <a:ext cx="18007884"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2 Timothy 3:16-17 - “ . . . profitable for teaching, for reproof, for correction, for training in righteousness . . .”</a:t>
            </a:r>
          </a:p>
        </p:txBody>
      </p:sp>
      <p:pic>
        <p:nvPicPr>
          <p:cNvPr id="161"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68" name="Genesis 13:16 - “I will make your descendants as the dust of the earth, so that if anyone can number the dust of the earth, then your descendants can also be numbered.”"/>
          <p:cNvSpPr txBox="1"/>
          <p:nvPr/>
        </p:nvSpPr>
        <p:spPr>
          <a:xfrm>
            <a:off x="3476729" y="3024455"/>
            <a:ext cx="17430542"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Genesis 13:16 - “I will make your descendants as the dust of the earth, so that if anyone can number the dust of the earth, then your descendants can also be numbered.”</a:t>
            </a:r>
          </a:p>
        </p:txBody>
      </p:sp>
      <p:pic>
        <p:nvPicPr>
          <p:cNvPr id="269"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71" name="Genesis 15:5 - “And He took him outside and said, ‘Now look toward the heavens, and count the stars, if you are able to count them.’ And He said to him, ‘So shall your descendants be.’”"/>
          <p:cNvSpPr txBox="1"/>
          <p:nvPr/>
        </p:nvSpPr>
        <p:spPr>
          <a:xfrm>
            <a:off x="3476729" y="2602265"/>
            <a:ext cx="17430542" cy="7950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Genesis 15:5 - “And He took him outside and said, ‘Now look toward the heavens, and count the stars, if you are able to count them.’ And He said to him, ‘So shall your descendants be.’”</a:t>
            </a:r>
          </a:p>
        </p:txBody>
      </p:sp>
      <p:pic>
        <p:nvPicPr>
          <p:cNvPr id="272"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74" name="Genesis 22:16-17 - “By Myself I have sworn, declares the LORD, because you have done this thing and have not withheld your son, your only son, indeed I will greatly bless you . . .”"/>
          <p:cNvSpPr txBox="1"/>
          <p:nvPr/>
        </p:nvSpPr>
        <p:spPr>
          <a:xfrm>
            <a:off x="3476729" y="3256315"/>
            <a:ext cx="17430542"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Genesis 22:16-17 - “By Myself I have sworn, declares the LORD, because you have done this thing and have not withheld your son, your only son, indeed I will greatly bless you . . .”</a:t>
            </a:r>
          </a:p>
        </p:txBody>
      </p:sp>
      <p:pic>
        <p:nvPicPr>
          <p:cNvPr id="275"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77" name="Genesis 22:16-17 - “. . . and I will greatly multiply your seed as the stars of the heavens and as the sand which is on the seashore; and your seed shall possess the gate of their enemies. ”"/>
          <p:cNvSpPr txBox="1"/>
          <p:nvPr/>
        </p:nvSpPr>
        <p:spPr>
          <a:xfrm>
            <a:off x="3476729" y="3256315"/>
            <a:ext cx="17430542"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Genesis 22:16-17 - “. . . and I will greatly multiply your seed as the stars of the heavens and as the sand which is on the seashore; and your seed shall possess the gate of their enemies.</a:t>
            </a:r>
            <a:r>
              <a:rPr sz="1200">
                <a:solidFill>
                  <a:srgbClr val="000000"/>
                </a:solidFill>
                <a:latin typeface="Times Roman"/>
                <a:ea typeface="Times Roman"/>
                <a:cs typeface="Times Roman"/>
                <a:sym typeface="Times Roman"/>
              </a:rPr>
              <a:t> </a:t>
            </a:r>
            <a:r>
              <a:t>”</a:t>
            </a:r>
          </a:p>
        </p:txBody>
      </p:sp>
      <p:pic>
        <p:nvPicPr>
          <p:cNvPr id="278"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80" name="Hosea 1:10 - “And in the place where it is said to them, “You are not My people,’ it will be said to them, ‘You are the sons of the living God’.”"/>
          <p:cNvSpPr txBox="1"/>
          <p:nvPr/>
        </p:nvSpPr>
        <p:spPr>
          <a:xfrm>
            <a:off x="3537631" y="3374266"/>
            <a:ext cx="17308738" cy="57825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Hosea 1:10 - “And in the place where it is said to them, “You are not My people,’ it will be said to them, ‘You are the sons of the living God’.”</a:t>
            </a:r>
            <a:endParaRPr sz="1600">
              <a:solidFill>
                <a:srgbClr val="000000"/>
              </a:solidFill>
              <a:latin typeface="Times New Roman"/>
              <a:ea typeface="Times New Roman"/>
              <a:cs typeface="Times New Roman"/>
              <a:sym typeface="Times New Roman"/>
            </a:endParaRPr>
          </a:p>
          <a:p>
            <a:pPr>
              <a:defRPr sz="9000">
                <a:solidFill>
                  <a:srgbClr val="EFF8FF"/>
                </a:solidFill>
                <a:latin typeface="Baskerville"/>
                <a:ea typeface="Baskerville"/>
                <a:cs typeface="Baskerville"/>
                <a:sym typeface="Baskerville"/>
              </a:defRPr>
            </a:pPr>
            <a:endParaRPr sz="1600">
              <a:solidFill>
                <a:srgbClr val="000000"/>
              </a:solidFill>
              <a:latin typeface="Times New Roman"/>
              <a:ea typeface="Times New Roman"/>
              <a:cs typeface="Times New Roman"/>
              <a:sym typeface="Times New Roman"/>
            </a:endParaRPr>
          </a:p>
        </p:txBody>
      </p:sp>
      <p:pic>
        <p:nvPicPr>
          <p:cNvPr id="281"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83" name="Exodus 6:7 - “I will take you for My people, and I will be your God.”"/>
          <p:cNvSpPr txBox="1"/>
          <p:nvPr/>
        </p:nvSpPr>
        <p:spPr>
          <a:xfrm>
            <a:off x="3537631" y="4466466"/>
            <a:ext cx="17308738" cy="35981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Exodus 6:7 - “I will take you for My people, and I will be your God.”</a:t>
            </a:r>
            <a:endParaRPr sz="1600">
              <a:solidFill>
                <a:srgbClr val="000000"/>
              </a:solidFill>
              <a:latin typeface="Times New Roman"/>
              <a:ea typeface="Times New Roman"/>
              <a:cs typeface="Times New Roman"/>
              <a:sym typeface="Times New Roman"/>
            </a:endParaRPr>
          </a:p>
          <a:p>
            <a:pPr marL="609600" algn="l" defTabSz="457200">
              <a:spcBef>
                <a:spcPts val="1600"/>
              </a:spcBef>
              <a:defRPr sz="2133" b="1">
                <a:solidFill>
                  <a:srgbClr val="FF0000"/>
                </a:solidFill>
                <a:latin typeface="Georgia"/>
                <a:ea typeface="Georgia"/>
                <a:cs typeface="Georgia"/>
                <a:sym typeface="Georgia"/>
              </a:defRPr>
            </a:pPr>
            <a:endParaRPr sz="1600">
              <a:solidFill>
                <a:srgbClr val="000000"/>
              </a:solidFill>
              <a:latin typeface="Times New Roman"/>
              <a:ea typeface="Times New Roman"/>
              <a:cs typeface="Times New Roman"/>
              <a:sym typeface="Times New Roman"/>
            </a:endParaRPr>
          </a:p>
          <a:p>
            <a:pPr>
              <a:defRPr sz="9000">
                <a:solidFill>
                  <a:srgbClr val="EFF8FF"/>
                </a:solidFill>
                <a:latin typeface="Baskerville"/>
                <a:ea typeface="Baskerville"/>
                <a:cs typeface="Baskerville"/>
                <a:sym typeface="Baskerville"/>
              </a:defRPr>
            </a:pPr>
            <a:endParaRPr sz="1600">
              <a:solidFill>
                <a:srgbClr val="000000"/>
              </a:solidFill>
              <a:latin typeface="Times New Roman"/>
              <a:ea typeface="Times New Roman"/>
              <a:cs typeface="Times New Roman"/>
              <a:sym typeface="Times New Roman"/>
            </a:endParaRPr>
          </a:p>
        </p:txBody>
      </p:sp>
      <p:pic>
        <p:nvPicPr>
          <p:cNvPr id="284"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86" name="Leviticus 26:12 - “I will also walk among you and be your God, and you shall be My people.”"/>
          <p:cNvSpPr txBox="1"/>
          <p:nvPr/>
        </p:nvSpPr>
        <p:spPr>
          <a:xfrm>
            <a:off x="3537631" y="4404866"/>
            <a:ext cx="17308738" cy="49062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Leviticus 26:12 - “I will also walk among you and be your God, and you shall be My people.”</a:t>
            </a:r>
            <a:endParaRPr sz="1600">
              <a:solidFill>
                <a:srgbClr val="000000"/>
              </a:solidFill>
              <a:latin typeface="Times New Roman"/>
              <a:ea typeface="Times New Roman"/>
              <a:cs typeface="Times New Roman"/>
              <a:sym typeface="Times New Roman"/>
            </a:endParaRPr>
          </a:p>
          <a:p>
            <a:pPr marL="609600" algn="l" defTabSz="457200">
              <a:spcBef>
                <a:spcPts val="1600"/>
              </a:spcBef>
              <a:defRPr sz="2133" b="1">
                <a:solidFill>
                  <a:srgbClr val="FF0000"/>
                </a:solidFill>
                <a:latin typeface="Georgia"/>
                <a:ea typeface="Georgia"/>
                <a:cs typeface="Georgia"/>
                <a:sym typeface="Georgia"/>
              </a:defRPr>
            </a:pPr>
            <a:endParaRPr sz="1600">
              <a:solidFill>
                <a:srgbClr val="000000"/>
              </a:solidFill>
              <a:latin typeface="Times New Roman"/>
              <a:ea typeface="Times New Roman"/>
              <a:cs typeface="Times New Roman"/>
              <a:sym typeface="Times New Roman"/>
            </a:endParaRPr>
          </a:p>
          <a:p>
            <a:pPr>
              <a:defRPr sz="9000">
                <a:solidFill>
                  <a:srgbClr val="EFF8FF"/>
                </a:solidFill>
                <a:latin typeface="Baskerville"/>
                <a:ea typeface="Baskerville"/>
                <a:cs typeface="Baskerville"/>
                <a:sym typeface="Baskerville"/>
              </a:defRPr>
            </a:pPr>
            <a:endParaRPr sz="1600">
              <a:solidFill>
                <a:srgbClr val="000000"/>
              </a:solidFill>
              <a:latin typeface="Times New Roman"/>
              <a:ea typeface="Times New Roman"/>
              <a:cs typeface="Times New Roman"/>
              <a:sym typeface="Times New Roman"/>
            </a:endParaRPr>
          </a:p>
        </p:txBody>
      </p:sp>
      <p:pic>
        <p:nvPicPr>
          <p:cNvPr id="287"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89" name="Hosea 1:10 - “And in the place where it is said to them, “You are not My people,’ it will be said to them, ‘You are the sons of the living God’.”"/>
          <p:cNvSpPr txBox="1"/>
          <p:nvPr/>
        </p:nvSpPr>
        <p:spPr>
          <a:xfrm>
            <a:off x="3537631" y="3374266"/>
            <a:ext cx="17308738" cy="57825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Hosea 1:10 - “And in the place where it is said to them, “You are not My people,’ it will be said to them, ‘You are the sons of the living God’.”</a:t>
            </a:r>
            <a:endParaRPr sz="1600">
              <a:solidFill>
                <a:srgbClr val="000000"/>
              </a:solidFill>
              <a:latin typeface="Times New Roman"/>
              <a:ea typeface="Times New Roman"/>
              <a:cs typeface="Times New Roman"/>
              <a:sym typeface="Times New Roman"/>
            </a:endParaRPr>
          </a:p>
          <a:p>
            <a:pPr>
              <a:defRPr sz="9000">
                <a:solidFill>
                  <a:srgbClr val="EFF8FF"/>
                </a:solidFill>
                <a:latin typeface="Baskerville"/>
                <a:ea typeface="Baskerville"/>
                <a:cs typeface="Baskerville"/>
                <a:sym typeface="Baskerville"/>
              </a:defRPr>
            </a:pPr>
            <a:endParaRPr sz="1600">
              <a:solidFill>
                <a:srgbClr val="000000"/>
              </a:solidFill>
              <a:latin typeface="Times New Roman"/>
              <a:ea typeface="Times New Roman"/>
              <a:cs typeface="Times New Roman"/>
              <a:sym typeface="Times New Roman"/>
            </a:endParaRPr>
          </a:p>
        </p:txBody>
      </p:sp>
      <p:pic>
        <p:nvPicPr>
          <p:cNvPr id="290"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92" name="Hosea 1:11 - “And the sons of Judah and the sons of Israel will be gathered together, and they will appoint for themselves one leader, and they will go up from the land, for great will be the day of Jezreel.”"/>
          <p:cNvSpPr txBox="1"/>
          <p:nvPr/>
        </p:nvSpPr>
        <p:spPr>
          <a:xfrm>
            <a:off x="3537631" y="2442715"/>
            <a:ext cx="17308738" cy="88305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Hosea 1:11 - “And the sons of Judah and the sons of Israel will be gathered together, and they will appoint for themselves one leader, and they will go up from the land, for great will be the day of Jezreel.”</a:t>
            </a:r>
            <a:endParaRPr sz="1600">
              <a:solidFill>
                <a:srgbClr val="000000"/>
              </a:solidFill>
              <a:latin typeface="Times New Roman"/>
              <a:ea typeface="Times New Roman"/>
              <a:cs typeface="Times New Roman"/>
              <a:sym typeface="Times New Roman"/>
            </a:endParaRPr>
          </a:p>
          <a:p>
            <a:pPr marL="609600" algn="l" defTabSz="457200">
              <a:spcBef>
                <a:spcPts val="1600"/>
              </a:spcBef>
              <a:defRPr sz="2133" b="1">
                <a:solidFill>
                  <a:srgbClr val="FF0000"/>
                </a:solidFill>
                <a:latin typeface="Georgia"/>
                <a:ea typeface="Georgia"/>
                <a:cs typeface="Georgia"/>
                <a:sym typeface="Georgia"/>
              </a:defRPr>
            </a:pPr>
            <a:endParaRPr sz="1600">
              <a:solidFill>
                <a:srgbClr val="000000"/>
              </a:solidFill>
              <a:latin typeface="Times New Roman"/>
              <a:ea typeface="Times New Roman"/>
              <a:cs typeface="Times New Roman"/>
              <a:sym typeface="Times New Roman"/>
            </a:endParaRPr>
          </a:p>
          <a:p>
            <a:pPr>
              <a:defRPr sz="9000">
                <a:solidFill>
                  <a:srgbClr val="EFF8FF"/>
                </a:solidFill>
                <a:latin typeface="Baskerville"/>
                <a:ea typeface="Baskerville"/>
                <a:cs typeface="Baskerville"/>
                <a:sym typeface="Baskerville"/>
              </a:defRPr>
            </a:pPr>
            <a:endParaRPr sz="1600">
              <a:solidFill>
                <a:srgbClr val="000000"/>
              </a:solidFill>
              <a:latin typeface="Times New Roman"/>
              <a:ea typeface="Times New Roman"/>
              <a:cs typeface="Times New Roman"/>
              <a:sym typeface="Times New Roman"/>
            </a:endParaRPr>
          </a:p>
        </p:txBody>
      </p:sp>
      <p:pic>
        <p:nvPicPr>
          <p:cNvPr id="293"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95" name="Ezekiel 37:21-23 - “Thus says the Lord GOD, ‘Behold, I will take the sons of Israel from among the nations where they have gone, and I will gather them from every side and bring them into their own land . . .”"/>
          <p:cNvSpPr txBox="1"/>
          <p:nvPr/>
        </p:nvSpPr>
        <p:spPr>
          <a:xfrm>
            <a:off x="3537631" y="2658616"/>
            <a:ext cx="17308738" cy="83987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Ezekiel 37:21-23 - “Thus says the Lord GOD, ‘Behold, I will take the sons of Israel from among the nations where they have gone, and I will gather them from every side and bring them into their own land . . .”</a:t>
            </a:r>
            <a:endParaRPr sz="1600">
              <a:solidFill>
                <a:srgbClr val="000000"/>
              </a:solidFill>
              <a:latin typeface="Times New Roman"/>
              <a:ea typeface="Times New Roman"/>
              <a:cs typeface="Times New Roman"/>
              <a:sym typeface="Times New Roman"/>
            </a:endParaRPr>
          </a:p>
          <a:p>
            <a:pPr>
              <a:defRPr sz="9000">
                <a:solidFill>
                  <a:srgbClr val="EFF8FF"/>
                </a:solidFill>
                <a:latin typeface="Baskerville"/>
                <a:ea typeface="Baskerville"/>
                <a:cs typeface="Baskerville"/>
                <a:sym typeface="Baskerville"/>
              </a:defRPr>
            </a:pPr>
            <a:endParaRPr sz="1600">
              <a:solidFill>
                <a:srgbClr val="000000"/>
              </a:solidFill>
              <a:latin typeface="Times New Roman"/>
              <a:ea typeface="Times New Roman"/>
              <a:cs typeface="Times New Roman"/>
              <a:sym typeface="Times New Roman"/>
            </a:endParaRPr>
          </a:p>
        </p:txBody>
      </p:sp>
      <p:pic>
        <p:nvPicPr>
          <p:cNvPr id="296"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63" name="2 Timothy 3:16-17 - “ . . . so that the man of God may be adequate, equipped for every good work.”"/>
          <p:cNvSpPr txBox="1"/>
          <p:nvPr/>
        </p:nvSpPr>
        <p:spPr>
          <a:xfrm>
            <a:off x="3977706" y="4191000"/>
            <a:ext cx="16428588" cy="5334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2 Timothy 3:16-17 - “ . . .	so that the man of God may be adequate, equipped for every good work.”</a:t>
            </a:r>
          </a:p>
        </p:txBody>
      </p:sp>
      <p:pic>
        <p:nvPicPr>
          <p:cNvPr id="164"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98" name="Ezekiel 37:21-23 - “. . . and I will make them one nation in the land, on the mountains of Israel; and one king will be king for all of them; and they will no longer be two nations and no longer be divided into two kingdoms. ”"/>
          <p:cNvSpPr txBox="1"/>
          <p:nvPr/>
        </p:nvSpPr>
        <p:spPr>
          <a:xfrm>
            <a:off x="3537631" y="2004565"/>
            <a:ext cx="17308738" cy="9706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Ezekiel 37:21-23 - “. . . and I will make them one nation in the land, on the mountains of Israel; and one king will be king for all of them; and they will no longer be two nations and no longer be divided into two kingdoms.</a:t>
            </a:r>
            <a:r>
              <a:rPr sz="1200">
                <a:solidFill>
                  <a:srgbClr val="000000"/>
                </a:solidFill>
                <a:latin typeface="Times Roman"/>
                <a:ea typeface="Times Roman"/>
                <a:cs typeface="Times Roman"/>
                <a:sym typeface="Times Roman"/>
              </a:rPr>
              <a:t> </a:t>
            </a:r>
            <a:r>
              <a:t>”</a:t>
            </a:r>
            <a:endParaRPr sz="1600">
              <a:solidFill>
                <a:srgbClr val="000000"/>
              </a:solidFill>
              <a:latin typeface="Times New Roman"/>
              <a:ea typeface="Times New Roman"/>
              <a:cs typeface="Times New Roman"/>
              <a:sym typeface="Times New Roman"/>
            </a:endParaRPr>
          </a:p>
          <a:p>
            <a:pPr>
              <a:defRPr sz="9000">
                <a:solidFill>
                  <a:srgbClr val="EFF8FF"/>
                </a:solidFill>
                <a:latin typeface="Baskerville"/>
                <a:ea typeface="Baskerville"/>
                <a:cs typeface="Baskerville"/>
                <a:sym typeface="Baskerville"/>
              </a:defRPr>
            </a:pPr>
            <a:endParaRPr sz="1600">
              <a:solidFill>
                <a:srgbClr val="000000"/>
              </a:solidFill>
              <a:latin typeface="Times New Roman"/>
              <a:ea typeface="Times New Roman"/>
              <a:cs typeface="Times New Roman"/>
              <a:sym typeface="Times New Roman"/>
            </a:endParaRPr>
          </a:p>
        </p:txBody>
      </p:sp>
      <p:pic>
        <p:nvPicPr>
          <p:cNvPr id="299"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01" name="Ezekiel 37:21-23 - “. . . They will no longer defile themselves with their idols, or with their detestable things, or with any of their transgressions . . .”"/>
          <p:cNvSpPr txBox="1"/>
          <p:nvPr/>
        </p:nvSpPr>
        <p:spPr>
          <a:xfrm>
            <a:off x="3537631" y="3256315"/>
            <a:ext cx="17308738"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Ezekiel 37:21-23 - “. . . They will no longer defile themselves with their idols, or with their detestable things, or with any of their transgressions . . .”</a:t>
            </a:r>
          </a:p>
        </p:txBody>
      </p:sp>
      <p:pic>
        <p:nvPicPr>
          <p:cNvPr id="302"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04" name="Ezekiel 37:21-23 - “. . . but I will deliver them from all their dwelling places in which they have sinned, and will cleanse them. And they will be My people, and I will be their God . ”"/>
          <p:cNvSpPr txBox="1"/>
          <p:nvPr/>
        </p:nvSpPr>
        <p:spPr>
          <a:xfrm>
            <a:off x="4606514" y="2658616"/>
            <a:ext cx="15170972" cy="83987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Ezekiel 37:21-23 - “. . . but I will deliver them from all their dwelling places in which they have sinned, and will cleanse them. And they will be My people, and I will be their God</a:t>
            </a:r>
            <a:r>
              <a:rPr sz="1200">
                <a:solidFill>
                  <a:srgbClr val="000000"/>
                </a:solidFill>
                <a:latin typeface="Times Roman"/>
                <a:ea typeface="Times Roman"/>
                <a:cs typeface="Times Roman"/>
                <a:sym typeface="Times Roman"/>
              </a:rPr>
              <a:t> </a:t>
            </a:r>
            <a:r>
              <a:t>.</a:t>
            </a:r>
            <a:r>
              <a:rPr sz="1200">
                <a:solidFill>
                  <a:srgbClr val="000000"/>
                </a:solidFill>
                <a:latin typeface="Times Roman"/>
                <a:ea typeface="Times Roman"/>
                <a:cs typeface="Times Roman"/>
                <a:sym typeface="Times Roman"/>
              </a:rPr>
              <a:t> </a:t>
            </a:r>
            <a:r>
              <a:t>”</a:t>
            </a:r>
            <a:endParaRPr sz="1600">
              <a:solidFill>
                <a:srgbClr val="000000"/>
              </a:solidFill>
              <a:latin typeface="Times New Roman"/>
              <a:ea typeface="Times New Roman"/>
              <a:cs typeface="Times New Roman"/>
              <a:sym typeface="Times New Roman"/>
            </a:endParaRPr>
          </a:p>
          <a:p>
            <a:pPr>
              <a:defRPr sz="9000">
                <a:solidFill>
                  <a:srgbClr val="EFF8FF"/>
                </a:solidFill>
                <a:latin typeface="Baskerville"/>
                <a:ea typeface="Baskerville"/>
                <a:cs typeface="Baskerville"/>
                <a:sym typeface="Baskerville"/>
              </a:defRPr>
            </a:pPr>
            <a:endParaRPr sz="1600">
              <a:solidFill>
                <a:srgbClr val="000000"/>
              </a:solidFill>
              <a:latin typeface="Times New Roman"/>
              <a:ea typeface="Times New Roman"/>
              <a:cs typeface="Times New Roman"/>
              <a:sym typeface="Times New Roman"/>
            </a:endParaRPr>
          </a:p>
        </p:txBody>
      </p:sp>
      <p:pic>
        <p:nvPicPr>
          <p:cNvPr id="305"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07" name="Ezekiel 37:24-28 - “My servant David will be king over them, and they will all have one shepherd; and they will walk in My ordinances and keep My statutes and observe them . . . ”"/>
          <p:cNvSpPr txBox="1"/>
          <p:nvPr/>
        </p:nvSpPr>
        <p:spPr>
          <a:xfrm>
            <a:off x="4606514" y="2658616"/>
            <a:ext cx="15170972" cy="83987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Ezekiel 37:24-28 - “My servant David will be king over them, and they will all have one shepherd; and they will walk in My ordinances and keep My statutes and observe them . . .</a:t>
            </a:r>
            <a:r>
              <a:rPr sz="1200">
                <a:solidFill>
                  <a:srgbClr val="000000"/>
                </a:solidFill>
                <a:latin typeface="Times Roman"/>
                <a:ea typeface="Times Roman"/>
                <a:cs typeface="Times Roman"/>
                <a:sym typeface="Times Roman"/>
              </a:rPr>
              <a:t> </a:t>
            </a:r>
            <a:r>
              <a:t>”</a:t>
            </a:r>
            <a:endParaRPr sz="1600">
              <a:solidFill>
                <a:srgbClr val="000000"/>
              </a:solidFill>
              <a:latin typeface="Times New Roman"/>
              <a:ea typeface="Times New Roman"/>
              <a:cs typeface="Times New Roman"/>
              <a:sym typeface="Times New Roman"/>
            </a:endParaRPr>
          </a:p>
          <a:p>
            <a:pPr>
              <a:defRPr sz="9000">
                <a:solidFill>
                  <a:srgbClr val="EFF8FF"/>
                </a:solidFill>
                <a:latin typeface="Baskerville"/>
                <a:ea typeface="Baskerville"/>
                <a:cs typeface="Baskerville"/>
                <a:sym typeface="Baskerville"/>
              </a:defRPr>
            </a:pPr>
            <a:endParaRPr sz="1600">
              <a:solidFill>
                <a:srgbClr val="000000"/>
              </a:solidFill>
              <a:latin typeface="Times New Roman"/>
              <a:ea typeface="Times New Roman"/>
              <a:cs typeface="Times New Roman"/>
              <a:sym typeface="Times New Roman"/>
            </a:endParaRPr>
          </a:p>
        </p:txBody>
      </p:sp>
      <p:pic>
        <p:nvPicPr>
          <p:cNvPr id="308"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5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10" name="Ezekiel 37:24-28 - “They will live on the land that I gave to Jacob My servant, in which your fathers lived; and they will live on it, they, and their sons and their sons’ sons, forever; and David My servant will be their prince forever . . . ”"/>
          <p:cNvSpPr txBox="1"/>
          <p:nvPr/>
        </p:nvSpPr>
        <p:spPr>
          <a:xfrm>
            <a:off x="4606514" y="1350515"/>
            <a:ext cx="15170972" cy="11014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Ezekiel 37:24-28 - “They will live on the land that I gave to Jacob My servant, in which your fathers lived; and they will live on it, they, and their sons and their sons’ sons, forever; and David My servant will be their prince forever . . .</a:t>
            </a:r>
            <a:r>
              <a:rPr sz="1200">
                <a:solidFill>
                  <a:srgbClr val="000000"/>
                </a:solidFill>
                <a:latin typeface="Times Roman"/>
                <a:ea typeface="Times Roman"/>
                <a:cs typeface="Times Roman"/>
                <a:sym typeface="Times Roman"/>
              </a:rPr>
              <a:t> </a:t>
            </a:r>
            <a:r>
              <a:t>”</a:t>
            </a:r>
            <a:endParaRPr sz="1600">
              <a:solidFill>
                <a:srgbClr val="000000"/>
              </a:solidFill>
              <a:latin typeface="Times New Roman"/>
              <a:ea typeface="Times New Roman"/>
              <a:cs typeface="Times New Roman"/>
              <a:sym typeface="Times New Roman"/>
            </a:endParaRPr>
          </a:p>
          <a:p>
            <a:pPr>
              <a:defRPr sz="9000">
                <a:solidFill>
                  <a:srgbClr val="EFF8FF"/>
                </a:solidFill>
                <a:latin typeface="Baskerville"/>
                <a:ea typeface="Baskerville"/>
                <a:cs typeface="Baskerville"/>
                <a:sym typeface="Baskerville"/>
              </a:defRPr>
            </a:pPr>
            <a:endParaRPr sz="1600">
              <a:solidFill>
                <a:srgbClr val="000000"/>
              </a:solidFill>
              <a:latin typeface="Times New Roman"/>
              <a:ea typeface="Times New Roman"/>
              <a:cs typeface="Times New Roman"/>
              <a:sym typeface="Times New Roman"/>
            </a:endParaRPr>
          </a:p>
        </p:txBody>
      </p:sp>
      <p:pic>
        <p:nvPicPr>
          <p:cNvPr id="311"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13" name="Ezekiel 37:24-28 - “. . . I will make a covenant of peace with them; it will be an everlasting covenant with them. And I will place them and multiply them, and will set My sanctuary in their midst forever . . .”"/>
          <p:cNvSpPr txBox="1"/>
          <p:nvPr/>
        </p:nvSpPr>
        <p:spPr>
          <a:xfrm>
            <a:off x="4606514" y="2004565"/>
            <a:ext cx="15170972" cy="97068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Ezekiel 37:24-28 - “. . . I will make a covenant of peace with them; it will be an everlasting covenant with them. And I will place them and multiply them, and will set My sanctuary in their midst forever . . .”</a:t>
            </a:r>
            <a:endParaRPr sz="1600">
              <a:solidFill>
                <a:srgbClr val="000000"/>
              </a:solidFill>
              <a:latin typeface="Times New Roman"/>
              <a:ea typeface="Times New Roman"/>
              <a:cs typeface="Times New Roman"/>
              <a:sym typeface="Times New Roman"/>
            </a:endParaRPr>
          </a:p>
          <a:p>
            <a:pPr>
              <a:defRPr sz="9000">
                <a:solidFill>
                  <a:srgbClr val="EFF8FF"/>
                </a:solidFill>
                <a:latin typeface="Baskerville"/>
                <a:ea typeface="Baskerville"/>
                <a:cs typeface="Baskerville"/>
                <a:sym typeface="Baskerville"/>
              </a:defRPr>
            </a:pPr>
            <a:endParaRPr sz="1600">
              <a:solidFill>
                <a:srgbClr val="000000"/>
              </a:solidFill>
              <a:latin typeface="Times New Roman"/>
              <a:ea typeface="Times New Roman"/>
              <a:cs typeface="Times New Roman"/>
              <a:sym typeface="Times New Roman"/>
            </a:endParaRPr>
          </a:p>
        </p:txBody>
      </p:sp>
      <p:pic>
        <p:nvPicPr>
          <p:cNvPr id="314"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56.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16" name="Ezekiel 37:24-28 - “. . . My dwelling place also will be with them; and I will be their God, and they will be My people. And the nations will know that I am the Lord who sanctifies Israel, when My sanctuary is in their midst forever .”"/>
          <p:cNvSpPr txBox="1"/>
          <p:nvPr/>
        </p:nvSpPr>
        <p:spPr>
          <a:xfrm>
            <a:off x="4606514" y="1350515"/>
            <a:ext cx="15170972" cy="11014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Ezekiel 37:24-28 - “. . . My dwelling place also will be with them; and I will be their God, and they will be My people. And the nations will know that I am the Lord who sanctifies Israel, when My sanctuary is in their midst forever</a:t>
            </a:r>
            <a:r>
              <a:rPr sz="1200">
                <a:solidFill>
                  <a:srgbClr val="000000"/>
                </a:solidFill>
                <a:latin typeface="Times Roman"/>
                <a:ea typeface="Times Roman"/>
                <a:cs typeface="Times Roman"/>
                <a:sym typeface="Times Roman"/>
              </a:rPr>
              <a:t> </a:t>
            </a:r>
            <a:r>
              <a:t>.”</a:t>
            </a:r>
            <a:endParaRPr sz="1600">
              <a:solidFill>
                <a:srgbClr val="000000"/>
              </a:solidFill>
              <a:latin typeface="Times New Roman"/>
              <a:ea typeface="Times New Roman"/>
              <a:cs typeface="Times New Roman"/>
              <a:sym typeface="Times New Roman"/>
            </a:endParaRPr>
          </a:p>
          <a:p>
            <a:pPr>
              <a:defRPr sz="9000">
                <a:solidFill>
                  <a:srgbClr val="EFF8FF"/>
                </a:solidFill>
                <a:latin typeface="Baskerville"/>
                <a:ea typeface="Baskerville"/>
                <a:cs typeface="Baskerville"/>
                <a:sym typeface="Baskerville"/>
              </a:defRPr>
            </a:pPr>
            <a:endParaRPr sz="1600">
              <a:solidFill>
                <a:srgbClr val="000000"/>
              </a:solidFill>
              <a:latin typeface="Times New Roman"/>
              <a:ea typeface="Times New Roman"/>
              <a:cs typeface="Times New Roman"/>
              <a:sym typeface="Times New Roman"/>
            </a:endParaRPr>
          </a:p>
        </p:txBody>
      </p:sp>
      <p:pic>
        <p:nvPicPr>
          <p:cNvPr id="317"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57.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19" name="Zechariah 14:9 - “. . . And the LORD will be the king over all the earth; in that day the LORD will be the only one, and His name the only one  .”"/>
          <p:cNvSpPr txBox="1"/>
          <p:nvPr/>
        </p:nvSpPr>
        <p:spPr>
          <a:xfrm>
            <a:off x="4606514" y="3312665"/>
            <a:ext cx="15170972" cy="70906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Zechariah 14:9 - “. . . And the LORD will be the king over all the earth; in that day the LORD will be the only one, and His name the only one</a:t>
            </a:r>
            <a:r>
              <a:rPr sz="1200">
                <a:solidFill>
                  <a:srgbClr val="000000"/>
                </a:solidFill>
                <a:latin typeface="Times Roman"/>
                <a:ea typeface="Times Roman"/>
                <a:cs typeface="Times Roman"/>
                <a:sym typeface="Times Roman"/>
              </a:rPr>
              <a:t>  </a:t>
            </a:r>
            <a:r>
              <a:t>.”</a:t>
            </a:r>
            <a:endParaRPr sz="1600">
              <a:solidFill>
                <a:srgbClr val="000000"/>
              </a:solidFill>
              <a:latin typeface="Times New Roman"/>
              <a:ea typeface="Times New Roman"/>
              <a:cs typeface="Times New Roman"/>
              <a:sym typeface="Times New Roman"/>
            </a:endParaRPr>
          </a:p>
          <a:p>
            <a:pPr>
              <a:defRPr sz="9000">
                <a:solidFill>
                  <a:srgbClr val="EFF8FF"/>
                </a:solidFill>
                <a:latin typeface="Baskerville"/>
                <a:ea typeface="Baskerville"/>
                <a:cs typeface="Baskerville"/>
                <a:sym typeface="Baskerville"/>
              </a:defRPr>
            </a:pPr>
            <a:endParaRPr sz="1600">
              <a:solidFill>
                <a:srgbClr val="000000"/>
              </a:solidFill>
              <a:latin typeface="Times New Roman"/>
              <a:ea typeface="Times New Roman"/>
              <a:cs typeface="Times New Roman"/>
              <a:sym typeface="Times New Roman"/>
            </a:endParaRPr>
          </a:p>
        </p:txBody>
      </p:sp>
      <p:pic>
        <p:nvPicPr>
          <p:cNvPr id="320"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58.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22" name="Hosea 1:11 - “And the sons of Judah and the sons of Israel will be gathered together, and they will appoint for themselves one leader, and they will go up from the land, for great will be the day of Jezreel.”"/>
          <p:cNvSpPr txBox="1"/>
          <p:nvPr/>
        </p:nvSpPr>
        <p:spPr>
          <a:xfrm>
            <a:off x="3537631" y="2442715"/>
            <a:ext cx="17308738" cy="88305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Hosea 1:11 - “And the sons of Judah and the sons of Israel will be gathered together, and they will appoint for themselves one leader, </a:t>
            </a:r>
            <a:r>
              <a:rPr u="sng"/>
              <a:t>and they will go up from the land</a:t>
            </a:r>
            <a:r>
              <a:t>, for great will be the day of Jezreel.”</a:t>
            </a:r>
            <a:endParaRPr sz="1600">
              <a:solidFill>
                <a:srgbClr val="000000"/>
              </a:solidFill>
              <a:latin typeface="Times New Roman"/>
              <a:ea typeface="Times New Roman"/>
              <a:cs typeface="Times New Roman"/>
              <a:sym typeface="Times New Roman"/>
            </a:endParaRPr>
          </a:p>
          <a:p>
            <a:pPr marL="609600" algn="l" defTabSz="457200">
              <a:spcBef>
                <a:spcPts val="1600"/>
              </a:spcBef>
              <a:defRPr sz="2133" b="1">
                <a:solidFill>
                  <a:srgbClr val="FF0000"/>
                </a:solidFill>
                <a:latin typeface="Georgia"/>
                <a:ea typeface="Georgia"/>
                <a:cs typeface="Georgia"/>
                <a:sym typeface="Georgia"/>
              </a:defRPr>
            </a:pPr>
            <a:endParaRPr sz="1600">
              <a:solidFill>
                <a:srgbClr val="000000"/>
              </a:solidFill>
              <a:latin typeface="Times New Roman"/>
              <a:ea typeface="Times New Roman"/>
              <a:cs typeface="Times New Roman"/>
              <a:sym typeface="Times New Roman"/>
            </a:endParaRPr>
          </a:p>
          <a:p>
            <a:pPr>
              <a:defRPr sz="9000">
                <a:solidFill>
                  <a:srgbClr val="EFF8FF"/>
                </a:solidFill>
                <a:latin typeface="Baskerville"/>
                <a:ea typeface="Baskerville"/>
                <a:cs typeface="Baskerville"/>
                <a:sym typeface="Baskerville"/>
              </a:defRPr>
            </a:pPr>
            <a:endParaRPr sz="1600">
              <a:solidFill>
                <a:srgbClr val="000000"/>
              </a:solidFill>
              <a:latin typeface="Times New Roman"/>
              <a:ea typeface="Times New Roman"/>
              <a:cs typeface="Times New Roman"/>
              <a:sym typeface="Times New Roman"/>
            </a:endParaRPr>
          </a:p>
        </p:txBody>
      </p:sp>
      <p:pic>
        <p:nvPicPr>
          <p:cNvPr id="323"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59.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25" name="Hosea 1:11 - “And the sons of Judah and the sons of Israel will be gathered together, and they will appoint for themselves one leader, and they will go up from the land, for great will be the day of Jezreel.”"/>
          <p:cNvSpPr txBox="1"/>
          <p:nvPr/>
        </p:nvSpPr>
        <p:spPr>
          <a:xfrm>
            <a:off x="3537631" y="2442715"/>
            <a:ext cx="17308738" cy="88305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Hosea 1:11 - “And t</a:t>
            </a:r>
            <a:r>
              <a:rPr u="sng"/>
              <a:t>he sons of Judah and the sons of Israel will be gathered together</a:t>
            </a:r>
            <a:r>
              <a:t>, and they will </a:t>
            </a:r>
            <a:r>
              <a:rPr u="sng"/>
              <a:t>appoint for themselves one leader</a:t>
            </a:r>
            <a:r>
              <a:t>, and they will go up from the land, for great will be the day of Jezreel.”</a:t>
            </a:r>
            <a:endParaRPr sz="1600">
              <a:solidFill>
                <a:srgbClr val="000000"/>
              </a:solidFill>
              <a:latin typeface="Times New Roman"/>
              <a:ea typeface="Times New Roman"/>
              <a:cs typeface="Times New Roman"/>
              <a:sym typeface="Times New Roman"/>
            </a:endParaRPr>
          </a:p>
          <a:p>
            <a:pPr marL="609600" algn="l" defTabSz="457200">
              <a:spcBef>
                <a:spcPts val="1600"/>
              </a:spcBef>
              <a:defRPr sz="2133" b="1">
                <a:solidFill>
                  <a:srgbClr val="FF0000"/>
                </a:solidFill>
                <a:latin typeface="Georgia"/>
                <a:ea typeface="Georgia"/>
                <a:cs typeface="Georgia"/>
                <a:sym typeface="Georgia"/>
              </a:defRPr>
            </a:pPr>
            <a:endParaRPr sz="1600">
              <a:solidFill>
                <a:srgbClr val="000000"/>
              </a:solidFill>
              <a:latin typeface="Times New Roman"/>
              <a:ea typeface="Times New Roman"/>
              <a:cs typeface="Times New Roman"/>
              <a:sym typeface="Times New Roman"/>
            </a:endParaRPr>
          </a:p>
          <a:p>
            <a:pPr>
              <a:defRPr sz="9000">
                <a:solidFill>
                  <a:srgbClr val="EFF8FF"/>
                </a:solidFill>
                <a:latin typeface="Baskerville"/>
                <a:ea typeface="Baskerville"/>
                <a:cs typeface="Baskerville"/>
                <a:sym typeface="Baskerville"/>
              </a:defRPr>
            </a:pPr>
            <a:endParaRPr sz="1600">
              <a:solidFill>
                <a:srgbClr val="000000"/>
              </a:solidFill>
              <a:latin typeface="Times New Roman"/>
              <a:ea typeface="Times New Roman"/>
              <a:cs typeface="Times New Roman"/>
              <a:sym typeface="Times New Roman"/>
            </a:endParaRPr>
          </a:p>
        </p:txBody>
      </p:sp>
      <p:pic>
        <p:nvPicPr>
          <p:cNvPr id="326"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66" name="Presupposition #2…"/>
          <p:cNvSpPr txBox="1"/>
          <p:nvPr/>
        </p:nvSpPr>
        <p:spPr>
          <a:xfrm>
            <a:off x="3977706" y="3536949"/>
            <a:ext cx="16428588"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u="sng">
                <a:solidFill>
                  <a:srgbClr val="EFF8FF"/>
                </a:solidFill>
                <a:latin typeface="Baskerville"/>
                <a:ea typeface="Baskerville"/>
                <a:cs typeface="Baskerville"/>
                <a:sym typeface="Baskerville"/>
              </a:defRPr>
            </a:pPr>
            <a:r>
              <a:t>Presupposition #2</a:t>
            </a:r>
          </a:p>
          <a:p>
            <a:pPr>
              <a:defRPr sz="9000">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The Book of Hosea Is Jewish Scripture</a:t>
            </a:r>
          </a:p>
        </p:txBody>
      </p:sp>
      <p:pic>
        <p:nvPicPr>
          <p:cNvPr id="167"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60.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28" name="Hosea 1:11 - “And the sons of Judah and the sons of Israel will be gathered together, and they will appoint for themselves one leader, and they will go up from the land, for great will be the day of Jezreel.”"/>
          <p:cNvSpPr txBox="1"/>
          <p:nvPr/>
        </p:nvSpPr>
        <p:spPr>
          <a:xfrm>
            <a:off x="3537631" y="2442715"/>
            <a:ext cx="17308738" cy="88305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Hosea 1:11 - “And the sons of Judah and the sons of Israel will be gathered together, and they will appoint for themselves one leader, and </a:t>
            </a:r>
            <a:r>
              <a:rPr u="sng"/>
              <a:t>they will go up from the land</a:t>
            </a:r>
            <a:r>
              <a:t>, for </a:t>
            </a:r>
            <a:r>
              <a:rPr u="sng"/>
              <a:t>great will be the day of Jezreel</a:t>
            </a:r>
            <a:r>
              <a:t>.”</a:t>
            </a:r>
            <a:endParaRPr sz="1600">
              <a:solidFill>
                <a:srgbClr val="000000"/>
              </a:solidFill>
              <a:latin typeface="Times New Roman"/>
              <a:ea typeface="Times New Roman"/>
              <a:cs typeface="Times New Roman"/>
              <a:sym typeface="Times New Roman"/>
            </a:endParaRPr>
          </a:p>
          <a:p>
            <a:pPr marL="609600" algn="l" defTabSz="457200">
              <a:spcBef>
                <a:spcPts val="1600"/>
              </a:spcBef>
              <a:defRPr sz="2133" b="1">
                <a:solidFill>
                  <a:srgbClr val="FF0000"/>
                </a:solidFill>
                <a:latin typeface="Georgia"/>
                <a:ea typeface="Georgia"/>
                <a:cs typeface="Georgia"/>
                <a:sym typeface="Georgia"/>
              </a:defRPr>
            </a:pPr>
            <a:endParaRPr sz="1600">
              <a:solidFill>
                <a:srgbClr val="000000"/>
              </a:solidFill>
              <a:latin typeface="Times New Roman"/>
              <a:ea typeface="Times New Roman"/>
              <a:cs typeface="Times New Roman"/>
              <a:sym typeface="Times New Roman"/>
            </a:endParaRPr>
          </a:p>
          <a:p>
            <a:pPr>
              <a:defRPr sz="9000">
                <a:solidFill>
                  <a:srgbClr val="EFF8FF"/>
                </a:solidFill>
                <a:latin typeface="Baskerville"/>
                <a:ea typeface="Baskerville"/>
                <a:cs typeface="Baskerville"/>
                <a:sym typeface="Baskerville"/>
              </a:defRPr>
            </a:pPr>
            <a:endParaRPr sz="1600">
              <a:solidFill>
                <a:srgbClr val="000000"/>
              </a:solidFill>
              <a:latin typeface="Times New Roman"/>
              <a:ea typeface="Times New Roman"/>
              <a:cs typeface="Times New Roman"/>
              <a:sym typeface="Times New Roman"/>
            </a:endParaRPr>
          </a:p>
        </p:txBody>
      </p:sp>
      <p:pic>
        <p:nvPicPr>
          <p:cNvPr id="329"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6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31" name="PROPHETIC TEXT #2…"/>
          <p:cNvSpPr txBox="1"/>
          <p:nvPr/>
        </p:nvSpPr>
        <p:spPr>
          <a:xfrm>
            <a:off x="3977706" y="4845049"/>
            <a:ext cx="16428588" cy="4025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PROPHETIC TEXT #2</a:t>
            </a:r>
          </a:p>
          <a:p>
            <a:pPr>
              <a:defRPr sz="9000">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Hosea 2:18-23</a:t>
            </a:r>
          </a:p>
        </p:txBody>
      </p:sp>
      <p:pic>
        <p:nvPicPr>
          <p:cNvPr id="332"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62.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34" name="“In that day I will also make a covenant for them with the beasts of the field, the birds of the sky and the creeping things of the ground . . .”"/>
          <p:cNvSpPr txBox="1"/>
          <p:nvPr/>
        </p:nvSpPr>
        <p:spPr>
          <a:xfrm>
            <a:off x="2493657" y="3536949"/>
            <a:ext cx="19396686"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“In that day I will also make a covenant for them with the beasts of the field, the birds of the sky and the creeping things of the ground . . .”</a:t>
            </a:r>
          </a:p>
        </p:txBody>
      </p:sp>
      <p:pic>
        <p:nvPicPr>
          <p:cNvPr id="335"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63.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37" name="“ . . . And I will abolish the bow, the sword and war from the land, and will make them lie down in safety. I will betroth you to Me forever; yes, I will betroth you to Me in righteousness and in justice, in lovingkindness and compassion . . .”"/>
          <p:cNvSpPr txBox="1"/>
          <p:nvPr/>
        </p:nvSpPr>
        <p:spPr>
          <a:xfrm>
            <a:off x="2493657" y="1574800"/>
            <a:ext cx="19396686" cy="10566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 . . . And I will abolish the bow, the sword and war from the land, and will make them lie down in safety. I will betroth you to Me forever; yes, I will betroth you to Me in righteousness and in justice, in lovingkindness and compassion . . .”</a:t>
            </a:r>
          </a:p>
        </p:txBody>
      </p:sp>
      <p:pic>
        <p:nvPicPr>
          <p:cNvPr id="338"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6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40" name="“ . . . and I will betroth you to Me in faithfulness. Then you will know the LORD. ‘It will come about in that day that I will respond,’ declares the LORD. ‘I will respond to the heavens, and they will respond to the earth . . .”"/>
          <p:cNvSpPr txBox="1"/>
          <p:nvPr/>
        </p:nvSpPr>
        <p:spPr>
          <a:xfrm>
            <a:off x="2493657" y="2228850"/>
            <a:ext cx="19396686"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 . . . and I will betroth you to Me in faithfulness. Then you will know the LORD. ‘It will come about in that day that I will respond,’ declares the LORD. ‘I will respond to the heavens, and they will respond to the earth . . .”</a:t>
            </a:r>
          </a:p>
        </p:txBody>
      </p:sp>
      <p:pic>
        <p:nvPicPr>
          <p:cNvPr id="341"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65.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43" name="“ . . . and the earth will respond to the grain, to the new wine and to the oil, and they will respond to Jezreel. I will sow her for Myself in the land. I will also have compassion on her who had not obtained compassion . . .”"/>
          <p:cNvSpPr txBox="1"/>
          <p:nvPr/>
        </p:nvSpPr>
        <p:spPr>
          <a:xfrm>
            <a:off x="2493657" y="2228850"/>
            <a:ext cx="19396686"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 . . . and the earth will respond to the grain, to the new wine and to the oil, and they will respond to Jezreel. I will sow her for Myself in the land. I will also have compassion on her who had not obtained compassion . . .”</a:t>
            </a:r>
          </a:p>
        </p:txBody>
      </p:sp>
      <p:pic>
        <p:nvPicPr>
          <p:cNvPr id="344"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66.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46" name="“. . . and I will say to those who were not My people, ‘You are My people!’ And they will say, ‘You are my God!’”"/>
          <p:cNvSpPr txBox="1"/>
          <p:nvPr/>
        </p:nvSpPr>
        <p:spPr>
          <a:xfrm>
            <a:off x="2493657" y="4191000"/>
            <a:ext cx="19396686" cy="5334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 . . and I will say to those who were not My people, ‘You are My people!’ And they will say, ‘You are my God!’”</a:t>
            </a:r>
          </a:p>
        </p:txBody>
      </p:sp>
      <p:pic>
        <p:nvPicPr>
          <p:cNvPr id="347"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67.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49" name="Hosea 2:18 - “In that day I will also make a covenant for them with the beasts of the field, the birds of the sky and the creeping things of the ground.”"/>
          <p:cNvSpPr txBox="1"/>
          <p:nvPr/>
        </p:nvSpPr>
        <p:spPr>
          <a:xfrm>
            <a:off x="2493657" y="3536949"/>
            <a:ext cx="19396686"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Hosea 2:18 - “In that day I will also make a covenant for them with the beasts of the field, the birds of the sky and the creeping things of the ground.”</a:t>
            </a:r>
          </a:p>
        </p:txBody>
      </p:sp>
      <p:pic>
        <p:nvPicPr>
          <p:cNvPr id="350"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68.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52" name="Isaiah 11:6-8 - “And the wolf will dwell with the lamb, and the leopard will lie down with the young goat, and the calf and the young lion and the fatling together; and a little boy will lead them . . .”"/>
          <p:cNvSpPr txBox="1"/>
          <p:nvPr/>
        </p:nvSpPr>
        <p:spPr>
          <a:xfrm>
            <a:off x="2055471" y="3163533"/>
            <a:ext cx="20273058" cy="7950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Isaiah 11:6-8 - “And the wolf will dwell with the lamb, and the leopard will lie down with the young goat, and the calf and the young lion and the fatling together; and a little boy will lead them . . .” </a:t>
            </a:r>
          </a:p>
        </p:txBody>
      </p:sp>
      <p:pic>
        <p:nvPicPr>
          <p:cNvPr id="353"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69.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55" name="Isaiah 11:6-8 - “ . . . also the cow and the bear will graze, their young will lie down together, and the lion will eat straw like the ox. The nursing child will play by the hole of the cobra, and the weaned child will put his hand on the viper’s den.”"/>
          <p:cNvSpPr txBox="1"/>
          <p:nvPr/>
        </p:nvSpPr>
        <p:spPr>
          <a:xfrm>
            <a:off x="2055471" y="2509484"/>
            <a:ext cx="20273058"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Isaiah 11:6-8 - “ . . . also the cow and the bear will graze, their young will lie down together, and the lion will eat straw like the ox. The nursing child will play by the hole of the cobra, and the weaned child will put his hand on the viper’s den.” </a:t>
            </a:r>
          </a:p>
        </p:txBody>
      </p:sp>
      <p:pic>
        <p:nvPicPr>
          <p:cNvPr id="356"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69" name="Presupposition #3…"/>
          <p:cNvSpPr txBox="1"/>
          <p:nvPr/>
        </p:nvSpPr>
        <p:spPr>
          <a:xfrm>
            <a:off x="3977706" y="3536949"/>
            <a:ext cx="16428588"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u="sng">
                <a:solidFill>
                  <a:srgbClr val="EFF8FF"/>
                </a:solidFill>
                <a:latin typeface="Baskerville"/>
                <a:ea typeface="Baskerville"/>
                <a:cs typeface="Baskerville"/>
                <a:sym typeface="Baskerville"/>
              </a:defRPr>
            </a:pPr>
            <a:r>
              <a:t>Presupposition #3</a:t>
            </a:r>
          </a:p>
          <a:p>
            <a:pPr>
              <a:defRPr sz="9000" u="sng">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The Book of Hosea Is Christian Scripture</a:t>
            </a:r>
          </a:p>
        </p:txBody>
      </p:sp>
      <p:pic>
        <p:nvPicPr>
          <p:cNvPr id="170"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70.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58" name="Isaiah 65:25 - “The wolf and the lamb will graze together, and the lion will eat straw like the ox; and dust will be the serpent’s food. They will do no evil or harm in all My holy mountain .”"/>
          <p:cNvSpPr txBox="1"/>
          <p:nvPr/>
        </p:nvSpPr>
        <p:spPr>
          <a:xfrm>
            <a:off x="2055471" y="3163533"/>
            <a:ext cx="20273058" cy="7950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Isaiah 65:25 - “The wolf and the lamb will graze together, and the lion will eat straw like the ox; and dust will be the serpent’s food. They will do no evil or harm in all My holy mountain</a:t>
            </a:r>
            <a:r>
              <a:rPr sz="1200">
                <a:solidFill>
                  <a:srgbClr val="000000"/>
                </a:solidFill>
                <a:latin typeface="Times Roman"/>
                <a:ea typeface="Times Roman"/>
                <a:cs typeface="Times Roman"/>
                <a:sym typeface="Times Roman"/>
              </a:rPr>
              <a:t> </a:t>
            </a:r>
            <a:r>
              <a:t>.” </a:t>
            </a:r>
          </a:p>
        </p:txBody>
      </p:sp>
      <p:pic>
        <p:nvPicPr>
          <p:cNvPr id="359"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7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61" name="Hosea 2:18 - “And I will abolish the bow, the sword and war from the land, and will make them lie down in safety .”"/>
          <p:cNvSpPr txBox="1"/>
          <p:nvPr/>
        </p:nvSpPr>
        <p:spPr>
          <a:xfrm>
            <a:off x="2493657" y="4191000"/>
            <a:ext cx="19396686" cy="5334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Hosea 2:18 - “And I will abolish the bow, the sword and war from the land, and will make them lie down in safety</a:t>
            </a:r>
            <a:r>
              <a:rPr sz="1200">
                <a:solidFill>
                  <a:srgbClr val="000000"/>
                </a:solidFill>
                <a:latin typeface="Times Roman"/>
                <a:ea typeface="Times Roman"/>
                <a:cs typeface="Times Roman"/>
                <a:sym typeface="Times Roman"/>
              </a:rPr>
              <a:t> </a:t>
            </a:r>
            <a:r>
              <a:t>.”</a:t>
            </a:r>
          </a:p>
        </p:txBody>
      </p:sp>
      <p:pic>
        <p:nvPicPr>
          <p:cNvPr id="362"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72.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64" name="Isaiah 2:4 - “ . . . they will hammer their swords into plowshares and their spears into pruning hooks. Nation will not lift up sword against nation, and never again will they learn war  .”"/>
          <p:cNvSpPr txBox="1"/>
          <p:nvPr/>
        </p:nvSpPr>
        <p:spPr>
          <a:xfrm>
            <a:off x="2493657" y="2882899"/>
            <a:ext cx="19396686" cy="7950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Isaiah 2:4 - “ . . . they will hammer their swords into plowshares and their spears into pruning hooks. Nation will not lift up sword against nation, and never again will they learn war</a:t>
            </a:r>
            <a:r>
              <a:rPr sz="1200">
                <a:solidFill>
                  <a:srgbClr val="000000"/>
                </a:solidFill>
                <a:latin typeface="Times Roman"/>
                <a:ea typeface="Times Roman"/>
                <a:cs typeface="Times Roman"/>
                <a:sym typeface="Times Roman"/>
              </a:rPr>
              <a:t>  </a:t>
            </a:r>
            <a:r>
              <a:t>.”</a:t>
            </a:r>
          </a:p>
        </p:txBody>
      </p:sp>
      <p:pic>
        <p:nvPicPr>
          <p:cNvPr id="365"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73.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67" name="Hosea 2:19-20 - “I will betroth you to Me forever; yes, I will betroth you to Me in righteousness and in justice, in lovingkindness and in compassion, and I will betroth you to Me in faithfulness. Then you will know the LORD  .”"/>
          <p:cNvSpPr txBox="1"/>
          <p:nvPr/>
        </p:nvSpPr>
        <p:spPr>
          <a:xfrm>
            <a:off x="2493657" y="2228850"/>
            <a:ext cx="19396686"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Hosea 2:19-20 - “I will betroth you to Me forever; yes, I will betroth you to Me in righteousness and in justice, in lovingkindness and in compassion, and I will betroth you to Me in faithfulness. Then you will know the LORD</a:t>
            </a:r>
            <a:r>
              <a:rPr sz="1200">
                <a:solidFill>
                  <a:srgbClr val="000000"/>
                </a:solidFill>
                <a:latin typeface="Times Roman"/>
                <a:ea typeface="Times Roman"/>
                <a:cs typeface="Times Roman"/>
                <a:sym typeface="Times Roman"/>
              </a:rPr>
              <a:t>  </a:t>
            </a:r>
            <a:r>
              <a:t>.”</a:t>
            </a:r>
          </a:p>
        </p:txBody>
      </p:sp>
      <p:pic>
        <p:nvPicPr>
          <p:cNvPr id="368"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7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70" name="Hosea 2:21-23 -“‘It will come about in that day that I will respond,’ declares the LORD. ‘I will respond to the heavens, and they will respond to the earth, and the earth will respond to the grain, to the new wine and to the oil, and they will respond to"/>
          <p:cNvSpPr txBox="1"/>
          <p:nvPr/>
        </p:nvSpPr>
        <p:spPr>
          <a:xfrm>
            <a:off x="2493657" y="1574800"/>
            <a:ext cx="19396686" cy="10566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Hosea 2:21-23 -“‘It will come about in that day that I will respond,’ declares the LORD. ‘I will respond to the heavens, and they will respond to the earth, and the earth will respond to the grain, to the new wine and to the oil, and they will respond to Jezreel’ . . .”</a:t>
            </a:r>
          </a:p>
        </p:txBody>
      </p:sp>
      <p:pic>
        <p:nvPicPr>
          <p:cNvPr id="371"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75.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73" name="Hosea 2:21-23 -“ . . . ‘I will sow her for Myself in the land. I will also have compassion on her who had not obtained compassion, and I will say to those who were not My people, “You are My people!” And they will say, “You are my God!”’”"/>
          <p:cNvSpPr txBox="1"/>
          <p:nvPr/>
        </p:nvSpPr>
        <p:spPr>
          <a:xfrm>
            <a:off x="1689050" y="2228850"/>
            <a:ext cx="21005899"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Hosea 2:21-23 -“ . . . ‘I will sow her for Myself in the land. I will also have compassion on her who had not obtained compassion, and I will say to those who were not My people, “You are My people!” And they will say, “You are my God!”’”</a:t>
            </a:r>
          </a:p>
        </p:txBody>
      </p:sp>
      <p:pic>
        <p:nvPicPr>
          <p:cNvPr id="374"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76.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76" name="Hosea 2:21-23 -“‘It will come about in that day that I will respond,’ declares the LORD. ‘I will respond to the heavens, and they will respond to the earth, and the earth will respond to the grain, to the new wine and to the oil, and they will respond to"/>
          <p:cNvSpPr txBox="1"/>
          <p:nvPr/>
        </p:nvSpPr>
        <p:spPr>
          <a:xfrm>
            <a:off x="2493657" y="1283937"/>
            <a:ext cx="19396686" cy="10566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Hosea 2:21-23 -“‘It will come about in that day that I will respond,’ declares the LORD. ‘</a:t>
            </a:r>
            <a:r>
              <a:rPr u="sng"/>
              <a:t>I will respond to the heavens</a:t>
            </a:r>
            <a:r>
              <a:t>, </a:t>
            </a:r>
            <a:r>
              <a:rPr u="sng"/>
              <a:t>and they will respond to the earth</a:t>
            </a:r>
            <a:r>
              <a:t>, </a:t>
            </a:r>
            <a:r>
              <a:rPr u="sng"/>
              <a:t>and the earth will respond to the grain, to the new wine and to the oil</a:t>
            </a:r>
            <a:r>
              <a:t>, and they will respond to Jezreel’ . . .”</a:t>
            </a:r>
          </a:p>
        </p:txBody>
      </p:sp>
      <p:pic>
        <p:nvPicPr>
          <p:cNvPr id="377"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77.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79" name="Isaiah 35:1 - “The wilderness and the desert will be glad . . . and . . . will rejoice and blossom.”"/>
          <p:cNvSpPr txBox="1"/>
          <p:nvPr/>
        </p:nvSpPr>
        <p:spPr>
          <a:xfrm>
            <a:off x="2493657" y="4191000"/>
            <a:ext cx="19396686" cy="5334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Isaiah 35:1 - “The wilderness and the desert will be glad . . . and . . . will rejoice and blossom.”</a:t>
            </a:r>
          </a:p>
        </p:txBody>
      </p:sp>
      <p:pic>
        <p:nvPicPr>
          <p:cNvPr id="380"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78.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82" name="Hosea 2:21-23 -“‘It will come about in that day that I will respond,’ declares the LORD. ‘I will respond to the heavens, and they will respond to the earth, and the earth will respond to the grain, to the new wine and to the oil, and they will respond to"/>
          <p:cNvSpPr txBox="1"/>
          <p:nvPr/>
        </p:nvSpPr>
        <p:spPr>
          <a:xfrm>
            <a:off x="2493657" y="1654543"/>
            <a:ext cx="19396686" cy="111825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rPr dirty="0"/>
              <a:t>Hosea 2:21-23 -“‘It will come about in that day that I will respond,’ declares the LORD. ‘I will respond to the heavens, and they will respond to the earth, and the earth will respond to the grain, to the new wine and to the oil, </a:t>
            </a:r>
            <a:r>
              <a:rPr u="sng" dirty="0"/>
              <a:t>and they will respond to Jezreel. I will sow her </a:t>
            </a:r>
            <a:br>
              <a:rPr lang="en-US" u="sng" dirty="0"/>
            </a:br>
            <a:r>
              <a:rPr u="sng" dirty="0"/>
              <a:t>for Myself in the land</a:t>
            </a:r>
            <a:r>
              <a:rPr dirty="0"/>
              <a:t> . . .”</a:t>
            </a:r>
          </a:p>
        </p:txBody>
      </p:sp>
      <p:pic>
        <p:nvPicPr>
          <p:cNvPr id="383"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79.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85" name="Hosea 2:23 -“ . . . ‘I will also have compassion on her who had not obtained compassion, and I will say to those who were not My people, “You are My people!” And they will say, “You are my God!”’”"/>
          <p:cNvSpPr txBox="1"/>
          <p:nvPr/>
        </p:nvSpPr>
        <p:spPr>
          <a:xfrm>
            <a:off x="1689050" y="2882899"/>
            <a:ext cx="21005899" cy="7950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Hosea 2:23 -“ . . . ‘I will also have compassion on her who had not obtained compassion, and I will say to those who were not My people, “</a:t>
            </a:r>
            <a:r>
              <a:rPr u="sng"/>
              <a:t>You are My people!</a:t>
            </a:r>
            <a:r>
              <a:t>” And they will say, “</a:t>
            </a:r>
            <a:r>
              <a:rPr u="sng"/>
              <a:t>You are my God!</a:t>
            </a:r>
            <a:r>
              <a:t>”’”</a:t>
            </a:r>
          </a:p>
        </p:txBody>
      </p:sp>
      <p:pic>
        <p:nvPicPr>
          <p:cNvPr id="386"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72" name="Presupposition #4…"/>
          <p:cNvSpPr txBox="1"/>
          <p:nvPr/>
        </p:nvSpPr>
        <p:spPr>
          <a:xfrm>
            <a:off x="3977706" y="3536949"/>
            <a:ext cx="16428588"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u="sng">
                <a:solidFill>
                  <a:srgbClr val="EFF8FF"/>
                </a:solidFill>
                <a:latin typeface="Baskerville"/>
                <a:ea typeface="Baskerville"/>
                <a:cs typeface="Baskerville"/>
                <a:sym typeface="Baskerville"/>
              </a:defRPr>
            </a:pPr>
            <a:r>
              <a:t>Presupposition #4</a:t>
            </a:r>
          </a:p>
          <a:p>
            <a:pPr>
              <a:defRPr sz="9000" u="sng">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Theology Is To Be Built Brick-By-Brick, From Scripture</a:t>
            </a:r>
          </a:p>
        </p:txBody>
      </p:sp>
      <p:pic>
        <p:nvPicPr>
          <p:cNvPr id="173"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80.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88" name="PROPHETIC TEXT #3…"/>
          <p:cNvSpPr txBox="1"/>
          <p:nvPr/>
        </p:nvSpPr>
        <p:spPr>
          <a:xfrm>
            <a:off x="3977706" y="4845049"/>
            <a:ext cx="16428588" cy="4025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PROPHETIC TEXT #3</a:t>
            </a:r>
          </a:p>
          <a:p>
            <a:pPr>
              <a:defRPr sz="9000">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Hosea 3:4-5</a:t>
            </a:r>
          </a:p>
        </p:txBody>
      </p:sp>
      <p:pic>
        <p:nvPicPr>
          <p:cNvPr id="389"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8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91" name="“For the sons of Israel will remain for many days without king or prince, without sacrifice or sacred pillar and without ephod or household idols.”"/>
          <p:cNvSpPr txBox="1"/>
          <p:nvPr/>
        </p:nvSpPr>
        <p:spPr>
          <a:xfrm>
            <a:off x="2240246" y="3536949"/>
            <a:ext cx="19903508"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“For the sons of Israel will remain for many days without king or prince, without sacrifice or sacred pillar and without ephod or household idols.”</a:t>
            </a:r>
          </a:p>
        </p:txBody>
      </p:sp>
      <p:pic>
        <p:nvPicPr>
          <p:cNvPr id="392"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82.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94" name="“Afterward the sons of Israel will return and seek the LORD their God and David their king; and they will come trembling to the LORD and to His goodness in the last days.”"/>
          <p:cNvSpPr txBox="1"/>
          <p:nvPr/>
        </p:nvSpPr>
        <p:spPr>
          <a:xfrm>
            <a:off x="2240246" y="2882899"/>
            <a:ext cx="19903508" cy="7950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“Afterward the sons of Israel will return and seek the LORD their God and David their king; and they will come trembling to the LORD and to His goodness in the last days.”</a:t>
            </a:r>
          </a:p>
        </p:txBody>
      </p:sp>
      <p:pic>
        <p:nvPicPr>
          <p:cNvPr id="395"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83.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97" name="John Walvoord:…"/>
          <p:cNvSpPr txBox="1"/>
          <p:nvPr/>
        </p:nvSpPr>
        <p:spPr>
          <a:xfrm>
            <a:off x="3765525" y="3536949"/>
            <a:ext cx="16852951"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u="sng">
                <a:solidFill>
                  <a:srgbClr val="EFF8FF"/>
                </a:solidFill>
                <a:latin typeface="Baskerville"/>
                <a:ea typeface="Baskerville"/>
                <a:cs typeface="Baskerville"/>
                <a:sym typeface="Baskerville"/>
              </a:defRPr>
            </a:pPr>
            <a:r>
              <a:t>John Walvoord:</a:t>
            </a:r>
          </a:p>
          <a:p>
            <a:pPr>
              <a:defRPr sz="9000" u="sng">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 . . . a great parenthesis occurs between Hosea 3:4 and verse 5.”</a:t>
            </a:r>
          </a:p>
        </p:txBody>
      </p:sp>
      <p:pic>
        <p:nvPicPr>
          <p:cNvPr id="398"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8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00" name="“For the sons of Israel will remain for many days without king or prince, without sacrifice or sacred pillar and without ephod or household idols.”"/>
          <p:cNvSpPr txBox="1"/>
          <p:nvPr/>
        </p:nvSpPr>
        <p:spPr>
          <a:xfrm>
            <a:off x="2240246" y="3536949"/>
            <a:ext cx="19903508"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“For the sons of Israel will remain for many days without king or prince, without sacrifice or sacred pillar and without ephod or household idols.”</a:t>
            </a:r>
          </a:p>
        </p:txBody>
      </p:sp>
      <p:pic>
        <p:nvPicPr>
          <p:cNvPr id="401"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85.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03" name="“Afterward the sons of Israel will return and seek the LORD their God and David their king; and they will come trembling to the LORD and to His goodness in the last days.”"/>
          <p:cNvSpPr txBox="1"/>
          <p:nvPr/>
        </p:nvSpPr>
        <p:spPr>
          <a:xfrm>
            <a:off x="2240246" y="2882899"/>
            <a:ext cx="19903508" cy="7950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a:t>
            </a:r>
            <a:r>
              <a:rPr u="sng"/>
              <a:t>Afterward</a:t>
            </a:r>
            <a:r>
              <a:t> the sons of Israel will return and seek the LORD their God and David their king; and they will come trembling to the LORD and to His goodness in the last days.”</a:t>
            </a:r>
          </a:p>
        </p:txBody>
      </p:sp>
      <p:pic>
        <p:nvPicPr>
          <p:cNvPr id="404"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86.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06" name="“Afterward the sons of Israel will return and seek the LORD their God and David their king; and they will come trembling to the LORD and to His goodness in the last days.”"/>
          <p:cNvSpPr txBox="1"/>
          <p:nvPr/>
        </p:nvSpPr>
        <p:spPr>
          <a:xfrm>
            <a:off x="2240246" y="2882899"/>
            <a:ext cx="19903508" cy="7950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“Afterward t</a:t>
            </a:r>
            <a:r>
              <a:rPr u="sng"/>
              <a:t>he sons of Israel will return and seek the LORD their God and David their king</a:t>
            </a:r>
            <a:r>
              <a:t>; and they will come trembling to the LORD and to His goodness in the last days.”</a:t>
            </a:r>
          </a:p>
        </p:txBody>
      </p:sp>
      <p:pic>
        <p:nvPicPr>
          <p:cNvPr id="407"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87.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09" name="Harry Ironside:…"/>
          <p:cNvSpPr txBox="1"/>
          <p:nvPr/>
        </p:nvSpPr>
        <p:spPr>
          <a:xfrm>
            <a:off x="2849287" y="1751496"/>
            <a:ext cx="18685425" cy="111825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u="sng">
                <a:solidFill>
                  <a:srgbClr val="EFF8FF"/>
                </a:solidFill>
                <a:latin typeface="Baskerville"/>
                <a:ea typeface="Baskerville"/>
                <a:cs typeface="Baskerville"/>
                <a:sym typeface="Baskerville"/>
              </a:defRPr>
            </a:pPr>
            <a:r>
              <a:rPr dirty="0"/>
              <a:t>Harry Ironside:</a:t>
            </a:r>
          </a:p>
          <a:p>
            <a:pPr>
              <a:defRPr sz="9000" u="sng">
                <a:solidFill>
                  <a:srgbClr val="EFF8FF"/>
                </a:solidFill>
                <a:latin typeface="Baskerville"/>
                <a:ea typeface="Baskerville"/>
                <a:cs typeface="Baskerville"/>
                <a:sym typeface="Baskerville"/>
              </a:defRPr>
            </a:pPr>
            <a:endParaRPr dirty="0"/>
          </a:p>
          <a:p>
            <a:pPr>
              <a:defRPr sz="9000">
                <a:solidFill>
                  <a:srgbClr val="EFF8FF"/>
                </a:solidFill>
                <a:latin typeface="Baskerville"/>
                <a:ea typeface="Baskerville"/>
                <a:cs typeface="Baskerville"/>
                <a:sym typeface="Baskerville"/>
              </a:defRPr>
            </a:pPr>
            <a:r>
              <a:rPr dirty="0"/>
              <a:t>“[This] will be the fulfilment of that to which all the prophets have looked forward, when Israel’s wanderings shall be over, their sins blotted out, themselves renewed, and a </a:t>
            </a:r>
            <a:br>
              <a:rPr lang="en-US" dirty="0"/>
            </a:br>
            <a:r>
              <a:rPr dirty="0"/>
              <a:t>kingdom confirmed to them</a:t>
            </a:r>
            <a:r>
              <a:rPr sz="1200" dirty="0">
                <a:solidFill>
                  <a:srgbClr val="000000"/>
                </a:solidFill>
                <a:latin typeface="Times Roman"/>
                <a:ea typeface="Times Roman"/>
                <a:cs typeface="Times Roman"/>
                <a:sym typeface="Times Roman"/>
              </a:rPr>
              <a:t> </a:t>
            </a:r>
            <a:r>
              <a:rPr dirty="0"/>
              <a:t>.”</a:t>
            </a:r>
          </a:p>
        </p:txBody>
      </p:sp>
      <p:pic>
        <p:nvPicPr>
          <p:cNvPr id="410"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88.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12" name="Harry Ironside:…"/>
          <p:cNvSpPr txBox="1"/>
          <p:nvPr/>
        </p:nvSpPr>
        <p:spPr>
          <a:xfrm>
            <a:off x="2849287" y="2713621"/>
            <a:ext cx="18685425"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u="sng">
                <a:solidFill>
                  <a:srgbClr val="EFF8FF"/>
                </a:solidFill>
                <a:latin typeface="Baskerville"/>
                <a:ea typeface="Baskerville"/>
                <a:cs typeface="Baskerville"/>
                <a:sym typeface="Baskerville"/>
              </a:defRPr>
            </a:pPr>
            <a:r>
              <a:t>Harry Ironside:</a:t>
            </a:r>
          </a:p>
          <a:p>
            <a:pPr>
              <a:defRPr sz="9000" u="sng">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“In that day Jesus will be King over all the earth, sitting upon the throne of His father David, and reigning in glorious power and majesty.”</a:t>
            </a:r>
          </a:p>
        </p:txBody>
      </p:sp>
      <p:pic>
        <p:nvPicPr>
          <p:cNvPr id="413"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89.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15" name="“Afterward the sons of Israel will return and seek the LORD their God and David their king; and they will come trembling to the LORD and to His goodness in the last days.”"/>
          <p:cNvSpPr txBox="1"/>
          <p:nvPr/>
        </p:nvSpPr>
        <p:spPr>
          <a:xfrm>
            <a:off x="2240246" y="2882899"/>
            <a:ext cx="19903508" cy="7950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“Afterward the sons of Israel will return and seek the LORD their God and David their king; </a:t>
            </a:r>
            <a:r>
              <a:rPr u="sng"/>
              <a:t>and they will come trembling to the LORD and to His goodness in the last days</a:t>
            </a:r>
            <a:r>
              <a:t>.”</a:t>
            </a:r>
          </a:p>
        </p:txBody>
      </p:sp>
      <p:pic>
        <p:nvPicPr>
          <p:cNvPr id="416"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75" name="Bernard Ramm:…"/>
          <p:cNvSpPr txBox="1"/>
          <p:nvPr/>
        </p:nvSpPr>
        <p:spPr>
          <a:xfrm>
            <a:off x="3765525" y="2228850"/>
            <a:ext cx="16852951" cy="9258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u="sng">
                <a:solidFill>
                  <a:srgbClr val="EFF8FF"/>
                </a:solidFill>
                <a:latin typeface="Baskerville"/>
                <a:ea typeface="Baskerville"/>
                <a:cs typeface="Baskerville"/>
                <a:sym typeface="Baskerville"/>
              </a:defRPr>
            </a:pPr>
            <a:r>
              <a:t>Bernard Ramm:</a:t>
            </a:r>
          </a:p>
          <a:p>
            <a:pPr>
              <a:defRPr sz="9000" u="sng">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“A theological system is to be built up exegetically brick by brick. Hence the theology is no better than the exegesis that underlies it . . .”</a:t>
            </a:r>
          </a:p>
        </p:txBody>
      </p:sp>
      <p:pic>
        <p:nvPicPr>
          <p:cNvPr id="176"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90.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18" name="PROPHETIC TEXT #4…"/>
          <p:cNvSpPr txBox="1"/>
          <p:nvPr/>
        </p:nvSpPr>
        <p:spPr>
          <a:xfrm>
            <a:off x="3977706" y="4845049"/>
            <a:ext cx="16428588" cy="4025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PROPHETIC TEXT #4</a:t>
            </a:r>
          </a:p>
          <a:p>
            <a:pPr>
              <a:defRPr sz="9000">
                <a:solidFill>
                  <a:srgbClr val="EFF8FF"/>
                </a:solidFill>
                <a:latin typeface="Baskerville"/>
                <a:ea typeface="Baskerville"/>
                <a:cs typeface="Baskerville"/>
                <a:sym typeface="Baskerville"/>
              </a:defRPr>
            </a:pPr>
            <a:endParaRPr/>
          </a:p>
          <a:p>
            <a:pPr>
              <a:defRPr sz="9000">
                <a:solidFill>
                  <a:srgbClr val="EFF8FF"/>
                </a:solidFill>
                <a:latin typeface="Baskerville"/>
                <a:ea typeface="Baskerville"/>
                <a:cs typeface="Baskerville"/>
                <a:sym typeface="Baskerville"/>
              </a:defRPr>
            </a:pPr>
            <a:r>
              <a:t>Hosea 11:10-11</a:t>
            </a:r>
          </a:p>
        </p:txBody>
      </p:sp>
      <p:pic>
        <p:nvPicPr>
          <p:cNvPr id="419"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9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21" name="“They will walk after the LORD, He will roar like a lion; indeed He will roar and His sons will come trembling from the west. They will come trembling like birds from Egypt and like doves from the land of Assyria; and I will settle them in their houses, "/>
          <p:cNvSpPr txBox="1"/>
          <p:nvPr/>
        </p:nvSpPr>
        <p:spPr>
          <a:xfrm>
            <a:off x="3450720" y="1814107"/>
            <a:ext cx="18355148" cy="111825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rPr dirty="0"/>
              <a:t>“They will walk after the LORD, He will roar like a lion; indeed He will roar and His sons will come trembling from the west. They will come trembling like birds from Egypt and like doves from the land of Assyria; and I will settle them in their houses, declares </a:t>
            </a:r>
            <a:br>
              <a:rPr lang="en-US" dirty="0"/>
            </a:br>
            <a:r>
              <a:rPr dirty="0"/>
              <a:t>the LORD.”</a:t>
            </a:r>
          </a:p>
        </p:txBody>
      </p:sp>
      <p:pic>
        <p:nvPicPr>
          <p:cNvPr id="422"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92.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24" name="“They will walk after the LORD, He will roar like a lion; indeed He will roar and His sons will come trembling from the west. They will come trembling like birds from Egypt and like doves from the land of Assyria; and I will settle them in their houses, "/>
          <p:cNvSpPr txBox="1"/>
          <p:nvPr/>
        </p:nvSpPr>
        <p:spPr>
          <a:xfrm>
            <a:off x="3450720" y="1814107"/>
            <a:ext cx="18355148" cy="111825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rPr dirty="0"/>
              <a:t>“</a:t>
            </a:r>
            <a:r>
              <a:rPr u="sng" dirty="0"/>
              <a:t>They will walk after the LORD</a:t>
            </a:r>
            <a:r>
              <a:rPr dirty="0"/>
              <a:t>, He will roar like a lion; indeed He will roar and His sons will come trembling from the west. They will come trembling like birds from Egypt and like doves from the land of Assyria; and I will settle them in their houses, declares </a:t>
            </a:r>
            <a:br>
              <a:rPr lang="en-US" dirty="0"/>
            </a:br>
            <a:r>
              <a:rPr dirty="0"/>
              <a:t>the LORD.”</a:t>
            </a:r>
          </a:p>
        </p:txBody>
      </p:sp>
      <p:pic>
        <p:nvPicPr>
          <p:cNvPr id="425"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93.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27" name="“They will walk after the LORD, He will roar like a lion; indeed He will roar and His sons will come trembling from the west. They will come trembling like birds from Egypt and like doves from the land of Assyria; and I will settle them in their houses, "/>
          <p:cNvSpPr txBox="1"/>
          <p:nvPr/>
        </p:nvSpPr>
        <p:spPr>
          <a:xfrm>
            <a:off x="3450720" y="1814107"/>
            <a:ext cx="18355148" cy="111825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rPr dirty="0"/>
              <a:t>“They will walk after the LORD, </a:t>
            </a:r>
            <a:r>
              <a:rPr u="sng" dirty="0"/>
              <a:t>He will roar like a lion</a:t>
            </a:r>
            <a:r>
              <a:rPr dirty="0"/>
              <a:t>; indeed He will roar and His sons will come trembling from the west. They will come trembling like birds from Egypt and like doves from the land of Assyria; and I will settle them in their houses, declares </a:t>
            </a:r>
            <a:br>
              <a:rPr lang="en-US" dirty="0"/>
            </a:br>
            <a:r>
              <a:rPr dirty="0"/>
              <a:t>the LORD.”</a:t>
            </a:r>
          </a:p>
        </p:txBody>
      </p:sp>
      <p:pic>
        <p:nvPicPr>
          <p:cNvPr id="428"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9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30" name="“They will walk after the LORD, He will roar like a lion; indeed He will roar and His sons will come trembling from the west. They will come trembling like birds from Egypt and like doves from the land of Assyria; and I will settle them in their houses, "/>
          <p:cNvSpPr txBox="1"/>
          <p:nvPr/>
        </p:nvSpPr>
        <p:spPr>
          <a:xfrm>
            <a:off x="3450720" y="1814107"/>
            <a:ext cx="18355148" cy="111825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rPr dirty="0"/>
              <a:t>“They will walk after the LORD, He will roar like a lion; </a:t>
            </a:r>
            <a:r>
              <a:rPr u="sng" dirty="0"/>
              <a:t>indeed He will roar and His sons will come trembling from the west</a:t>
            </a:r>
            <a:r>
              <a:rPr dirty="0"/>
              <a:t>. They will come trembling like birds from Egypt and like doves from the land of Assyria; and I will settle them in their houses, declares </a:t>
            </a:r>
            <a:br>
              <a:rPr lang="en-US" dirty="0"/>
            </a:br>
            <a:r>
              <a:rPr dirty="0"/>
              <a:t>the LORD.”</a:t>
            </a:r>
          </a:p>
        </p:txBody>
      </p:sp>
      <p:pic>
        <p:nvPicPr>
          <p:cNvPr id="431"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95.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33" name="“They will walk after the LORD, He will roar like a lion; indeed He will roar and His sons will come trembling from the west. They will come trembling like birds from Egypt and like doves from the land of Assyria; and I will settle them in their houses, "/>
          <p:cNvSpPr txBox="1"/>
          <p:nvPr/>
        </p:nvSpPr>
        <p:spPr>
          <a:xfrm>
            <a:off x="3450720" y="1814107"/>
            <a:ext cx="18355148" cy="111825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rPr dirty="0"/>
              <a:t>“They will walk after the LORD, He will roar like a lion; indeed He will roar and His sons will come trembling from the west. </a:t>
            </a:r>
            <a:r>
              <a:rPr u="sng" dirty="0"/>
              <a:t>They will come trembling like birds from Egypt and like doves from the land of Assyria</a:t>
            </a:r>
            <a:r>
              <a:rPr dirty="0"/>
              <a:t>; and I will settle them in their houses, declares </a:t>
            </a:r>
            <a:br>
              <a:rPr lang="en-US" dirty="0"/>
            </a:br>
            <a:r>
              <a:rPr dirty="0"/>
              <a:t>the LORD.”</a:t>
            </a:r>
          </a:p>
        </p:txBody>
      </p:sp>
      <p:pic>
        <p:nvPicPr>
          <p:cNvPr id="434"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96.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36" name="“They will walk after the LORD, He will roar like a lion; indeed He will roar and His sons will come trembling from the west. They will come trembling like birds from Egypt and like doves from the land of Assyria; and I will settle them in their houses, "/>
          <p:cNvSpPr txBox="1"/>
          <p:nvPr/>
        </p:nvSpPr>
        <p:spPr>
          <a:xfrm>
            <a:off x="3450720" y="1814107"/>
            <a:ext cx="18355148" cy="111825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rPr dirty="0"/>
              <a:t>“They will walk after the LORD, He will roar like a lion; indeed He will roar and His sons will come trembling from the west. They will come trembling like birds from Egypt and like doves from the land of Assyria; </a:t>
            </a:r>
            <a:r>
              <a:rPr u="sng" dirty="0"/>
              <a:t>and I will settle them in their houses, declares </a:t>
            </a:r>
            <a:br>
              <a:rPr lang="en-US" u="sng" dirty="0"/>
            </a:br>
            <a:r>
              <a:rPr u="sng" dirty="0"/>
              <a:t>the LORD</a:t>
            </a:r>
            <a:r>
              <a:rPr dirty="0"/>
              <a:t>.”</a:t>
            </a:r>
          </a:p>
        </p:txBody>
      </p:sp>
      <p:pic>
        <p:nvPicPr>
          <p:cNvPr id="437"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97.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39" name="Hosea 9:17 - “My God will cast them away because they have not listened to Him; and they will be wanderers among the nations.”"/>
          <p:cNvSpPr txBox="1"/>
          <p:nvPr/>
        </p:nvSpPr>
        <p:spPr>
          <a:xfrm>
            <a:off x="2493657" y="3924767"/>
            <a:ext cx="19396686"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sz="9000">
                <a:solidFill>
                  <a:srgbClr val="EFF8FF"/>
                </a:solidFill>
                <a:latin typeface="Baskerville"/>
                <a:ea typeface="Baskerville"/>
                <a:cs typeface="Baskerville"/>
                <a:sym typeface="Baskerville"/>
              </a:defRPr>
            </a:lvl1pPr>
          </a:lstStyle>
          <a:p>
            <a:r>
              <a:t>Hosea 9:17 - “My God will cast them away because they have not listened to Him; and they will be wanderers among the nations.”</a:t>
            </a:r>
          </a:p>
        </p:txBody>
      </p:sp>
      <p:pic>
        <p:nvPicPr>
          <p:cNvPr id="440"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98.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42" name="“They will walk after the LORD, He will roar like a lion; indeed He will roar and His sons will come trembling from the west. They will come trembling like birds from Egypt and like doves from the land of Assyria; and I will settle them in their houses, "/>
          <p:cNvSpPr txBox="1"/>
          <p:nvPr/>
        </p:nvSpPr>
        <p:spPr>
          <a:xfrm>
            <a:off x="3450720" y="1814107"/>
            <a:ext cx="18355148" cy="111825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rPr dirty="0"/>
              <a:t>“They will walk after the LORD, He will roar like a lion; indeed He will roar and His sons will come trembling from the west. They will come trembling like birds from Egypt and like doves from the land of Assyria; </a:t>
            </a:r>
            <a:r>
              <a:rPr u="sng" dirty="0"/>
              <a:t>and I will settle them in their houses, declares </a:t>
            </a:r>
            <a:br>
              <a:rPr lang="en-US" u="sng" dirty="0"/>
            </a:br>
            <a:r>
              <a:rPr u="sng" dirty="0"/>
              <a:t>the LORD</a:t>
            </a:r>
            <a:r>
              <a:rPr dirty="0"/>
              <a:t>.”</a:t>
            </a:r>
          </a:p>
        </p:txBody>
      </p:sp>
      <p:pic>
        <p:nvPicPr>
          <p:cNvPr id="443"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slides/slide99.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445" name="Genesis 17:8 - “I will give to you and to your descendants after you, the land of your sojournings, all the land of Canaan, for an everlasting possession.”"/>
          <p:cNvSpPr txBox="1"/>
          <p:nvPr/>
        </p:nvSpPr>
        <p:spPr>
          <a:xfrm>
            <a:off x="2493657" y="3924767"/>
            <a:ext cx="19396686" cy="664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sz="9000">
                <a:solidFill>
                  <a:srgbClr val="EFF8FF"/>
                </a:solidFill>
                <a:latin typeface="Baskerville"/>
                <a:ea typeface="Baskerville"/>
                <a:cs typeface="Baskerville"/>
                <a:sym typeface="Baskerville"/>
              </a:defRPr>
            </a:pPr>
            <a:r>
              <a:t>Genesis 17:8 - “I will give to you and to your descendants after you, the land of your sojournings, all the land of Canaan, </a:t>
            </a:r>
            <a:r>
              <a:rPr u="sng"/>
              <a:t>for an everlasting possession</a:t>
            </a:r>
            <a:r>
              <a:t>.”</a:t>
            </a:r>
          </a:p>
        </p:txBody>
      </p:sp>
      <p:pic>
        <p:nvPicPr>
          <p:cNvPr id="446" name="Image" descr="Image"/>
          <p:cNvPicPr>
            <a:picLocks noChangeAspect="1"/>
          </p:cNvPicPr>
          <p:nvPr/>
        </p:nvPicPr>
        <p:blipFill>
          <a:blip r:embed="rId3"/>
          <a:stretch>
            <a:fillRect/>
          </a:stretch>
        </p:blipFill>
        <p:spPr>
          <a:xfrm>
            <a:off x="818597" y="9391584"/>
            <a:ext cx="2857501" cy="2857501"/>
          </a:xfrm>
          <a:prstGeom prst="rect">
            <a:avLst/>
          </a:prstGeom>
          <a:ln w="12700">
            <a:miter lim="400000"/>
          </a:ln>
        </p:spPr>
      </p:pic>
    </p:spTree>
  </p:cSld>
  <p:clrMapOvr>
    <a:masterClrMapping/>
  </p:clrMapOvr>
  <p:transition spd="med"/>
</p:sld>
</file>

<file path=ppt/theme/theme1.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TotalTime>
  <Words>4956</Words>
  <Application>Microsoft Office PowerPoint</Application>
  <PresentationFormat>Custom</PresentationFormat>
  <Paragraphs>184</Paragraphs>
  <Slides>131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131</vt:i4>
      </vt:variant>
    </vt:vector>
  </HeadingPairs>
  <TitlesOfParts>
    <vt:vector size="138" baseType="lpstr">
      <vt:lpstr>Baskerville</vt:lpstr>
      <vt:lpstr>Georgia</vt:lpstr>
      <vt:lpstr>Helvetica Neue</vt:lpstr>
      <vt:lpstr>Helvetica Neue Medium</vt:lpstr>
      <vt:lpstr>Times New Roman</vt:lpstr>
      <vt:lpstr>Times Roman</vt:lpstr>
      <vt:lpstr>21_BasicWhite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Barbara Appel</cp:lastModifiedBy>
  <cp:revision>3</cp:revision>
  <dcterms:modified xsi:type="dcterms:W3CDTF">2023-12-01T01:50:16Z</dcterms:modified>
</cp:coreProperties>
</file>